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0" r:id="rId1"/>
  </p:sldMasterIdLst>
  <p:notesMasterIdLst>
    <p:notesMasterId r:id="rId25"/>
  </p:notesMasterIdLst>
  <p:sldIdLst>
    <p:sldId id="260" r:id="rId2"/>
    <p:sldId id="295" r:id="rId3"/>
    <p:sldId id="340" r:id="rId4"/>
    <p:sldId id="296" r:id="rId5"/>
    <p:sldId id="323" r:id="rId6"/>
    <p:sldId id="324" r:id="rId7"/>
    <p:sldId id="325" r:id="rId8"/>
    <p:sldId id="326" r:id="rId9"/>
    <p:sldId id="327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1" r:id="rId18"/>
    <p:sldId id="349" r:id="rId19"/>
    <p:sldId id="350" r:id="rId20"/>
    <p:sldId id="351" r:id="rId21"/>
    <p:sldId id="352" r:id="rId22"/>
    <p:sldId id="358" r:id="rId23"/>
    <p:sldId id="359" r:id="rId2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500" autoAdjust="0"/>
  </p:normalViewPr>
  <p:slideViewPr>
    <p:cSldViewPr>
      <p:cViewPr>
        <p:scale>
          <a:sx n="62" d="100"/>
          <a:sy n="62" d="100"/>
        </p:scale>
        <p:origin x="-137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8E539-1597-4838-BB67-5CD55FB7574D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2322C-905A-4591-97B8-64382CC5C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6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 lis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-56362"/>
            <a:ext cx="83089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1800" y="3836587"/>
            <a:ext cx="6180161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3600" b="1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Итоги  лечебной  деятельности клинических кафедр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3600" b="1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600" b="1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2014-2015 учебный год </a:t>
            </a:r>
            <a:endParaRPr lang="ru-RU" sz="3600" b="1" i="1" kern="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8" descr="Безымянный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76"/>
            <a:ext cx="684213" cy="707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0" descr="Безымянный-3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85750"/>
            <a:ext cx="1553369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68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Количество пролеченных больных - 64 203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t">
              <a:lnSpc>
                <a:spcPct val="115000"/>
              </a:lnSpc>
              <a:spcBef>
                <a:spcPts val="0"/>
              </a:spcBef>
              <a:buNone/>
            </a:pPr>
            <a:endParaRPr lang="ru-RU" sz="3600" dirty="0">
              <a:latin typeface="Arial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7504" y="2636912"/>
            <a:ext cx="3096344" cy="151216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Терапевтических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21 889 (34%)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110300" y="2556328"/>
            <a:ext cx="2906960" cy="151216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Хирургических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16 177 (25%)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423116" y="4797152"/>
            <a:ext cx="3551600" cy="187220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Педиатрических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5 074 (8%)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21464" y="4156312"/>
            <a:ext cx="3597656" cy="19369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Стоматологических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21 063 (33%)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3283004" y="1538144"/>
            <a:ext cx="484632" cy="3042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1423116" y="153814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5321464" y="150504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7308304" y="1538144"/>
            <a:ext cx="484632" cy="2530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64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992888" cy="1152128"/>
          </a:xfrm>
          <a:gradFill flip="none" rotWithShape="1">
            <a:path path="rect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Количество консультаций - 80 458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600200"/>
            <a:ext cx="4680520" cy="4525963"/>
          </a:xfrm>
        </p:spPr>
        <p:txBody>
          <a:bodyPr/>
          <a:lstStyle/>
          <a:p>
            <a:pPr lvl="0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422988" y="1844824"/>
            <a:ext cx="5832648" cy="792088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Терапевтических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38 429 (48%)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434216" y="3140968"/>
            <a:ext cx="5810192" cy="792088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Хирургических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28 601 (36%)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525428" y="5589240"/>
            <a:ext cx="5749232" cy="792088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Педиатрических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8 383 (10%)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495176" y="4311100"/>
            <a:ext cx="5749232" cy="792088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Стоматологических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5 045 (6%)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углом вверх 9"/>
          <p:cNvSpPr/>
          <p:nvPr/>
        </p:nvSpPr>
        <p:spPr>
          <a:xfrm rot="5400000">
            <a:off x="-1377697" y="3206788"/>
            <a:ext cx="5040560" cy="149409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798298" y="4485829"/>
            <a:ext cx="1184628" cy="728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798298" y="3204861"/>
            <a:ext cx="1184628" cy="728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798298" y="1948482"/>
            <a:ext cx="1184628" cy="728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061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Количество операций - 10420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873552" y="2189502"/>
            <a:ext cx="3508464" cy="1368152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Хирургических - 6 1547 (73%)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4750752" y="4005064"/>
            <a:ext cx="3528392" cy="144016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Стоматологических  - 2873 (27%)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62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lvl="0"/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508104" y="796320"/>
            <a:ext cx="295232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Хирургических-737 (22%)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04048" y="4719040"/>
            <a:ext cx="3456384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Стоматологических-37 (2%)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35744" y="836712"/>
            <a:ext cx="308832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Терапевтических -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1775 (53%)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35744" y="4719040"/>
            <a:ext cx="3302347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Педиатрических -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769 (23%)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2209800"/>
            <a:ext cx="4108450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Прямая со стрелкой 16"/>
          <p:cNvCxnSpPr/>
          <p:nvPr/>
        </p:nvCxnSpPr>
        <p:spPr>
          <a:xfrm flipH="1">
            <a:off x="2085727" y="4118253"/>
            <a:ext cx="864096" cy="5774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5323244" y="1846200"/>
            <a:ext cx="616908" cy="4306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2195736" y="2268120"/>
            <a:ext cx="504056" cy="649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940152" y="4229472"/>
            <a:ext cx="686073" cy="489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130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Количество клинических разборов -7335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17646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/>
            <a:endParaRPr lang="ru-RU" sz="3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Терапевтических -2135 (29%)</a:t>
            </a:r>
            <a:endParaRPr lang="ru-RU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Хирургических-3737 (51%)</a:t>
            </a:r>
            <a:endParaRPr lang="ru-RU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Педиатрических </a:t>
            </a: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406 (6%)</a:t>
            </a:r>
            <a:endParaRPr lang="ru-RU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Стоматологических -1057 (14%)</a:t>
            </a:r>
            <a:endParaRPr lang="ru-RU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840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Количество внедренных инновационных технологий -134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endParaRPr lang="ru-RU" sz="4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Терапевтических -82 (61%)</a:t>
            </a:r>
            <a:endParaRPr lang="ru-RU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Хирургических-39 (29%)</a:t>
            </a:r>
            <a:endParaRPr lang="ru-RU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Педиатрических -</a:t>
            </a: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(4%)</a:t>
            </a:r>
            <a:endParaRPr lang="ru-RU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Стоматологических-8 (6%)</a:t>
            </a:r>
            <a:endParaRPr lang="ru-RU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27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Количество конференций, семинаров, мастер-классов - 1286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Терапевтических -707 (55%)</a:t>
            </a:r>
            <a:endParaRPr lang="ru-RU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Хирургических-238 (19%)</a:t>
            </a:r>
            <a:endParaRPr lang="ru-RU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Педиатрических </a:t>
            </a: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-225 (17%)</a:t>
            </a:r>
            <a:endParaRPr lang="ru-RU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Стоматологических-116 (9%)</a:t>
            </a:r>
            <a:endParaRPr lang="ru-RU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973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66632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Клиническая деятельность кафедр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терапевтического профиля (удельный вес)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525963"/>
          </a:xfrm>
        </p:spPr>
        <p:txBody>
          <a:bodyPr>
            <a:normAutofit/>
          </a:bodyPr>
          <a:lstStyle/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343972"/>
              </p:ext>
            </p:extLst>
          </p:nvPr>
        </p:nvGraphicFramePr>
        <p:xfrm>
          <a:off x="323529" y="1038806"/>
          <a:ext cx="8568949" cy="5440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1799"/>
                <a:gridCol w="550299"/>
                <a:gridCol w="550299"/>
                <a:gridCol w="471685"/>
                <a:gridCol w="471685"/>
                <a:gridCol w="471685"/>
                <a:gridCol w="471685"/>
                <a:gridCol w="707528"/>
                <a:gridCol w="471685"/>
                <a:gridCol w="471685"/>
                <a:gridCol w="628914"/>
              </a:tblGrid>
              <a:tr h="1022042">
                <a:tc>
                  <a:txBody>
                    <a:bodyPr/>
                    <a:lstStyle/>
                    <a:p>
                      <a:pPr algn="l"/>
                      <a:r>
                        <a:rPr lang="ru-RU" sz="3200" dirty="0" smtClean="0"/>
                        <a:t>Кафедры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Пролечено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Проконсультировано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Прооперировано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Клинических разборов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Консилиумов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Мастер-классов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Тематических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онференций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Семинаров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Внедрений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Повышений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квалификаций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</a:tr>
              <a:tr h="3885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Нервных болезней (9)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57,8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214,8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85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Эндокринологии (7)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36,7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85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Модуль аллергологии 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312,5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85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Модуль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дерматовенерологии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(9)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142,1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3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Инфекционных и тропических болезней (15)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173,1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85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ЛД и ММ (9)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85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Р по неврологии (14)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35,4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201,2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85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Модуль спортивной медицины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2,42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85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Модуль нефрологии (9)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147,2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85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Р по ППН (10)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29,4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8,89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15,5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85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Фтизиопульмонологии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(122)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21,4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40,9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525963"/>
          </a:xfrm>
        </p:spPr>
        <p:txBody>
          <a:bodyPr>
            <a:normAutofit/>
          </a:bodyPr>
          <a:lstStyle/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451670"/>
              </p:ext>
            </p:extLst>
          </p:nvPr>
        </p:nvGraphicFramePr>
        <p:xfrm>
          <a:off x="179512" y="283231"/>
          <a:ext cx="8640958" cy="6134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648072"/>
                <a:gridCol w="622968"/>
                <a:gridCol w="385144"/>
                <a:gridCol w="566154"/>
                <a:gridCol w="475649"/>
                <a:gridCol w="475649"/>
                <a:gridCol w="713473"/>
                <a:gridCol w="475649"/>
                <a:gridCol w="475649"/>
                <a:gridCol w="634199"/>
              </a:tblGrid>
              <a:tr h="1078290">
                <a:tc>
                  <a:txBody>
                    <a:bodyPr/>
                    <a:lstStyle/>
                    <a:p>
                      <a:pPr algn="l"/>
                      <a:r>
                        <a:rPr lang="ru-RU" sz="3200" dirty="0" smtClean="0"/>
                        <a:t>Кафедры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Пролечено</a:t>
                      </a:r>
                      <a:endParaRPr lang="ru-RU" sz="9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Проконсультировано</a:t>
                      </a:r>
                      <a:endParaRPr lang="ru-RU" sz="9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Прооперировано</a:t>
                      </a:r>
                      <a:endParaRPr lang="ru-RU" sz="9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Клинических разборов</a:t>
                      </a:r>
                      <a:endParaRPr lang="ru-RU" sz="9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Консилиумов</a:t>
                      </a:r>
                      <a:endParaRPr lang="ru-RU" sz="9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Мастер-классов</a:t>
                      </a:r>
                      <a:endParaRPr lang="ru-RU" sz="9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Тематических</a:t>
                      </a:r>
                      <a:r>
                        <a:rPr lang="ru-RU" sz="900" baseline="0" dirty="0" smtClean="0"/>
                        <a:t> к</a:t>
                      </a:r>
                      <a:r>
                        <a:rPr lang="ru-RU" sz="900" dirty="0" smtClean="0"/>
                        <a:t>онференций</a:t>
                      </a:r>
                      <a:endParaRPr lang="ru-RU" sz="9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Семинаров</a:t>
                      </a:r>
                      <a:endParaRPr lang="ru-RU" sz="9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Внедрений</a:t>
                      </a:r>
                      <a:endParaRPr lang="ru-RU" sz="9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Повышений</a:t>
                      </a:r>
                      <a:r>
                        <a:rPr lang="ru-RU" sz="900" baseline="0" dirty="0" smtClean="0"/>
                        <a:t> квалификаций</a:t>
                      </a:r>
                      <a:endParaRPr lang="ru-RU" sz="900" dirty="0"/>
                    </a:p>
                  </a:txBody>
                  <a:tcPr vert="vert270"/>
                </a:tc>
              </a:tr>
              <a:tr h="30808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ППН (22)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24,9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30,8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5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 ВОП № 1 (13)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185,3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57,8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4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Визуальной диагностики (22)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128,6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40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k-KZ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ПМСП ()15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263,8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67,3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40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k-KZ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и Р по терапии №2 (7)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188,6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40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k-KZ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Внутренних</a:t>
                      </a:r>
                      <a:r>
                        <a:rPr lang="kk-KZ" sz="1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k-KZ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болезней №1 (8)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56,4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130,5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32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k-KZ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Геронтологии и гериатрии (4)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139,8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07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k-KZ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и Р по терапии № 1 ()19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38,4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126,7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14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и Р по терапии № 3 (10)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33,7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807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Клинической фармакологии и фармакотерапии (10)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76,7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82,6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14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СНМП (22)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84,4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62,6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14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АПТ (8)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103,1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63,9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14,5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14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Пропедевтики внутренних болезней (7)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120,7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178,6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14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Введения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клинику с курсом СД (9)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129,1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14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Внутренних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болезней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№2 (7)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108,2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37,99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586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Коммуникативных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навыков, основ психотерапии, общей и медицинской психологии (7)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38,67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161318"/>
              </p:ext>
            </p:extLst>
          </p:nvPr>
        </p:nvGraphicFramePr>
        <p:xfrm>
          <a:off x="323527" y="5"/>
          <a:ext cx="8640960" cy="6870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3"/>
                <a:gridCol w="720080"/>
                <a:gridCol w="720080"/>
                <a:gridCol w="576064"/>
                <a:gridCol w="566155"/>
                <a:gridCol w="441957"/>
                <a:gridCol w="509341"/>
                <a:gridCol w="713473"/>
                <a:gridCol w="475649"/>
                <a:gridCol w="475649"/>
                <a:gridCol w="634199"/>
              </a:tblGrid>
              <a:tr h="818817">
                <a:tc>
                  <a:txBody>
                    <a:bodyPr/>
                    <a:lstStyle/>
                    <a:p>
                      <a:pPr algn="l"/>
                      <a:r>
                        <a:rPr lang="ru-RU" sz="3200" dirty="0" smtClean="0"/>
                        <a:t>Кафедры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Пролечено</a:t>
                      </a:r>
                      <a:endParaRPr lang="ru-RU" sz="9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Проконсультировано</a:t>
                      </a:r>
                      <a:endParaRPr lang="ru-RU" sz="9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Прооперировано</a:t>
                      </a:r>
                      <a:endParaRPr lang="ru-RU" sz="9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Клинических разборов</a:t>
                      </a:r>
                      <a:endParaRPr lang="ru-RU" sz="9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Консилиумов</a:t>
                      </a:r>
                      <a:endParaRPr lang="ru-RU" sz="9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Мастер-классов</a:t>
                      </a:r>
                      <a:endParaRPr lang="ru-RU" sz="9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Тематических</a:t>
                      </a:r>
                      <a:r>
                        <a:rPr lang="ru-RU" sz="900" baseline="0" dirty="0" smtClean="0"/>
                        <a:t> к</a:t>
                      </a:r>
                      <a:r>
                        <a:rPr lang="ru-RU" sz="900" dirty="0" smtClean="0"/>
                        <a:t>онференций</a:t>
                      </a:r>
                      <a:endParaRPr lang="ru-RU" sz="9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Семинаров</a:t>
                      </a:r>
                      <a:endParaRPr lang="ru-RU" sz="9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Внедрений</a:t>
                      </a:r>
                      <a:endParaRPr lang="ru-RU" sz="9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Повышений</a:t>
                      </a:r>
                      <a:r>
                        <a:rPr lang="ru-RU" sz="900" baseline="0" dirty="0" smtClean="0"/>
                        <a:t> квалификаций</a:t>
                      </a:r>
                      <a:endParaRPr lang="ru-RU" sz="900" dirty="0"/>
                    </a:p>
                  </a:txBody>
                  <a:tcPr vert="vert270"/>
                </a:tc>
              </a:tr>
              <a:tr h="279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Акушерства и гинекологии №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1 (43)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91,3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93,3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0,60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Акушерства и гинекологии №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2 (16)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47,5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Оториноларингологии (10)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91,1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107,8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4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Интернатуры и резидентуры по 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хирургии (16)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25.4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165,9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Общей   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хирургии (16)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29,7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0,60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5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Интернатуры и резидентуры в 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онкологии (8)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63,8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312,2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45,5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222,8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18,3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Травматологии и ортопедии 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(13)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107,6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Хирургических 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болезней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2 (11)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122,7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Хирургических 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болезней №1 (11)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118,1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131,8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4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Анестезиологии и реаниматологии 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(12)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315,6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313,8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84,8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Офтальмологии 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(14)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0,14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Модуль урологии (7)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52,4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78,6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43,1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61,1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4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Модуль  «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Вич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-инфекция и инфекционный контроль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» (7)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121,2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218,1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Патологической 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анатомии (2)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26,5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1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Нейрохирургии 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46,6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34,6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22,9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5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Онкологии (13)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35,7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FF0000"/>
                          </a:solidFill>
                        </a:rPr>
                        <a:t>241,5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FF0000"/>
                          </a:solidFill>
                        </a:rPr>
                        <a:t>71,5</a:t>
                      </a:r>
                      <a:endParaRPr lang="ru-RU" sz="105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45,2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FF0000"/>
                          </a:solidFill>
                        </a:rPr>
                        <a:t>9,4</a:t>
                      </a:r>
                      <a:endParaRPr lang="ru-RU" sz="105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0,2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0,7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0,2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-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-</a:t>
                      </a:r>
                      <a:endParaRPr lang="ru-RU" sz="1050" b="1" dirty="0"/>
                    </a:p>
                  </a:txBody>
                  <a:tcPr/>
                </a:tc>
              </a:tr>
              <a:tr h="429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Интернатуры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и резидентуры по акушерству и гинекологии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(15)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78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60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rgbClr val="FF0000"/>
                          </a:solidFill>
                        </a:rPr>
                        <a:t>55,6</a:t>
                      </a:r>
                      <a:endParaRPr lang="ru-RU" sz="105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0,8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1,6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0,3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0,4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0,3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0,3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0,3</a:t>
                      </a:r>
                      <a:endParaRPr lang="ru-RU" sz="1050" b="1" dirty="0"/>
                    </a:p>
                  </a:txBody>
                  <a:tcPr/>
                </a:tc>
              </a:tr>
              <a:tr h="4299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Детск</a:t>
                      </a: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ой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хирурги</a:t>
                      </a: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(10)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81,6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4828"/>
            <a:ext cx="7128792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кафедры - 59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>    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endParaRPr lang="ru-RU" sz="2800" dirty="0"/>
          </a:p>
        </p:txBody>
      </p:sp>
      <p:pic>
        <p:nvPicPr>
          <p:cNvPr id="4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71604" cy="121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процесс 5"/>
          <p:cNvSpPr/>
          <p:nvPr/>
        </p:nvSpPr>
        <p:spPr>
          <a:xfrm>
            <a:off x="3385584" y="1889536"/>
            <a:ext cx="4786816" cy="1035408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Терапевтические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3385584" y="3186684"/>
            <a:ext cx="4786816" cy="962396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Хирургические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17</a:t>
            </a: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3430136" y="4426820"/>
            <a:ext cx="4742264" cy="101840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Педиатрические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8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3479296" y="5711840"/>
            <a:ext cx="4693104" cy="1029528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Стоматологические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1867943" y="4501004"/>
            <a:ext cx="1184628" cy="728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1679461" y="3284984"/>
            <a:ext cx="1327059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1763688" y="2043264"/>
            <a:ext cx="1224136" cy="737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углом вверх 23"/>
          <p:cNvSpPr/>
          <p:nvPr/>
        </p:nvSpPr>
        <p:spPr>
          <a:xfrm rot="5400000">
            <a:off x="-251685" y="3258017"/>
            <a:ext cx="5040560" cy="149409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26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83671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Клиническая деятельность кафедр педиатрического профиля (удельный вес)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525963"/>
          </a:xfrm>
        </p:spPr>
        <p:txBody>
          <a:bodyPr>
            <a:normAutofit/>
          </a:bodyPr>
          <a:lstStyle/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107348"/>
              </p:ext>
            </p:extLst>
          </p:nvPr>
        </p:nvGraphicFramePr>
        <p:xfrm>
          <a:off x="323529" y="1329443"/>
          <a:ext cx="8568949" cy="4612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1"/>
                <a:gridCol w="648072"/>
                <a:gridCol w="585974"/>
                <a:gridCol w="422138"/>
                <a:gridCol w="521232"/>
                <a:gridCol w="486880"/>
                <a:gridCol w="456490"/>
                <a:gridCol w="707528"/>
                <a:gridCol w="471685"/>
                <a:gridCol w="471685"/>
                <a:gridCol w="628914"/>
              </a:tblGrid>
              <a:tr h="1184349">
                <a:tc>
                  <a:txBody>
                    <a:bodyPr/>
                    <a:lstStyle/>
                    <a:p>
                      <a:pPr algn="l"/>
                      <a:r>
                        <a:rPr lang="ru-RU" sz="3200" dirty="0" smtClean="0"/>
                        <a:t>Кафедры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Пролечено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Проконсультировано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Прооперировано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Клинических разборов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Консилиумов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Мастер-классов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Тематических</a:t>
                      </a:r>
                      <a:r>
                        <a:rPr lang="ru-RU" sz="1400" baseline="0" dirty="0" smtClean="0"/>
                        <a:t> к</a:t>
                      </a:r>
                      <a:r>
                        <a:rPr lang="ru-RU" sz="1400" dirty="0" smtClean="0"/>
                        <a:t>онференций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Семинаров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Внедрений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Повышений</a:t>
                      </a:r>
                      <a:r>
                        <a:rPr lang="ru-RU" sz="1400" baseline="0" dirty="0" smtClean="0"/>
                        <a:t> квалификаций</a:t>
                      </a:r>
                      <a:endParaRPr lang="ru-RU" sz="1400" dirty="0"/>
                    </a:p>
                  </a:txBody>
                  <a:tcPr vert="vert270"/>
                </a:tc>
              </a:tr>
              <a:tr h="543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78355" algn="l"/>
                        </a:tabLs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Интернатуры и резидентуры по педиатрии № </a:t>
                      </a: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(14)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27,3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115,8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53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Интернатуры и резидентуры по педиатрии № </a:t>
                      </a: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(11)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34,4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187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63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Амбулаторно-поликлинической  педиатрии (15)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540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Неонатологии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(6)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45,7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83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r>
                        <a:rPr lang="ru-RU" sz="16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етск</a:t>
                      </a: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их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болезн</a:t>
                      </a: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ей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r>
                        <a:rPr lang="kk-KZ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kk-KZ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(8)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38,1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16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Детских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инфекционных болезней  (13)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32,3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153,6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21,7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42,4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50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Модуль особенности 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детского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организма (2)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83671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Клиническая деятельность кафедр стоматологического профиля (удельный вес)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525963"/>
          </a:xfrm>
        </p:spPr>
        <p:txBody>
          <a:bodyPr>
            <a:normAutofit/>
          </a:bodyPr>
          <a:lstStyle/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614510"/>
              </p:ext>
            </p:extLst>
          </p:nvPr>
        </p:nvGraphicFramePr>
        <p:xfrm>
          <a:off x="395537" y="1628800"/>
          <a:ext cx="8496948" cy="4896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5"/>
                <a:gridCol w="504056"/>
                <a:gridCol w="648072"/>
                <a:gridCol w="648072"/>
                <a:gridCol w="502948"/>
                <a:gridCol w="463824"/>
                <a:gridCol w="545396"/>
                <a:gridCol w="614165"/>
                <a:gridCol w="463824"/>
                <a:gridCol w="463824"/>
                <a:gridCol w="618432"/>
              </a:tblGrid>
              <a:tr h="1509547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Кафедры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Пролечено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Проконсультировано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Прооперировано</a:t>
                      </a:r>
                      <a:endParaRPr lang="ru-RU" sz="14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Клинических разборов</a:t>
                      </a:r>
                      <a:endParaRPr lang="ru-RU" sz="14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Консилиумов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Мастер-классов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Тематических</a:t>
                      </a:r>
                      <a:r>
                        <a:rPr lang="ru-RU" sz="1400" baseline="0" dirty="0" smtClean="0"/>
                        <a:t> к</a:t>
                      </a:r>
                      <a:r>
                        <a:rPr lang="ru-RU" sz="1400" dirty="0" smtClean="0"/>
                        <a:t>онференций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Семинаров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Внедрений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Повышений</a:t>
                      </a:r>
                      <a:r>
                        <a:rPr lang="ru-RU" sz="1400" baseline="0" dirty="0" smtClean="0"/>
                        <a:t> квалификаций</a:t>
                      </a:r>
                      <a:endParaRPr lang="ru-RU" sz="1400" dirty="0"/>
                    </a:p>
                  </a:txBody>
                  <a:tcPr vert="vert270"/>
                </a:tc>
              </a:tr>
              <a:tr h="592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Терапевтической стоматологии (14)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155,4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-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57,6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-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0,2</a:t>
                      </a:r>
                      <a:endParaRPr lang="ru-RU" sz="1200" dirty="0"/>
                    </a:p>
                  </a:txBody>
                  <a:tcPr/>
                </a:tc>
              </a:tr>
              <a:tr h="725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Ортопедической стоматологии (19)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18,6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-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0,05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0,15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0,1</a:t>
                      </a:r>
                      <a:endParaRPr lang="ru-RU" sz="1200" b="1" dirty="0"/>
                    </a:p>
                  </a:txBody>
                  <a:tcPr/>
                </a:tc>
              </a:tr>
              <a:tr h="592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Хирургической </a:t>
                      </a: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стоматологии </a:t>
                      </a:r>
                      <a:r>
                        <a:rPr lang="kk-KZ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(21)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52,1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45,3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39,3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-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0,04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0,1</a:t>
                      </a:r>
                      <a:endParaRPr lang="ru-RU" sz="1200" b="1" dirty="0"/>
                    </a:p>
                  </a:txBody>
                  <a:tcPr/>
                </a:tc>
              </a:tr>
              <a:tr h="664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Стоматологии </a:t>
                      </a: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детского </a:t>
                      </a:r>
                      <a:r>
                        <a:rPr lang="kk-KZ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возраста (20)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828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176,7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101,8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1,8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0,2</a:t>
                      </a:r>
                      <a:endParaRPr lang="ru-RU" sz="1200" dirty="0"/>
                    </a:p>
                  </a:txBody>
                  <a:tcPr/>
                </a:tc>
              </a:tr>
              <a:tr h="813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Интернатуры </a:t>
                      </a: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по </a:t>
                      </a:r>
                      <a:r>
                        <a:rPr lang="kk-KZ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стоматологии (13)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1.Клиническую деятельность  кафедр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КазНМУ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оценить  как удовлетворительной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2.Увеличить количество внедрений в практическое здравоохранение (способы диагностики, лечения, профилактики и т.д.) по собственным и заимствованным методикам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3.Ликвидировать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категорийность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сертификационный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доступ к клинической практике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4.Активизировать проведение мастер-классов, научно-практических конференций республиканского и международного значения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8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20624" lvl="0" indent="-384048" algn="ctr">
              <a:spcBef>
                <a:spcPct val="20000"/>
              </a:spcBef>
            </a:pP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Проект </a:t>
            </a: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решения:</a:t>
            </a:r>
            <a:r>
              <a:rPr lang="ru-RU" sz="24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71546"/>
            <a:ext cx="7467600" cy="5054617"/>
          </a:xfrm>
        </p:spPr>
        <p:txBody>
          <a:bodyPr>
            <a:normAutofit fontScale="70000" lnSpcReduction="20000"/>
          </a:bodyPr>
          <a:lstStyle/>
          <a:p>
            <a:pPr marL="36576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36576" indent="0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1. Деятельность клинических кафедр    считать    </a:t>
            </a:r>
          </a:p>
          <a:p>
            <a:pPr marL="36576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     удовлетворительной.</a:t>
            </a:r>
          </a:p>
          <a:p>
            <a:pPr marL="36576" indent="0"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6EA0B0"/>
              </a:buClr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Увеличить </a:t>
            </a:r>
            <a:r>
              <a:rPr lang="ru-RU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внедрений в практическое </a:t>
            </a: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>
              <a:buClr>
                <a:srgbClr val="6EA0B0"/>
              </a:buClr>
            </a:pPr>
            <a:r>
              <a:rPr lang="ru-RU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здравоохранение </a:t>
            </a:r>
            <a:r>
              <a:rPr lang="ru-RU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(способы диагностики, лечения, </a:t>
            </a: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Clr>
                <a:srgbClr val="6EA0B0"/>
              </a:buClr>
            </a:pPr>
            <a:r>
              <a:rPr lang="ru-RU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профилактики </a:t>
            </a:r>
            <a:r>
              <a:rPr lang="ru-RU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т.д.) по собственным и </a:t>
            </a: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Clr>
                <a:srgbClr val="6EA0B0"/>
              </a:buClr>
            </a:pPr>
            <a:r>
              <a:rPr lang="ru-RU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заимствованным методикам.</a:t>
            </a:r>
          </a:p>
          <a:p>
            <a:pPr lvl="0">
              <a:buClr>
                <a:srgbClr val="6EA0B0"/>
              </a:buClr>
            </a:pP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Ответственные: заведующие кафедрами</a:t>
            </a:r>
          </a:p>
          <a:p>
            <a:pPr lvl="0">
              <a:buClr>
                <a:srgbClr val="6EA0B0"/>
              </a:buClr>
            </a:pP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Сроки исполнения: в течение года</a:t>
            </a:r>
          </a:p>
          <a:p>
            <a:pPr lvl="0">
              <a:buClr>
                <a:srgbClr val="6EA0B0"/>
              </a:buClr>
            </a:pPr>
            <a:endParaRPr lang="ru-RU" sz="2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6EA0B0"/>
              </a:buClr>
            </a:pP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3.Ликвидировать </a:t>
            </a:r>
            <a:r>
              <a:rPr lang="ru-RU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безкатегорийность</a:t>
            </a:r>
            <a:r>
              <a:rPr lang="ru-RU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Clr>
                <a:srgbClr val="6EA0B0"/>
              </a:buClr>
            </a:pPr>
            <a:r>
              <a:rPr lang="ru-RU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безсертификационный</a:t>
            </a: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доступ к клинической </a:t>
            </a: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0">
              <a:buClr>
                <a:srgbClr val="6EA0B0"/>
              </a:buClr>
            </a:pPr>
            <a:r>
              <a:rPr lang="ru-RU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практике.</a:t>
            </a:r>
          </a:p>
          <a:p>
            <a:pPr lvl="0">
              <a:buClr>
                <a:srgbClr val="6EA0B0"/>
              </a:buClr>
            </a:pPr>
            <a:r>
              <a:rPr lang="ru-RU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Ответственные: заведующие кафедрами,  ответственные  </a:t>
            </a:r>
          </a:p>
          <a:p>
            <a:pPr lvl="0">
              <a:buClr>
                <a:srgbClr val="6EA0B0"/>
              </a:buClr>
            </a:pP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по клинической работе</a:t>
            </a:r>
          </a:p>
          <a:p>
            <a:pPr lvl="0">
              <a:buClr>
                <a:srgbClr val="6EA0B0"/>
              </a:buClr>
            </a:pP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Сроки </a:t>
            </a:r>
            <a:r>
              <a:rPr lang="ru-RU" sz="2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исполенения</a:t>
            </a: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01.2016г</a:t>
            </a:r>
          </a:p>
          <a:p>
            <a:pPr lvl="0">
              <a:buClr>
                <a:srgbClr val="6EA0B0"/>
              </a:buClr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6EA0B0"/>
              </a:buClr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5587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ППС 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клиницисты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Количество ППС – 741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835696" y="3256404"/>
            <a:ext cx="2518628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Терапевты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379 (51,1%)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644008" y="3212976"/>
            <a:ext cx="2520280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Хирурги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185 (24,9%)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903724" y="4509120"/>
            <a:ext cx="2844316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Педиатры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 (12,1%)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66824" y="4624920"/>
            <a:ext cx="3312368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Стоматологи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87 (11,7%)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 rot="5400000">
            <a:off x="115936" y="3320988"/>
            <a:ext cx="1728192" cy="2880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иугольник 12"/>
          <p:cNvSpPr/>
          <p:nvPr/>
        </p:nvSpPr>
        <p:spPr>
          <a:xfrm rot="5400000">
            <a:off x="2699792" y="2628732"/>
            <a:ext cx="936104" cy="21602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иугольник 13"/>
          <p:cNvSpPr/>
          <p:nvPr/>
        </p:nvSpPr>
        <p:spPr>
          <a:xfrm rot="5400000">
            <a:off x="4846876" y="2654840"/>
            <a:ext cx="936104" cy="21602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 rot="5400000">
            <a:off x="7077376" y="3280988"/>
            <a:ext cx="1728192" cy="2880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1"/>
            <a:ext cx="6744812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ППС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7210"/>
            <a:ext cx="8229600" cy="551895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яяя\Рабочий стол\new эмблема\01.0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71604" cy="121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перфолента 4"/>
          <p:cNvSpPr/>
          <p:nvPr/>
        </p:nvSpPr>
        <p:spPr>
          <a:xfrm>
            <a:off x="3144953" y="3501009"/>
            <a:ext cx="5387486" cy="972107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Вторая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 (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%)</a:t>
            </a:r>
          </a:p>
          <a:p>
            <a:pPr algn="ctr"/>
            <a:endParaRPr lang="ru-RU" dirty="0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3144952" y="2636913"/>
            <a:ext cx="5387486" cy="864096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103 (14%)</a:t>
            </a:r>
          </a:p>
          <a:p>
            <a:pPr algn="ctr"/>
            <a:endParaRPr lang="ru-RU" dirty="0"/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3144954" y="1844823"/>
            <a:ext cx="5387486" cy="792090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Высшая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447 (60%)</a:t>
            </a:r>
          </a:p>
          <a:p>
            <a:pPr algn="ctr"/>
            <a:endParaRPr lang="ru-RU" dirty="0"/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3144953" y="4473115"/>
            <a:ext cx="5387488" cy="1116125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 категории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157 – 21% (131 - 84%  с сертификатом), 26 – 16 % без сертификата) </a:t>
            </a:r>
          </a:p>
          <a:p>
            <a:pPr algn="ctr"/>
            <a:endParaRPr lang="ru-RU" sz="2800" dirty="0"/>
          </a:p>
        </p:txBody>
      </p:sp>
      <p:sp>
        <p:nvSpPr>
          <p:cNvPr id="16" name="Стрелка углом вверх 15"/>
          <p:cNvSpPr/>
          <p:nvPr/>
        </p:nvSpPr>
        <p:spPr>
          <a:xfrm rot="5400000">
            <a:off x="251518" y="2852936"/>
            <a:ext cx="3888435" cy="129614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1956869" y="3800620"/>
            <a:ext cx="886939" cy="728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1956868" y="2797632"/>
            <a:ext cx="886939" cy="728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1956868" y="1908718"/>
            <a:ext cx="886940" cy="728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783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704856" cy="9941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Клинические базы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КазНМУ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общая площадь арендуемых помещений – 9525,4 кв. м. </a:t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 Университетских клиник</a:t>
            </a:r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- 1378 </a:t>
            </a:r>
            <a:r>
              <a:rPr lang="ru-RU" sz="24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8212399"/>
              </p:ext>
            </p:extLst>
          </p:nvPr>
        </p:nvGraphicFramePr>
        <p:xfrm>
          <a:off x="251520" y="1556792"/>
          <a:ext cx="8568952" cy="5096624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innerShdw blurRad="114300">
                    <a:prstClr val="black"/>
                  </a:innerShdw>
                </a:effectLst>
              </a:tblPr>
              <a:tblGrid>
                <a:gridCol w="404195"/>
                <a:gridCol w="8164757"/>
              </a:tblGrid>
              <a:tr h="36004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Алматинская областная  больница № 2 (АМКБ)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3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Научно-исследовательский институт кардиологии и внутренних болезней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65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Научно-исследовательский кожно-венерологический институт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3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Казахский научно-исследовательский институт глазных болезней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9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Казахский научно-исследовательский институт онкологии и радиологии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r>
                        <a:rPr lang="ru-RU" sz="1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аучный</a:t>
                      </a: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центр акушерства-гинекологии и </a:t>
                      </a:r>
                      <a:r>
                        <a:rPr lang="ru-RU" sz="1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перинатологии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Национальный научный центр хирургии им.А.Н.Сызганова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8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АО «Научный центр урологии им.У.Б</a:t>
                      </a:r>
                      <a:r>
                        <a:rPr lang="kk-KZ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Джарбусынова</a:t>
                      </a:r>
                      <a:r>
                        <a:rPr lang="kk-KZ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Научный Центр педиатрии и детской хирургии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 перинатологии и детской кардиохирургии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Национальный центр проблем туберкулеза</a:t>
                      </a:r>
                      <a:r>
                        <a:rPr lang="kk-KZ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Республики Казахстан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Военный клинический госпиталь МО РК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90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Республиканский научно-практический центр психиатрии, психотерапии и наркологии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8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Республиканский клинический госпиталь для инвалидов Отечественной войны</a:t>
                      </a:r>
                      <a:endParaRPr lang="ru-RU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Центральная клиническая больница Управления делами Президента РК</a:t>
                      </a:r>
                      <a:endParaRPr lang="ru-RU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Алматинская региональная </a:t>
                      </a:r>
                      <a:r>
                        <a:rPr lang="kk-KZ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клиническая детская </a:t>
                      </a: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больница 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 детской неотложной медицинской помощи (ДГКБ №1)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266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935222"/>
              </p:ext>
            </p:extLst>
          </p:nvPr>
        </p:nvGraphicFramePr>
        <p:xfrm>
          <a:off x="323528" y="260655"/>
          <a:ext cx="8568952" cy="635769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2048"/>
                <a:gridCol w="8136904"/>
              </a:tblGrid>
              <a:tr h="29816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Городская клиническая больница № 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6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Городская клиническая больница № 4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99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Городская клиническая больница № 5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Городская клиническая больница № 7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Городской Родильный дом № 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0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Городской Родильный дом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99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Городской Родильный дом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4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Городской Родильный дом № 5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6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Детская городская клиническая больница № 2 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99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Железно-дорожная больница Алматы 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Центральная городская клиническая больница 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6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Городская больница «Алатау»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99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Городская клиническая инфекционная больница им Жекеновой </a:t>
                      </a:r>
                      <a:endParaRPr lang="ru-RU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1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Детская городская клиническая </a:t>
                      </a: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инфекционная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больница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6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Больница скорой медицинской помощи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6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Городская больница сестринского ухода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6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Региональный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диагностический центр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6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Городской ревматологический центр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6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Городской перинатальный центр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6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Городской центр репродукции человека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6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Городской кардиологический центр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6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Алматинский филиал Центра судебной медицины</a:t>
                      </a:r>
                      <a:endParaRPr lang="ru-RU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87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7632201"/>
              </p:ext>
            </p:extLst>
          </p:nvPr>
        </p:nvGraphicFramePr>
        <p:xfrm>
          <a:off x="467544" y="188640"/>
          <a:ext cx="8280920" cy="64150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2048"/>
                <a:gridCol w="7848872"/>
              </a:tblGrid>
              <a:tr h="21602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Городская поликлиника № 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Городская поликлиника № 2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9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Городская поликлиника № 3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40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Городская поликлиника № 4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12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Городская поликлиника № 5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3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Городская поликлиника № 8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Городская поликлиника № 9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Городская поликлиника № 10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Городская поликлиника № 11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Городская поликлиника № 12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Городская поликлиника №15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Городская поликлиника № 16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Городская поликлиника № 17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0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Городская поликлиника № 20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Городская поликлиника № 21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0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Городская</a:t>
                      </a:r>
                      <a:r>
                        <a:rPr lang="uk-UA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поликлиника</a:t>
                      </a:r>
                      <a:r>
                        <a:rPr lang="uk-UA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 24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Городская </a:t>
                      </a:r>
                      <a:r>
                        <a:rPr lang="kk-KZ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поликлиника </a:t>
                      </a: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kk-KZ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r>
                        <a:rPr lang="kk-KZ" sz="14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(ГДП №1)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1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Городская </a:t>
                      </a: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поликлиника № </a:t>
                      </a:r>
                      <a:r>
                        <a:rPr lang="kk-KZ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 (ГДП №3)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Городская </a:t>
                      </a:r>
                      <a:r>
                        <a:rPr lang="kk-KZ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поликлиника </a:t>
                      </a: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kk-KZ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</a:t>
                      </a:r>
                      <a:r>
                        <a:rPr lang="kk-KZ" sz="14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(ГДП №4)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Городская </a:t>
                      </a:r>
                      <a:r>
                        <a:rPr lang="kk-KZ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поликлиника №33 </a:t>
                      </a:r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(ГДП №4)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Городская </a:t>
                      </a:r>
                      <a:r>
                        <a:rPr lang="kk-KZ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поликлиника </a:t>
                      </a: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kk-KZ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 (ГДП №8)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Республиканский центр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аллергологии 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СБ </a:t>
                      </a:r>
                      <a:r>
                        <a:rPr lang="ru-RU" sz="14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Таусамалы</a:t>
                      </a:r>
                      <a:endParaRPr lang="ru-RU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563035"/>
              </p:ext>
            </p:extLst>
          </p:nvPr>
        </p:nvGraphicFramePr>
        <p:xfrm>
          <a:off x="251520" y="188632"/>
          <a:ext cx="8424936" cy="644532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1899"/>
                <a:gridCol w="7903037"/>
              </a:tblGrid>
              <a:tr h="30861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Лечебно-диагностический центр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Алматинский</a:t>
                      </a:r>
                      <a:r>
                        <a:rPr lang="uk-UA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дом</a:t>
                      </a:r>
                      <a:r>
                        <a:rPr lang="uk-UA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ветеранов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65. 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Республиканский</a:t>
                      </a:r>
                      <a:r>
                        <a:rPr lang="uk-UA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детский</a:t>
                      </a:r>
                      <a:r>
                        <a:rPr lang="uk-UA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реабилитационный</a:t>
                      </a:r>
                      <a:r>
                        <a:rPr lang="uk-UA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центр </a:t>
                      </a:r>
                      <a:r>
                        <a:rPr lang="uk-UA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Балбулак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1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66. 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Межрайонный</a:t>
                      </a:r>
                      <a:r>
                        <a:rPr lang="uk-UA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противотуберкулезный</a:t>
                      </a:r>
                      <a:r>
                        <a:rPr lang="uk-UA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диспансер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Городская студенческая поликлиника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Городская детская стоматологическая поликлиника</a:t>
                      </a:r>
                      <a:endParaRPr lang="ru-RU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Городская поликлиника ВОВ</a:t>
                      </a:r>
                      <a:endParaRPr lang="ru-RU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Алматинская областная кожно-венерологический диспансер г. Алматы</a:t>
                      </a:r>
                      <a:endParaRPr lang="ru-RU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5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71.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Кожно венерологический диспансер г. Алматы</a:t>
                      </a:r>
                      <a:endParaRPr lang="ru-RU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1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Городское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патолого-анатомическое бюро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0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73.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Станция скорой медицинской помощи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3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74.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Городской центр паллиативной помощи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0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Алматинский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областной центр по профилактике и борьбе со СПИД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0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76.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Городской центр по профилактике и борьбе со СПИД г. Алматы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0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Алматинский онкологический </a:t>
                      </a:r>
                      <a:r>
                        <a:rPr lang="kk-KZ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0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78.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Алматинский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региональный онкологический диспансер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0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79.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АО «Железнодорожный госпиталь медицинских катастроф»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73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ФАО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Алматинская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железнодорожная больница </a:t>
                      </a:r>
                      <a:endParaRPr lang="ru-RU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0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Центральная</a:t>
                      </a:r>
                      <a:r>
                        <a:rPr lang="uk-UA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районная</a:t>
                      </a:r>
                      <a:r>
                        <a:rPr lang="uk-UA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больница</a:t>
                      </a:r>
                      <a:r>
                        <a:rPr lang="uk-UA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Талгарского</a:t>
                      </a:r>
                      <a:r>
                        <a:rPr lang="uk-UA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района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0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Центральная районная больница Илийского района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0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83.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Центральная</a:t>
                      </a:r>
                      <a:r>
                        <a:rPr lang="uk-UA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районная</a:t>
                      </a:r>
                      <a:r>
                        <a:rPr lang="uk-UA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больница</a:t>
                      </a:r>
                      <a:r>
                        <a:rPr lang="uk-UA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Карасайского</a:t>
                      </a:r>
                      <a:r>
                        <a:rPr lang="uk-UA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района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0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84.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 спортивной медицины и реабилитации</a:t>
                      </a:r>
                      <a:endParaRPr lang="ru-RU" sz="14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0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Международная клиника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дермакосметологии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и диагностики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70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833409"/>
              </p:ext>
            </p:extLst>
          </p:nvPr>
        </p:nvGraphicFramePr>
        <p:xfrm>
          <a:off x="323528" y="355145"/>
          <a:ext cx="8496944" cy="624963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7205"/>
                <a:gridCol w="7979739"/>
              </a:tblGrid>
              <a:tr h="26554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86.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Достар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Мед</a:t>
                      </a:r>
                      <a:r>
                        <a:rPr lang="ru-RU" sz="16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87.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МЦ 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Сатр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0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88.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МЦ «</a:t>
                      </a:r>
                      <a:r>
                        <a:rPr lang="uk-UA" sz="16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Рахат</a:t>
                      </a:r>
                      <a:r>
                        <a:rPr lang="uk-UA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5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89.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Клиника «SEMA 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Hospital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9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90.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МЦ «</a:t>
                      </a:r>
                      <a:r>
                        <a:rPr lang="uk-UA" sz="16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Релайф</a:t>
                      </a:r>
                      <a:r>
                        <a:rPr lang="uk-UA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1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91.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ЛДЦ </a:t>
                      </a:r>
                      <a:r>
                        <a:rPr lang="kk-KZ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Авиценна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8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92.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ТОО</a:t>
                      </a:r>
                      <a:r>
                        <a:rPr lang="ru-RU" sz="16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Шерон </a:t>
                      </a:r>
                      <a:r>
                        <a:rPr lang="ru-RU" sz="1600" b="1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Косметикс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93.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ТОО </a:t>
                      </a:r>
                      <a:r>
                        <a:rPr lang="en-US" sz="16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Beautyprof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9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94.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РКЦ «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Алматы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Resort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95.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МЦ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Амитруд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Дарига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96.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ТОО </a:t>
                      </a:r>
                      <a:r>
                        <a:rPr lang="kk-KZ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en-US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SBS-med</a:t>
                      </a:r>
                      <a:r>
                        <a:rPr lang="kk-KZ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9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97.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ТОО «МК Сункар»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8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98.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ТОО «Авторская медицина»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6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99.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ТОО «Стоминвест и К»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6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СШ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№95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5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101.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Стоматологическая клиника «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Мамеков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 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2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102.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ТОО 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Health Guard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1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103.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ТОО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Инвиво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1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104.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МЦ 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Хак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3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Объединенная университетская клиника №1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7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106.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Объединенная университетская клиника №2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96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107.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Университетская клиника Аксай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1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108.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Институт стоматологии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34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2921</TotalTime>
  <Words>2177</Words>
  <Application>Microsoft Office PowerPoint</Application>
  <PresentationFormat>Экран (4:3)</PresentationFormat>
  <Paragraphs>1053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Техническая</vt:lpstr>
      <vt:lpstr>Презентация PowerPoint</vt:lpstr>
      <vt:lpstr>Клинические кафедры - 59</vt:lpstr>
      <vt:lpstr>ППС - клиницисты</vt:lpstr>
      <vt:lpstr> Категории ППС</vt:lpstr>
      <vt:lpstr>Клинические базы КазНМУ : общая площадь арендуемых помещений – 9525,4 кв. м.  Площадь  Университетских клиник  - 1378 кв.м. </vt:lpstr>
      <vt:lpstr>Презентация PowerPoint</vt:lpstr>
      <vt:lpstr>Презентация PowerPoint</vt:lpstr>
      <vt:lpstr>Презентация PowerPoint</vt:lpstr>
      <vt:lpstr>Презентация PowerPoint</vt:lpstr>
      <vt:lpstr>Количество пролеченных больных - 64 203</vt:lpstr>
      <vt:lpstr>Количество консультаций - 80 458</vt:lpstr>
      <vt:lpstr>Количество операций - 10420</vt:lpstr>
      <vt:lpstr>Презентация PowerPoint</vt:lpstr>
      <vt:lpstr>Количество клинических разборов -7335</vt:lpstr>
      <vt:lpstr>Количество внедренных инновационных технологий -134</vt:lpstr>
      <vt:lpstr>Количество конференций, семинаров, мастер-классов - 1286</vt:lpstr>
      <vt:lpstr>Клиническая деятельность кафедр  терапевтического профиля (удельный вес)</vt:lpstr>
      <vt:lpstr>Презентация PowerPoint</vt:lpstr>
      <vt:lpstr>Презентация PowerPoint</vt:lpstr>
      <vt:lpstr>Клиническая деятельность кафедр педиатрического профиля (удельный вес)</vt:lpstr>
      <vt:lpstr>Клиническая деятельность кафедр стоматологического профиля (удельный вес)</vt:lpstr>
      <vt:lpstr>ЗАКЛЮЧЕНИЕ</vt:lpstr>
      <vt:lpstr> Проект решения: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user</cp:lastModifiedBy>
  <cp:revision>208</cp:revision>
  <cp:lastPrinted>2015-10-06T06:23:01Z</cp:lastPrinted>
  <dcterms:created xsi:type="dcterms:W3CDTF">2015-09-17T11:13:11Z</dcterms:created>
  <dcterms:modified xsi:type="dcterms:W3CDTF">2015-10-08T06:54:24Z</dcterms:modified>
</cp:coreProperties>
</file>