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332" r:id="rId3"/>
    <p:sldId id="257" r:id="rId4"/>
    <p:sldId id="331" r:id="rId5"/>
    <p:sldId id="328" r:id="rId6"/>
    <p:sldId id="335" r:id="rId7"/>
    <p:sldId id="334" r:id="rId8"/>
    <p:sldId id="333" r:id="rId9"/>
    <p:sldId id="301" r:id="rId10"/>
    <p:sldId id="28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18A8"/>
    <a:srgbClr val="4503BD"/>
    <a:srgbClr val="081558"/>
    <a:srgbClr val="0C0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09" autoAdjust="0"/>
  </p:normalViewPr>
  <p:slideViewPr>
    <p:cSldViewPr>
      <p:cViewPr varScale="1">
        <p:scale>
          <a:sx n="71" d="100"/>
          <a:sy n="71" d="100"/>
        </p:scale>
        <p:origin x="13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C098-07B2-4789-83E7-B6EDDA382CF8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1D70-F096-49FF-A788-44A66B51F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C098-07B2-4789-83E7-B6EDDA382CF8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1D70-F096-49FF-A788-44A66B51F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C098-07B2-4789-83E7-B6EDDA382CF8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1D70-F096-49FF-A788-44A66B51F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C098-07B2-4789-83E7-B6EDDA382CF8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1D70-F096-49FF-A788-44A66B51F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C098-07B2-4789-83E7-B6EDDA382CF8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1D70-F096-49FF-A788-44A66B51F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C098-07B2-4789-83E7-B6EDDA382CF8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1D70-F096-49FF-A788-44A66B51F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C098-07B2-4789-83E7-B6EDDA382CF8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1D70-F096-49FF-A788-44A66B51F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C098-07B2-4789-83E7-B6EDDA382CF8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1D70-F096-49FF-A788-44A66B51F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C098-07B2-4789-83E7-B6EDDA382CF8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1D70-F096-49FF-A788-44A66B51F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C098-07B2-4789-83E7-B6EDDA382CF8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1D70-F096-49FF-A788-44A66B51F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CC098-07B2-4789-83E7-B6EDDA382CF8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1D70-F096-49FF-A788-44A66B51F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CC098-07B2-4789-83E7-B6EDDA382CF8}" type="datetimeFigureOut">
              <a:rPr lang="ru-RU" smtClean="0"/>
              <a:pPr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11D70-F096-49FF-A788-44A66B51F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linc.com/" TargetMode="External"/><Relationship Id="rId3" Type="http://schemas.openxmlformats.org/officeDocument/2006/relationships/hyperlink" Target="http://www.webex.com/" TargetMode="External"/><Relationship Id="rId7" Type="http://schemas.openxmlformats.org/officeDocument/2006/relationships/hyperlink" Target="http://www.webinarexpert.ru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inar.ru/" TargetMode="External"/><Relationship Id="rId5" Type="http://schemas.openxmlformats.org/officeDocument/2006/relationships/hyperlink" Target="http://vzochat.com/" TargetMode="External"/><Relationship Id="rId4" Type="http://schemas.openxmlformats.org/officeDocument/2006/relationships/hyperlink" Target="http://www/" TargetMode="External"/><Relationship Id="rId9" Type="http://schemas.openxmlformats.org/officeDocument/2006/relationships/hyperlink" Target="http://www.digitalsamba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l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629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572264" y="2059550"/>
            <a:ext cx="2593293" cy="369318"/>
          </a:xfrm>
          <a:prstGeom prst="rect">
            <a:avLst/>
          </a:prstGeom>
          <a:noFill/>
        </p:spPr>
        <p:txBody>
          <a:bodyPr wrap="square" lIns="89988" tIns="45713" rIns="91428" bIns="45713">
            <a:spAutoFit/>
          </a:bodyPr>
          <a:lstStyle/>
          <a:p>
            <a:pPr algn="ctr"/>
            <a:r>
              <a:rPr lang="en-US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latin typeface="Tahoma" pitchFamily="34" charset="0"/>
                <a:cs typeface="Tahoma" pitchFamily="34" charset="0"/>
              </a:rPr>
              <a:t>www.kaznmu.kz</a:t>
            </a:r>
            <a:endParaRPr lang="ru-RU" dirty="0">
              <a:ln w="12700" cmpd="sng">
                <a:solidFill>
                  <a:srgbClr val="FFFFFF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42976" y="5877272"/>
            <a:ext cx="8001024" cy="923316"/>
          </a:xfrm>
          <a:prstGeom prst="rect">
            <a:avLst/>
          </a:prstGeom>
          <a:noFill/>
        </p:spPr>
        <p:txBody>
          <a:bodyPr wrap="square" lIns="89988" tIns="45713" rIns="91428" bIns="45713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Хаджиева А.Б., к.э.н., доцент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Учебный департамент общеуниверситетских 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дисциплин и электронного обучения </a:t>
            </a:r>
          </a:p>
        </p:txBody>
      </p:sp>
      <p:pic>
        <p:nvPicPr>
          <p:cNvPr id="11" name="Рисунок 10" descr="Безымянный-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142852"/>
            <a:ext cx="1857386" cy="185738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950483" y="4437112"/>
            <a:ext cx="62150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Дистанционные методы проведения семинаров, конференций, 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мастер классов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l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86512" y="2171635"/>
            <a:ext cx="2593293" cy="412562"/>
          </a:xfrm>
          <a:prstGeom prst="rect">
            <a:avLst/>
          </a:prstGeom>
          <a:noFill/>
        </p:spPr>
        <p:txBody>
          <a:bodyPr wrap="square" lIns="89988" tIns="45713" rIns="91428" bIns="45713">
            <a:spAutoFit/>
          </a:bodyPr>
          <a:lstStyle/>
          <a:p>
            <a:pPr algn="ctr"/>
            <a:r>
              <a:rPr lang="en-US" sz="200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www.kaznmu.kz</a:t>
            </a:r>
            <a:endParaRPr lang="ru-RU" sz="200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3042" y="4935706"/>
            <a:ext cx="7858180" cy="707872"/>
          </a:xfrm>
          <a:prstGeom prst="rect">
            <a:avLst/>
          </a:prstGeom>
          <a:noFill/>
        </p:spPr>
        <p:txBody>
          <a:bodyPr wrap="square" lIns="89988" tIns="45713" rIns="91428" bIns="45713">
            <a:spAutoFit/>
          </a:bodyPr>
          <a:lstStyle/>
          <a:p>
            <a:pPr algn="ctr"/>
            <a:r>
              <a:rPr lang="ru-RU" sz="4000" b="1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Благодарим за внимание!</a:t>
            </a:r>
            <a:endParaRPr lang="ru-RU" sz="4000" b="1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 descr="Безымянный-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5142" y="214292"/>
            <a:ext cx="1857386" cy="185738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iStock_000017973250Small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-24"/>
            <a:ext cx="4032448" cy="2683549"/>
          </a:xfrm>
          <a:prstGeom prst="rect">
            <a:avLst/>
          </a:prstGeom>
          <a:noFill/>
        </p:spPr>
      </p:pic>
      <p:pic>
        <p:nvPicPr>
          <p:cNvPr id="5123" name="Picture 3" descr="C:\Users\user\Desktop\70678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928" y="2996952"/>
            <a:ext cx="3554006" cy="2479427"/>
          </a:xfrm>
          <a:prstGeom prst="rect">
            <a:avLst/>
          </a:prstGeom>
          <a:noFill/>
        </p:spPr>
      </p:pic>
      <p:pic>
        <p:nvPicPr>
          <p:cNvPr id="5124" name="Picture 4" descr="C:\Users\user\Desktop\mobil-uygulamal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42852"/>
            <a:ext cx="3950715" cy="2222277"/>
          </a:xfrm>
          <a:prstGeom prst="rect">
            <a:avLst/>
          </a:prstGeom>
          <a:noFill/>
        </p:spPr>
      </p:pic>
      <p:pic>
        <p:nvPicPr>
          <p:cNvPr id="5125" name="Picture 5" descr="C:\Users\user\Desktop\53757_r4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2714620"/>
            <a:ext cx="3033663" cy="3143272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>
          <a:xfrm>
            <a:off x="3605877" y="2357430"/>
            <a:ext cx="2109131" cy="15036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Дистанционное проведение семинаров, конференций, мастер-классов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>
            <a:off x="2714612" y="2214554"/>
            <a:ext cx="1353332" cy="638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143504" y="2071678"/>
            <a:ext cx="121444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5250661" y="3607595"/>
            <a:ext cx="92869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425572" y="3429000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Безымянный-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42844" y="0"/>
            <a:ext cx="571504" cy="6858000"/>
          </a:xfrm>
          <a:prstGeom prst="rect">
            <a:avLst/>
          </a:prstGeom>
        </p:spPr>
      </p:pic>
      <p:grpSp>
        <p:nvGrpSpPr>
          <p:cNvPr id="13" name="Группа 4"/>
          <p:cNvGrpSpPr/>
          <p:nvPr/>
        </p:nvGrpSpPr>
        <p:grpSpPr>
          <a:xfrm>
            <a:off x="6921608" y="5565504"/>
            <a:ext cx="1878944" cy="1006768"/>
            <a:chOff x="7286644" y="5786454"/>
            <a:chExt cx="1878944" cy="1006768"/>
          </a:xfrm>
        </p:grpSpPr>
        <p:pic>
          <p:nvPicPr>
            <p:cNvPr id="15" name="Рисунок 14" descr="Безымянный-6.gif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17" name="Прямоугольник 16"/>
            <p:cNvSpPr/>
            <p:nvPr/>
          </p:nvSpPr>
          <p:spPr>
            <a:xfrm>
              <a:off x="7286644" y="6500834"/>
              <a:ext cx="1878944" cy="292388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pPr algn="ctr"/>
              <a:r>
                <a:rPr lang="en-US" sz="1300" b="1" cap="none" spc="0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300" b="1" cap="none" spc="0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9" name="Прямоугольник 18"/>
          <p:cNvSpPr/>
          <p:nvPr/>
        </p:nvSpPr>
        <p:spPr>
          <a:xfrm>
            <a:off x="1142976" y="6345830"/>
            <a:ext cx="8001024" cy="369318"/>
          </a:xfrm>
          <a:prstGeom prst="rect">
            <a:avLst/>
          </a:prstGeom>
          <a:noFill/>
        </p:spPr>
        <p:txBody>
          <a:bodyPr wrap="square" lIns="89988" tIns="45713" rIns="91428" bIns="45713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Хаджиева А.Б. </a:t>
            </a:r>
          </a:p>
        </p:txBody>
      </p:sp>
    </p:spTree>
    <p:extLst>
      <p:ext uri="{BB962C8B-B14F-4D97-AF65-F5344CB8AC3E}">
        <p14:creationId xmlns:p14="http://schemas.microsoft.com/office/powerpoint/2010/main" val="913977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88640"/>
            <a:ext cx="8460432" cy="705678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Развитие дистанционных методов преподавания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с одной стороны, обусловлено социальным заказом – </a:t>
            </a:r>
            <a:r>
              <a:rPr lang="ru-RU" sz="3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ускоренной сменой технологий производств, требующих практически непрерывного переобучения персонала; внедрением сложных систем и технологий при ограниченном количестве преподавателей; невозможностью отрывать от производства на длительный срок для переобучения большое количество специалистов; необходимостью охвата обучением </a:t>
            </a:r>
            <a:r>
              <a:rPr lang="ru-RU" sz="3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самого </a:t>
            </a:r>
            <a:r>
              <a:rPr lang="ru-RU" sz="3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широкого круга населения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. </a:t>
            </a:r>
            <a:endParaRPr lang="ru-RU" sz="3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С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другой стороны, развитие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дистанционные методы преподавания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обусловило </a:t>
            </a:r>
            <a:r>
              <a:rPr lang="ru-RU" sz="3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широкое распространение ИКТ и технологий мобильности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, позволяющих успешно его осуществлять. </a:t>
            </a:r>
          </a:p>
          <a:p>
            <a:pPr marL="0" indent="0" algn="just">
              <a:buNone/>
            </a:pPr>
            <a:endParaRPr lang="ru-RU" sz="3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3400" b="1" dirty="0" smtClean="0">
                <a:latin typeface="Arial" pitchFamily="34" charset="0"/>
                <a:cs typeface="Arial" pitchFamily="34" charset="0"/>
              </a:rPr>
              <a:t>Дистанционные методы преподавания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позволяют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эффективно решать актуальные сегодня образовательные задачи: </a:t>
            </a:r>
            <a:r>
              <a:rPr lang="ru-RU" sz="3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обучение </a:t>
            </a:r>
            <a:r>
              <a:rPr lang="ru-RU" sz="3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течение всей жизни, непрерывного профессионального обучения, </a:t>
            </a:r>
            <a:r>
              <a:rPr lang="ru-RU" sz="3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обучение </a:t>
            </a:r>
            <a:r>
              <a:rPr lang="ru-RU" sz="3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«без границ» и в интерактивном режиме, а также пропаганды знаний. </a:t>
            </a:r>
            <a:endParaRPr lang="ru-RU" sz="3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3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3400" dirty="0" smtClean="0">
                <a:latin typeface="Arial" pitchFamily="34" charset="0"/>
                <a:cs typeface="Arial" pitchFamily="34" charset="0"/>
              </a:rPr>
              <a:t>Для ППС клинических кафедр актуально  проведение семинаров, конференций и мастер-классов в </a:t>
            </a:r>
            <a:r>
              <a:rPr lang="ru-RU" sz="3400" dirty="0">
                <a:latin typeface="Arial" pitchFamily="34" charset="0"/>
                <a:cs typeface="Arial" pitchFamily="34" charset="0"/>
              </a:rPr>
              <a:t>дистанционном </a:t>
            </a:r>
            <a:r>
              <a:rPr lang="ru-RU" sz="3400" dirty="0" smtClean="0">
                <a:latin typeface="Arial" pitchFamily="34" charset="0"/>
                <a:cs typeface="Arial" pitchFamily="34" charset="0"/>
              </a:rPr>
              <a:t>формате.</a:t>
            </a:r>
            <a:endParaRPr lang="ru-RU" sz="34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ru-RU" sz="34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3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i="1" dirty="0"/>
          </a:p>
        </p:txBody>
      </p:sp>
      <p:pic>
        <p:nvPicPr>
          <p:cNvPr id="5" name="Рисунок 4" descr="Безымянный-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496" y="0"/>
            <a:ext cx="57150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42976" y="6165304"/>
            <a:ext cx="8001024" cy="369318"/>
          </a:xfrm>
          <a:prstGeom prst="rect">
            <a:avLst/>
          </a:prstGeom>
          <a:noFill/>
        </p:spPr>
        <p:txBody>
          <a:bodyPr wrap="square" lIns="89988" tIns="45713" rIns="91428" bIns="45713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Хаджиева А.Б.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0"/>
            <a:ext cx="8250710" cy="588326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Существует более 50 платформ </a:t>
            </a:r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для проведения </a:t>
            </a: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семинаров, конференций, мастер-классов, </a:t>
            </a:r>
            <a:r>
              <a:rPr lang="ru-RU" sz="16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вебинаров</a:t>
            </a:r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живых видеотрансляций. Возможности </a:t>
            </a:r>
            <a:r>
              <a:rPr lang="ru-RU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площадок, тарифы меняются... </a:t>
            </a:r>
            <a:endParaRPr lang="ru-RU" sz="1800" dirty="0"/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0"/>
            <a:ext cx="571504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42976" y="6345830"/>
            <a:ext cx="8001024" cy="369318"/>
          </a:xfrm>
          <a:prstGeom prst="rect">
            <a:avLst/>
          </a:prstGeom>
          <a:noFill/>
        </p:spPr>
        <p:txBody>
          <a:bodyPr wrap="square" lIns="89988" tIns="45713" rIns="91428" bIns="45713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Хаджиева А.Б.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61484"/>
              </p:ext>
            </p:extLst>
          </p:nvPr>
        </p:nvGraphicFramePr>
        <p:xfrm>
          <a:off x="899592" y="764703"/>
          <a:ext cx="8136904" cy="6051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5976664"/>
              </a:tblGrid>
              <a:tr h="29060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Название платформы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Краткое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описание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083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WebEx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 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Cisco </a:t>
                      </a:r>
                      <a:r>
                        <a:rPr lang="en-US" sz="1200" u="sng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3"/>
                        </a:rPr>
                        <a:t>http://www.webex.com/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Решение, помимо стандартных функций, предлагает мобильный доступ (даже с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iPhone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или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IPad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). Тарифный план начинается с 19$ месячной подписки за комнату с 8 пользователями.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Триальные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предложения: 14-дневная бесплатная пробная версия для 25 человек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87977">
                <a:tc>
                  <a:txBody>
                    <a:bodyPr/>
                    <a:lstStyle/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CITRIX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n-US" sz="1200" u="sng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GoToMeeting</a:t>
                      </a:r>
                      <a:r>
                        <a:rPr lang="en-US" sz="1200" u="sng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200" u="sng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GoToWebinar</a:t>
                      </a:r>
                      <a:r>
                        <a:rPr lang="en-US" sz="1200" u="sng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200" u="sng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GoToMeeting</a:t>
                      </a:r>
                      <a:r>
                        <a:rPr lang="en-US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u="sng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от</a:t>
                      </a:r>
                      <a:r>
                        <a:rPr lang="en-US" sz="1200" u="sng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Citrix</a:t>
                      </a:r>
                      <a:r>
                        <a:rPr lang="ru-RU" sz="12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200" u="sng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en-US" sz="1200" u="sng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4"/>
                        </a:rPr>
                        <a:t>http://www</a:t>
                      </a:r>
                      <a:r>
                        <a:rPr lang="en-US" sz="1200" u="sng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gotomeeting.com)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Компания предлагает на период ф	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триального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использования программы не только комнату на 15 пользователей, но и полноценную техническую поддержку 24/7. Платформа обеспечивает подключение к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вебинару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Mac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PC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iPad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®,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iPhone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® или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Android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устройств. В дальнейшем цены начинаются от 49$ за те же 15 человек.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67609">
                <a:tc>
                  <a:txBody>
                    <a:bodyPr/>
                    <a:lstStyle/>
                    <a:p>
                      <a:r>
                        <a:rPr lang="ru-RU" sz="1200" u="sng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5"/>
                        </a:rPr>
                        <a:t>http://vzochat.com/</a:t>
                      </a:r>
                      <a:endParaRPr lang="ru-RU" sz="1200" u="sng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endParaRPr lang="ru-RU" sz="1200" u="sng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Русскоязычный сервис, абсолютно бесплатный в таких режимах: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видеозвонки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один на один, видеоконференции 3х3 и 1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x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120,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видеовещание,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видеочат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видео, аудио и текстовое общение, запись и воспроизведение. Платные версии предлагают все возможности реальных конференций - демонстрация презентаций, передача файлов, рисование на экране, но самое главное - отсутствие рекламы производителей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628712">
                <a:tc>
                  <a:txBody>
                    <a:bodyPr/>
                    <a:lstStyle/>
                    <a:p>
                      <a:r>
                        <a:rPr lang="ru-RU" sz="1200" b="1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http://webinar.ru/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Эта популярная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webinar.ru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платформа регулярно устраивает промо-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вебинары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о своих возможностях. По запросу предоставляют возможность месячного тестирования с ограничением до 5 участников. </a:t>
                      </a:r>
                      <a:endParaRPr lang="ru-RU" dirty="0"/>
                    </a:p>
                  </a:txBody>
                  <a:tcPr/>
                </a:tc>
              </a:tr>
              <a:tr h="808345">
                <a:tc>
                  <a:txBody>
                    <a:bodyPr/>
                    <a:lstStyle/>
                    <a:p>
                      <a:r>
                        <a:rPr lang="en-US" sz="1200" b="1" i="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Mirapolis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n-US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Virtual Room</a:t>
                      </a:r>
                      <a:endParaRPr lang="ru-RU" sz="1200" b="1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en-US" sz="1200" b="1" u="sng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http</a:t>
                      </a:r>
                      <a:r>
                        <a:rPr lang="ru-RU" sz="1200" b="1" u="sng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200" b="1" u="sng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://virtualroom.ru/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lang="en-US" sz="1200" b="1" u="sng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7"/>
                        </a:rPr>
                        <a:t>www.webinarexpert.ru</a:t>
                      </a:r>
                      <a:endParaRPr lang="ru-RU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запросу можно попробовать сервис бесплатно, а тарифные планы допускают вариацию ценовых предложений</a:t>
                      </a:r>
                      <a:endParaRPr lang="ru-RU" sz="1200" b="1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628712">
                <a:tc>
                  <a:txBody>
                    <a:bodyPr/>
                    <a:lstStyle/>
                    <a:p>
                      <a:r>
                        <a:rPr lang="ru-RU" sz="1200" u="sng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8"/>
                        </a:rPr>
                        <a:t>http://www.ilinc.com/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Предлагает бесплатную пробную версию на 30 дней. Основной тарифный план - 79$ в месяц за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вебинарную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комнату на 1000 человек. Имеет встроенную систему 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630141">
                <a:tc>
                  <a:txBody>
                    <a:bodyPr/>
                    <a:lstStyle/>
                    <a:p>
                      <a:r>
                        <a:rPr lang="ru-RU" sz="1200" u="sng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  <a:hlinkClick r:id="rId9"/>
                        </a:rPr>
                        <a:t>http://www.digitalsamba.com</a:t>
                      </a: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Полнофункциональный сервис полностью бесплатен для 3 участников конференции. Стандартный набор услуг начинается с 50 евро в месяц за комнату вместимостью 50 технологии работает русскоязычный сервис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105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7" y="548680"/>
            <a:ext cx="842965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endParaRPr lang="ru-RU" sz="1200" dirty="0">
              <a:solidFill>
                <a:srgbClr val="0070C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ru-RU" sz="1200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3" name="Рисунок 2" descr="Безымянный-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0"/>
            <a:ext cx="571504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2976" y="6345830"/>
            <a:ext cx="8001024" cy="369318"/>
          </a:xfrm>
          <a:prstGeom prst="rect">
            <a:avLst/>
          </a:prstGeom>
          <a:noFill/>
        </p:spPr>
        <p:txBody>
          <a:bodyPr wrap="square" lIns="89988" tIns="45713" rIns="91428" bIns="45713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Хаджиева А.Б.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921608" y="5565504"/>
            <a:ext cx="1878944" cy="1006768"/>
            <a:chOff x="7286644" y="5786454"/>
            <a:chExt cx="1878944" cy="1006768"/>
          </a:xfrm>
        </p:grpSpPr>
        <p:pic>
          <p:nvPicPr>
            <p:cNvPr id="6" name="Рисунок 5" descr="Безымянный-6.gif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7286644" y="6500834"/>
              <a:ext cx="1878944" cy="292388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pPr algn="ctr"/>
              <a:r>
                <a:rPr lang="en-US" sz="1300" b="1" cap="none" spc="0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300" b="1" cap="none" spc="0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285751" y="404664"/>
            <a:ext cx="8642838" cy="661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Mirapolis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Virtual Room</a:t>
            </a:r>
            <a:endParaRPr lang="ru-RU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42925" indent="84138"/>
            <a:endParaRPr lang="ru-RU" sz="2000" b="1" cap="all" dirty="0" smtClean="0">
              <a:latin typeface="Arial" pitchFamily="34" charset="0"/>
              <a:cs typeface="Arial" pitchFamily="34" charset="0"/>
            </a:endParaRPr>
          </a:p>
          <a:p>
            <a:pPr marL="542925" indent="84138"/>
            <a:r>
              <a:rPr lang="ru-RU" sz="2000" b="1" cap="all" dirty="0" smtClean="0">
                <a:latin typeface="Arial" pitchFamily="34" charset="0"/>
                <a:cs typeface="Arial" pitchFamily="34" charset="0"/>
              </a:rPr>
              <a:t>Возможности</a:t>
            </a:r>
          </a:p>
          <a:p>
            <a:pPr marL="542925" indent="84138"/>
            <a:endParaRPr lang="ru-RU" sz="2000" b="1" cap="all" dirty="0">
              <a:latin typeface="Arial" pitchFamily="34" charset="0"/>
              <a:cs typeface="Arial" pitchFamily="34" charset="0"/>
            </a:endParaRPr>
          </a:p>
          <a:p>
            <a:pPr marL="542925" indent="84138"/>
            <a:r>
              <a:rPr lang="ru-RU" sz="2000" dirty="0" smtClean="0">
                <a:latin typeface="Arial" pitchFamily="34" charset="0"/>
                <a:cs typeface="Arial" pitchFamily="34" charset="0"/>
              </a:rPr>
              <a:t>Аудио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и видео конференция</a:t>
            </a:r>
          </a:p>
          <a:p>
            <a:pPr marL="542925" indent="84138"/>
            <a:r>
              <a:rPr lang="ru-RU" sz="2000" dirty="0">
                <a:latin typeface="Arial" pitchFamily="34" charset="0"/>
                <a:cs typeface="Arial" pitchFamily="34" charset="0"/>
              </a:rPr>
              <a:t>Чат</a:t>
            </a:r>
          </a:p>
          <a:p>
            <a:pPr marL="542925" indent="84138"/>
            <a:r>
              <a:rPr lang="ru-RU" sz="2000" dirty="0" smtClean="0">
                <a:latin typeface="Arial" pitchFamily="34" charset="0"/>
                <a:cs typeface="Arial" pitchFamily="34" charset="0"/>
              </a:rPr>
              <a:t>Совместный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просмотр презентаций и видео</a:t>
            </a:r>
          </a:p>
          <a:p>
            <a:pPr marL="542925" indent="84138"/>
            <a:r>
              <a:rPr lang="ru-RU" sz="2000" dirty="0">
                <a:latin typeface="Arial" pitchFamily="34" charset="0"/>
                <a:cs typeface="Arial" pitchFamily="34" charset="0"/>
              </a:rPr>
              <a:t>Взаимодействие с участниками встречи</a:t>
            </a:r>
          </a:p>
          <a:p>
            <a:pPr marL="542925" indent="84138"/>
            <a:r>
              <a:rPr lang="ru-RU" sz="2000" dirty="0">
                <a:latin typeface="Arial" pitchFamily="34" charset="0"/>
                <a:cs typeface="Arial" pitchFamily="34" charset="0"/>
              </a:rPr>
              <a:t>Материалы (Файлы встречи)</a:t>
            </a:r>
          </a:p>
          <a:p>
            <a:pPr marL="542925" indent="84138"/>
            <a:r>
              <a:rPr lang="ru-RU" sz="2000" dirty="0" smtClean="0">
                <a:latin typeface="Arial" pitchFamily="34" charset="0"/>
                <a:cs typeface="Arial" pitchFamily="34" charset="0"/>
              </a:rPr>
              <a:t>Подготовка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планирование и постобработка встреч</a:t>
            </a:r>
          </a:p>
          <a:p>
            <a:pPr marL="542925" indent="84138"/>
            <a:r>
              <a:rPr lang="ru-RU" sz="2000" dirty="0">
                <a:latin typeface="Arial" pitchFamily="34" charset="0"/>
                <a:cs typeface="Arial" pitchFamily="34" charset="0"/>
              </a:rPr>
              <a:t>Отчетность</a:t>
            </a:r>
          </a:p>
          <a:p>
            <a:pPr marL="542925" indent="84138"/>
            <a:r>
              <a:rPr lang="ru-RU" sz="2000" dirty="0">
                <a:latin typeface="Arial" pitchFamily="34" charset="0"/>
                <a:cs typeface="Arial" pitchFamily="34" charset="0"/>
              </a:rPr>
              <a:t>Запись</a:t>
            </a:r>
          </a:p>
          <a:p>
            <a:pPr marL="542925" indent="84138"/>
            <a:r>
              <a:rPr lang="ru-RU" sz="2000" dirty="0">
                <a:latin typeface="Arial" pitchFamily="34" charset="0"/>
                <a:cs typeface="Arial" pitchFamily="34" charset="0"/>
              </a:rPr>
              <a:t>Уведомления</a:t>
            </a:r>
          </a:p>
          <a:p>
            <a:pPr marL="542925" indent="84138"/>
            <a:r>
              <a:rPr lang="ru-RU" sz="2000" dirty="0" smtClean="0">
                <a:latin typeface="Arial" pitchFamily="34" charset="0"/>
                <a:cs typeface="Arial" pitchFamily="34" charset="0"/>
              </a:rPr>
              <a:t>Видеоконференции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276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7" y="548680"/>
            <a:ext cx="8429653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endParaRPr lang="ru-RU" sz="1200" dirty="0">
              <a:solidFill>
                <a:srgbClr val="0070C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ru-RU" sz="1200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3" name="Рисунок 2" descr="Безымянный-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0"/>
            <a:ext cx="571504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2976" y="6345830"/>
            <a:ext cx="8001024" cy="369318"/>
          </a:xfrm>
          <a:prstGeom prst="rect">
            <a:avLst/>
          </a:prstGeom>
          <a:noFill/>
        </p:spPr>
        <p:txBody>
          <a:bodyPr wrap="square" lIns="89988" tIns="45713" rIns="91428" bIns="45713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Хаджиева А.Б.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921608" y="5565504"/>
            <a:ext cx="1878944" cy="1006768"/>
            <a:chOff x="7286644" y="5786454"/>
            <a:chExt cx="1878944" cy="1006768"/>
          </a:xfrm>
        </p:grpSpPr>
        <p:pic>
          <p:nvPicPr>
            <p:cNvPr id="6" name="Рисунок 5" descr="Безымянный-6.gif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7286644" y="6500834"/>
              <a:ext cx="1878944" cy="292388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pPr algn="ctr"/>
              <a:r>
                <a:rPr lang="en-US" sz="1300" b="1" cap="none" spc="0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300" b="1" cap="none" spc="0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285751" y="116632"/>
            <a:ext cx="8642838" cy="66108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Mirapolis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Virtual Room</a:t>
            </a:r>
            <a:endParaRPr lang="ru-RU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42925" indent="84138"/>
            <a:endParaRPr lang="ru-RU" sz="2000" b="1" cap="all" dirty="0" smtClean="0">
              <a:latin typeface="Arial" pitchFamily="34" charset="0"/>
              <a:cs typeface="Arial" pitchFamily="34" charset="0"/>
            </a:endParaRPr>
          </a:p>
          <a:p>
            <a:pPr marL="542925" indent="84138"/>
            <a:r>
              <a:rPr lang="ru-RU" sz="2000" b="1" dirty="0">
                <a:latin typeface="Arial" pitchFamily="34" charset="0"/>
                <a:cs typeface="Arial" pitchFamily="34" charset="0"/>
              </a:rPr>
              <a:t>Аудио и видео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конференция</a:t>
            </a:r>
          </a:p>
          <a:p>
            <a:pPr marL="542925" indent="84138" algn="just"/>
            <a:r>
              <a:rPr lang="ru-RU" sz="2000" dirty="0" smtClean="0">
                <a:latin typeface="Arial" pitchFamily="34" charset="0"/>
                <a:cs typeface="Arial" pitchFamily="34" charset="0"/>
              </a:rPr>
              <a:t>Возможность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активного участия всем участникам своей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веб конференции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Модерирование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аудио и видео конференции. </a:t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Настройка качества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звука и изображения во время трансляции видео онлайн. </a:t>
            </a:r>
          </a:p>
          <a:p>
            <a:pPr marL="542925" algn="just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Демонстрация экрана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Показывать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участникам свой рабочий стол в ходе объяснений. Трансляция экранов нескольких участников веб конференции одновременно. Изложение свои идей на интерактивной доске, позволяя слушателям комментировать и редактировать записи. Трансляция конференции онлайн не позволит упустить ни одной детали и донесет до слушателей только нужную информацию.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542925" algn="just"/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Брэндирование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Добавлять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свой логотип на страницы описания своих веб-конференций,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размещать их.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Создавать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собственный стиль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конференции.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2732142"/>
            <a:ext cx="75300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33363"/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  <a:p>
            <a:pPr defTabSz="233363"/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45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7" y="548680"/>
            <a:ext cx="8429653" cy="6332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115000"/>
              </a:lnSpc>
            </a:pPr>
            <a:r>
              <a:rPr lang="ru-RU" sz="1400" b="1" dirty="0" smtClean="0">
                <a:solidFill>
                  <a:srgbClr val="2D18A8"/>
                </a:solidFill>
                <a:latin typeface="Arial" pitchFamily="34" charset="0"/>
                <a:cs typeface="Arial" pitchFamily="34" charset="0"/>
              </a:rPr>
              <a:t>ВОЗМОЖНОСТИ СОВМЕСТНОЙ ВИРТУАЛЬНОЙ РАБОТЫ</a:t>
            </a:r>
          </a:p>
          <a:p>
            <a:pPr marL="0" lvl="1" algn="just">
              <a:lnSpc>
                <a:spcPct val="115000"/>
              </a:lnSpc>
            </a:pPr>
            <a:endParaRPr lang="ru-RU" sz="12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b="1" dirty="0">
                <a:latin typeface="Arial" pitchFamily="34" charset="0"/>
                <a:cs typeface="Arial" pitchFamily="34" charset="0"/>
              </a:rPr>
              <a:t>ТРАНСЛЯЦИЯ ГОЛОСА И ВИДЕО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УЧАСТНИКОВ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Система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обеспечивает возможность выходить в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аудиоконференцию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как в режиме «рации» так и в режиме постоянного вещания. При одновременной трансляции возможно до 15 видео/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аудиопотоков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.  </a:t>
            </a:r>
          </a:p>
          <a:p>
            <a:r>
              <a:rPr lang="ru-RU" sz="1200" b="1" dirty="0">
                <a:latin typeface="Arial" pitchFamily="34" charset="0"/>
                <a:cs typeface="Arial" pitchFamily="34" charset="0"/>
              </a:rPr>
              <a:t>СОВМЕСТНЫЙ ПРОСМОТР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ПРЕЗЕНТАЦИЙ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Система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обеспечивает совместный просмотр презентаций в формате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Power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Point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с возможностью рисования поверх презентаций. 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СОВМЕСТНЫЙ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ПРОСМОТР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ДОКУМЕНТОВ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Участники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виртуальной встречи могут осуществлять совместный просмотр файлов в форматах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pdf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jpg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jpeg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gif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png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и документов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Microsoft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Office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СОВМЕСТНЫЙ ПРОСМОТР ВИДЕОРОЛИКОВ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Система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обеспечивает возможность совместного просмотра видеороликов в форматах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avi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wmv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mov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, mp4,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flv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СОВМЕСТНЫЙ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ПРОСМОРТ РАБОЧЕГО СТОЛА И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ПРИЛОЖЕНИЙ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Участники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могут транслировать изображение своего рабочего стола или отдельных приложений. 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ЭЛЕКТРОННАЯ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ДОСКА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Встроенная электронная доска предоставляет набор инструментов (карандаш, маркер, текст, графические фигуры) для совместного создания участниками схем, эскизов, рисунков, набросков. Электронную доску можно включать поверх презентаций и документов. 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ТЕКСТОВЫЙ ЧАТ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Позволяет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участникам обмениваться сообщениями, в том числе приватными, и задавать вопросы ведущим.  </a:t>
            </a:r>
          </a:p>
          <a:p>
            <a:pPr algn="just"/>
            <a:r>
              <a:rPr lang="ru-RU" sz="1200" b="1" dirty="0">
                <a:latin typeface="Arial" pitchFamily="34" charset="0"/>
                <a:cs typeface="Arial" pitchFamily="34" charset="0"/>
              </a:rPr>
              <a:t>ПРОВЕДЕНИЕ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ОПРОСОВ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Опросы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могут проводиться в форме вопросов с одиночным или множественным выбором, а также свободным вариантом ответа. Результаты опросов сохраняются в системе и их можно просмотреть после завершения мероприятия. В результатах опросов можно увидеть, как именно ответил каждый из пользователей.  </a:t>
            </a:r>
          </a:p>
          <a:p>
            <a:pPr algn="just"/>
            <a:r>
              <a:rPr lang="ru-RU" sz="1200" b="1" dirty="0">
                <a:latin typeface="Arial" pitchFamily="34" charset="0"/>
                <a:cs typeface="Arial" pitchFamily="34" charset="0"/>
              </a:rPr>
              <a:t>РАЗВИТОЕ УПРАВЛЕНИЕ ПРАВАМИ 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УЧАСТНИКОВ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Права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на управление всеми элементами интерфейса и действиями в системе можно настроить как по ролям, так и индивидуально для каждого участника. 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ЗАПИСЬ ВСТРЕЧИ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Система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позволяет записывать встречу и в последующем предоставлять к ней доступ всем желающим. 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ОБМЕН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ФАЙЛАМИ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r>
              <a:rPr lang="ru-RU" sz="1200" dirty="0">
                <a:latin typeface="Arial" pitchFamily="34" charset="0"/>
                <a:cs typeface="Arial" pitchFamily="34" charset="0"/>
              </a:rPr>
              <a:t>Во время встречи можно предоставить участникам возможность для скачивания файлов встречи или загрузки их в комнату. 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ВИРТУАЛЬНЫЕ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ЭМОЦИИ И ПОДНЯТИЕ РУКИ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70C0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endParaRPr lang="ru-RU" sz="1200" dirty="0">
              <a:solidFill>
                <a:srgbClr val="0070C0"/>
              </a:solidFill>
              <a:latin typeface="Arial" pitchFamily="34" charset="0"/>
              <a:ea typeface="Calibri"/>
              <a:cs typeface="Arial" pitchFamily="34" charset="0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ru-RU" sz="1200" dirty="0">
              <a:effectLst/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3" name="Рисунок 2" descr="Безымянный-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0"/>
            <a:ext cx="571504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2976" y="6345830"/>
            <a:ext cx="8001024" cy="369318"/>
          </a:xfrm>
          <a:prstGeom prst="rect">
            <a:avLst/>
          </a:prstGeom>
          <a:noFill/>
        </p:spPr>
        <p:txBody>
          <a:bodyPr wrap="square" lIns="89988" tIns="45713" rIns="91428" bIns="45713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Хаджиева А.Б.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921608" y="5565504"/>
            <a:ext cx="1878944" cy="1006768"/>
            <a:chOff x="7286644" y="5786454"/>
            <a:chExt cx="1878944" cy="1006768"/>
          </a:xfrm>
        </p:grpSpPr>
        <p:pic>
          <p:nvPicPr>
            <p:cNvPr id="6" name="Рисунок 5" descr="Безымянный-6.gif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7286644" y="6500834"/>
              <a:ext cx="1878944" cy="292388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pPr algn="ctr"/>
              <a:r>
                <a:rPr lang="en-US" sz="1300" b="1" cap="none" spc="0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300" b="1" cap="none" spc="0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" name="Заголовок 1"/>
          <p:cNvSpPr txBox="1">
            <a:spLocks/>
          </p:cNvSpPr>
          <p:nvPr/>
        </p:nvSpPr>
        <p:spPr>
          <a:xfrm>
            <a:off x="285751" y="0"/>
            <a:ext cx="8642838" cy="7143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Mirapolis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Virtual 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Room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252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332656"/>
            <a:ext cx="8250710" cy="55506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ЗАКЛЮЧЕНИЕ </a:t>
            </a:r>
          </a:p>
          <a:p>
            <a:pPr marL="0" indent="0" algn="ctr">
              <a:buNone/>
            </a:pPr>
            <a:endParaRPr lang="ru-RU" sz="1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61950" indent="0">
              <a:buNone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361950" indent="0">
              <a:buNone/>
            </a:pP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ППС клинических кафедр рекомендуется:</a:t>
            </a:r>
          </a:p>
          <a:p>
            <a:pPr marL="0" indent="0">
              <a:buNone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Все разработанные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или изданные методические пособия, статьи, учебники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исследования записать на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электронны</a:t>
            </a:r>
            <a:r>
              <a:rPr lang="kk-KZ" sz="1600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носители и создать единую базу учебного материала кафедры;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Авторские видео-лекции, видео-консультации, видео-рекомендации создать и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сохранить также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 единой базе;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Представить ранее подготовленные кафедрами видео-материалы  для загрузки их в электронную базу;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Представить дидактические материалы, тесты, клинические ситуации для загрузки их в единую базу.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Безымянный-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0"/>
            <a:ext cx="571504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42976" y="6345830"/>
            <a:ext cx="8001024" cy="369318"/>
          </a:xfrm>
          <a:prstGeom prst="rect">
            <a:avLst/>
          </a:prstGeom>
          <a:noFill/>
        </p:spPr>
        <p:txBody>
          <a:bodyPr wrap="square" lIns="89988" tIns="45713" rIns="91428" bIns="45713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Хаджиева А.Б. </a:t>
            </a:r>
          </a:p>
        </p:txBody>
      </p:sp>
    </p:spTree>
    <p:extLst>
      <p:ext uri="{BB962C8B-B14F-4D97-AF65-F5344CB8AC3E}">
        <p14:creationId xmlns:p14="http://schemas.microsoft.com/office/powerpoint/2010/main" val="454302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ымянный-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0"/>
            <a:ext cx="571504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2976" y="6345830"/>
            <a:ext cx="8001024" cy="369318"/>
          </a:xfrm>
          <a:prstGeom prst="rect">
            <a:avLst/>
          </a:prstGeom>
          <a:noFill/>
        </p:spPr>
        <p:txBody>
          <a:bodyPr wrap="square" lIns="89988" tIns="45713" rIns="91428" bIns="45713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Хаджиева А.Б.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6921608" y="5565504"/>
            <a:ext cx="1878944" cy="1006768"/>
            <a:chOff x="7286644" y="5786454"/>
            <a:chExt cx="1878944" cy="1006768"/>
          </a:xfrm>
        </p:grpSpPr>
        <p:pic>
          <p:nvPicPr>
            <p:cNvPr id="6" name="Рисунок 5" descr="Безымянный-6.gif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7572396" y="5786454"/>
              <a:ext cx="1360480" cy="728640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7286644" y="6500834"/>
              <a:ext cx="1878944" cy="292388"/>
            </a:xfrm>
            <a:prstGeom prst="rect">
              <a:avLst/>
            </a:prstGeom>
            <a:noFill/>
          </p:spPr>
          <p:txBody>
            <a:bodyPr wrap="square" lIns="90000" tIns="45720" rIns="91440" bIns="45720">
              <a:spAutoFit/>
            </a:bodyPr>
            <a:lstStyle/>
            <a:p>
              <a:pPr algn="ctr"/>
              <a:r>
                <a:rPr lang="en-US" sz="1300" b="1" cap="none" spc="0" dirty="0" smtClean="0">
                  <a:ln w="12700" cmpd="sng">
                    <a:noFill/>
                    <a:prstDash val="solid"/>
                  </a:ln>
                  <a:solidFill>
                    <a:srgbClr val="33CCFF"/>
                  </a:solidFill>
                  <a:latin typeface="Tahoma" pitchFamily="34" charset="0"/>
                  <a:cs typeface="Tahoma" pitchFamily="34" charset="0"/>
                </a:rPr>
                <a:t>www.kaznmu.kz</a:t>
              </a:r>
              <a:endParaRPr lang="ru-RU" sz="1300" b="1" cap="none" spc="0" dirty="0">
                <a:ln w="12700" cmpd="sng">
                  <a:noFill/>
                  <a:prstDash val="solid"/>
                </a:ln>
                <a:solidFill>
                  <a:srgbClr val="33CCFF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1506" name="Picture 2" descr="&amp;vcy;&amp;ocy;&amp;pcy;&amp;rcy;&amp;ocy;&amp;scy;&amp;icy;&amp;tcy;&amp;iecy;&amp;lcy;&amp;softcy;&amp;ncy;&amp;ycy;&amp;jcy; &amp;zcy;&amp;ncy;&amp;acy;&amp;kcy; : &amp;Dcy;&amp;ucy;&amp;mcy;&amp;acy;&amp;yucy;, &amp;chcy;&amp;tcy;&amp;ocy; &amp;chcy;&amp;ucy;&amp;vcy;&amp;acy;&amp;kcy; &amp;vcy; &amp;kcy;&amp;lcy;&amp;acy;&amp;scy;&amp;scy;&amp;icy;&amp;chcy;&amp;iecy;&amp;scy;&amp;kcy;&amp;ocy;&amp;jcy; &amp;pcy;&amp;ocy;&amp;zcy;&amp;iecy; &amp;pcy;&amp;iecy;&amp;rcy;&amp;iecy;&amp;dcy; &amp;scy;&amp;icy;&amp;ncy;&amp;icy;&amp;jcy; &amp;zcy;&amp;ncy;&amp;acy;&amp;kcy; &amp;vcy;&amp;ocy;&amp;pcy;&amp;rcy;&amp;ocy;&amp;s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142852"/>
            <a:ext cx="1285884" cy="1928850"/>
          </a:xfrm>
          <a:prstGeom prst="rect">
            <a:avLst/>
          </a:prstGeom>
          <a:noFill/>
        </p:spPr>
      </p:pic>
      <p:pic>
        <p:nvPicPr>
          <p:cNvPr id="21508" name="Picture 4" descr="http://us.cdn3.123rf.com/168nwm/pling/pling0908/pling090800008/5379305-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0"/>
            <a:ext cx="2243142" cy="1785950"/>
          </a:xfrm>
          <a:prstGeom prst="rect">
            <a:avLst/>
          </a:prstGeom>
          <a:noFill/>
        </p:spPr>
      </p:pic>
      <p:pic>
        <p:nvPicPr>
          <p:cNvPr id="21510" name="Picture 6" descr="&amp;vcy;&amp;ocy;&amp;pcy;&amp;rcy;&amp;ocy;&amp;scy;&amp;icy;&amp;tcy;&amp;iecy;&amp;lcy;&amp;softcy;&amp;ncy;&amp;ycy;&amp;jcy; &amp;zcy;&amp;ncy;&amp;acy;&amp;kcy; : 3D &amp;chcy;&amp;iecy;&amp;lcy;&amp;ocy;&amp;vcy;&amp;iecy;&amp;kcy;, &amp;scy;&amp;icy;&amp;dcy;&amp;yacy; &amp;ncy;&amp;acy; &amp;kcy;&amp;rcy;&amp;acy;&amp;scy;&amp;ncy;&amp;ycy;&amp;jcy; &amp;vcy;&amp;ocy;&amp;pcy;&amp;rcy;&amp;ocy;&amp;scy;&amp;icy;&amp;tcy;&amp;iecy;&amp;lcy;&amp;softcy;&amp;ncy;&amp;ycy;&amp;jcy; &amp;zcy;&amp;ncy;&amp;acy;&amp;kcy; &amp;ncy;&amp;acy; &amp;bcy;&amp;iecy;&amp;lcy;&amp;ocy;&amp;mcy; &amp;fcy;&amp;ocy;&amp;ncy;&amp;ie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928670"/>
            <a:ext cx="1928826" cy="1928826"/>
          </a:xfrm>
          <a:prstGeom prst="rect">
            <a:avLst/>
          </a:prstGeom>
          <a:noFill/>
        </p:spPr>
      </p:pic>
      <p:pic>
        <p:nvPicPr>
          <p:cNvPr id="21512" name="Picture 8" descr="&amp;vcy;&amp;ocy;&amp;pcy;&amp;rcy;&amp;ocy;&amp;scy;&amp;icy;&amp;tcy;&amp;iecy;&amp;lcy;&amp;softcy;&amp;ncy;&amp;ycy;&amp;jcy; &amp;zcy;&amp;ncy;&amp;acy;&amp;kcy; : 3D &amp;chcy;&amp;iecy;&amp;lcy;&amp;ocy;&amp;vcy;&amp;iecy;&amp;chcy;&amp;iecy;&amp;scy;&amp;kcy;&amp;ocy;&amp;gcy;&amp;ocy; &amp;khcy;&amp;acy;&amp;rcy;&amp;acy;&amp;kcy;&amp;tcy;&amp;iecy;&amp;rcy;&amp;acy; &amp;scy; &amp;scy;&amp;icy;&amp;ncy;&amp;icy;&amp;mcy; &amp;zcy;&amp;ncy;&amp;acy;&amp;kcy;&amp;ocy;&amp;mcy; &amp;vcy;&amp;ocy;&amp;pcy;&amp;rcy;&amp;ocy;&amp;scy;&amp;acy; &amp;Fcy;&amp;ocy;&amp;tcy;&amp;ocy; &amp;scy;&amp;ocy; &amp;scy;&amp;tcy;&amp;ocy;&amp;kcy;&amp;acy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15272" y="2786058"/>
            <a:ext cx="1047750" cy="1600200"/>
          </a:xfrm>
          <a:prstGeom prst="rect">
            <a:avLst/>
          </a:prstGeom>
          <a:noFill/>
        </p:spPr>
      </p:pic>
      <p:pic>
        <p:nvPicPr>
          <p:cNvPr id="21516" name="Picture 12" descr="&amp;vcy;&amp;ocy;&amp;pcy;&amp;rcy;&amp;ocy;&amp;scy;&amp;icy;&amp;tcy;&amp;iecy;&amp;lcy;&amp;softcy;&amp;ncy;&amp;ycy;&amp;jcy; &amp;zcy;&amp;ncy;&amp;acy;&amp;kcy; : &amp;Ocy;&amp;rcy;&amp;gcy;&amp;acy;&amp;ncy;&amp;icy;&amp;zcy;&amp;acy;&amp;tscy;&amp;icy;&amp;yacy; &amp;zcy;&amp;acy;&amp;dcy;&amp;acy;&amp;iecy;&amp;tcy;&amp;scy;&amp;yacy; &amp;vcy;&amp;ocy;&amp;pcy;&amp;rcy;&amp;ocy;&amp;scy;&amp;ocy;&amp;mcy;, &amp;chcy;&amp;tcy;&amp;ocy; &amp;dcy;&amp;iecy;&amp;lcy;&amp;acy;&amp;tcy;&amp;softcy; &amp;vcy; &amp;ocy;&amp;tcy;&amp;scy;&amp;ucy;&amp;tcy;&amp;scy;&amp;tcy;&amp;vcy;&amp;icy;&amp;iecy; &amp;rcy;&amp;ucy;&amp;kcy;&amp;ocy;&amp;vcy;&amp;ocy;&amp;dcy;&amp;scy;&amp;tcy;&amp;vcy;&amp;acy; &amp;scy;&amp;ocy; &amp;zcy;&amp;ncy;&amp;acy;&amp;kcy;&amp;ocy;&amp;mcy; &amp;vcy;&amp;ocy;&amp;pcy;&amp;rcy;&amp;ocy;&amp;scy;&amp;acy;, &amp;gcy;&amp;dcy;&amp;iecy; &amp;gcy;&amp;iecy;&amp;ncy;&amp;iecy;&amp;rcy;&amp;acy;&amp;lcy;&amp;softcy;&amp;ncy;&amp;ycy;&amp;jcy; &amp;dcy;&amp;icy;&amp;rcy;&amp;iecy;&amp;kcy;&amp;tcy;&amp;ocy;&amp;rcy; &amp;icy;&amp;lcy;&amp;icy; &amp;dcy;&amp;rcy;&amp;ucy;&amp;gcy;&amp;ocy;&amp;jcy; &amp;vcy;&amp;iecy;&amp;rcy;&amp;khcy;&amp;ncy;&amp;iecy;&amp;jcy; &amp;pcy;&amp;ocy;&amp;zcy;&amp;icy;&amp;tscy;&amp;icy;&amp;icy; &amp;ocy;&amp;fcy;&amp;icy;&amp;tscy;&amp;iecy;&amp;rcy; &amp;bcy;&amp;ucy;&amp;dcy;&amp;iecy;&amp;tcy;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57224" y="4786322"/>
            <a:ext cx="1600200" cy="1738316"/>
          </a:xfrm>
          <a:prstGeom prst="rect">
            <a:avLst/>
          </a:prstGeom>
          <a:noFill/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857356" y="3143248"/>
            <a:ext cx="5429289" cy="7143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        ВОПРОСЫ????</a:t>
            </a:r>
          </a:p>
        </p:txBody>
      </p:sp>
      <p:pic>
        <p:nvPicPr>
          <p:cNvPr id="21518" name="Picture 14" descr="&amp;vcy;&amp;ocy;&amp;pcy;&amp;rcy;&amp;ocy;&amp;scy;&amp;icy;&amp;tcy;&amp;iecy;&amp;lcy;&amp;softcy;&amp;ncy;&amp;ycy;&amp;jcy; &amp;zcy;&amp;ncy;&amp;acy;&amp;kcy; : &amp;CHcy;&amp;iecy;&amp;lcy;&amp;ocy;&amp;vcy;&amp;iecy;&amp;kcy;, &amp;kcy;&amp;ocy;&amp;tcy;&amp;ocy;&amp;rcy;&amp;ycy;&amp;jcy; &amp;dcy;&amp;ucy;&amp;mcy;&amp;acy;&amp;iecy;&amp;tcy;, &amp;chcy;&amp;tcy;&amp;ocy; &amp;ncy;&amp;iecy; &amp;mcy;&amp;ocy;&amp;zhcy;&amp;iecy;&amp;tcy; &amp;ocy;&amp;tcy;&amp;vcy;&amp;iecy;&amp;tcy;&amp;icy;&amp;tcy;&amp;softcy; &amp;ncy;&amp;acy; &amp;vcy;&amp;ocy;&amp;pcy;&amp;rcy;&amp;ocy;&amp;scy; &amp;ocy; &amp;pcy;&amp;ucy;&amp;tcy;&amp;acy;&amp;ncy;&amp;icy;&amp;tscy;&amp;iecy;, &amp;zhcy;&amp;dcy;&amp;iecy;&amp;tcy; &amp;ocy;&amp;tcy;&amp;vcy;&amp;iecy;&amp;tcy;&amp;acy;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4810" y="4214818"/>
            <a:ext cx="1600200" cy="1600200"/>
          </a:xfrm>
          <a:prstGeom prst="rect">
            <a:avLst/>
          </a:prstGeom>
          <a:noFill/>
        </p:spPr>
      </p:pic>
      <p:pic>
        <p:nvPicPr>
          <p:cNvPr id="21520" name="Picture 16" descr="&amp;vcy;&amp;ocy;&amp;pcy;&amp;rcy;&amp;ocy;&amp;scy;&amp;icy;&amp;tcy;&amp;iecy;&amp;lcy;&amp;softcy;&amp;ncy;&amp;ycy;&amp;jcy; &amp;zcy;&amp;ncy;&amp;acy;&amp;kcy; : 3D &amp;chcy;&amp;iecy;&amp;lcy;&amp;ocy;&amp;vcy;&amp;iecy;&amp;chcy;&amp;iecy;&amp;scy;&amp;kcy;&amp;ocy;&amp;gcy;&amp;ocy; &amp;khcy;&amp;acy;&amp;rcy;&amp;acy;&amp;kcy;&amp;tcy;&amp;iecy;&amp;rcy;&amp;acy;, &amp;pcy;&amp;rcy;&amp;icy;&amp;scy;&amp;lcy;&amp;ocy;&amp;ncy;&amp;icy;&amp;vcy;&amp;shcy;&amp;icy;&amp;scy;&amp;softcy; &amp;kcy; &amp;scy;&amp;icy;&amp;ncy;&amp;icy;&amp;mcy; &amp;zcy;&amp;ncy;&amp;acy;&amp;kcy;&amp;ocy;&amp;mcy; &amp;vcy;&amp;ocy;&amp;pcy;&amp;rcy;&amp;ocy;&amp;scy;&amp;acy;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10" y="2643182"/>
            <a:ext cx="1190625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98051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626</Words>
  <Application>Microsoft Office PowerPoint</Application>
  <PresentationFormat>Экран (4:3)</PresentationFormat>
  <Paragraphs>107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160</cp:revision>
  <dcterms:created xsi:type="dcterms:W3CDTF">2015-08-10T02:49:50Z</dcterms:created>
  <dcterms:modified xsi:type="dcterms:W3CDTF">2016-02-10T19:04:10Z</dcterms:modified>
</cp:coreProperties>
</file>