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7" r:id="rId3"/>
    <p:sldId id="268" r:id="rId4"/>
    <p:sldId id="258" r:id="rId5"/>
    <p:sldId id="264" r:id="rId6"/>
    <p:sldId id="269" r:id="rId7"/>
    <p:sldId id="259" r:id="rId8"/>
    <p:sldId id="293" r:id="rId9"/>
    <p:sldId id="261" r:id="rId10"/>
    <p:sldId id="262" r:id="rId11"/>
    <p:sldId id="283" r:id="rId12"/>
    <p:sldId id="298" r:id="rId13"/>
    <p:sldId id="287" r:id="rId14"/>
    <p:sldId id="286" r:id="rId15"/>
    <p:sldId id="288" r:id="rId16"/>
    <p:sldId id="289" r:id="rId17"/>
    <p:sldId id="295" r:id="rId18"/>
    <p:sldId id="296" r:id="rId19"/>
    <p:sldId id="291" r:id="rId20"/>
    <p:sldId id="297" r:id="rId21"/>
    <p:sldId id="273" r:id="rId22"/>
    <p:sldId id="272" r:id="rId23"/>
    <p:sldId id="274" r:id="rId24"/>
    <p:sldId id="275" r:id="rId25"/>
    <p:sldId id="279" r:id="rId26"/>
    <p:sldId id="277" r:id="rId27"/>
    <p:sldId id="276" r:id="rId28"/>
    <p:sldId id="278" r:id="rId29"/>
    <p:sldId id="294" r:id="rId30"/>
    <p:sldId id="299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FF"/>
    <a:srgbClr val="FF6699"/>
    <a:srgbClr val="F3FFFE"/>
    <a:srgbClr val="FFFFFF"/>
    <a:srgbClr val="F3F3F3"/>
    <a:srgbClr val="00FFCC"/>
    <a:srgbClr val="00FF00"/>
    <a:srgbClr val="F3FFFD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0"/>
                  <c:y val="1.734779924270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1832709027801643E-3"/>
                  <c:y val="1.156519949513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Межрайонный противотуберкулезный диспансер</c:v>
                </c:pt>
                <c:pt idx="1">
                  <c:v>Противотуберкулезный санаторий "Каменское плато"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528528"/>
        <c:axId val="221526960"/>
      </c:barChart>
      <c:catAx>
        <c:axId val="22152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21526960"/>
        <c:crosses val="autoZero"/>
        <c:auto val="1"/>
        <c:lblAlgn val="ctr"/>
        <c:lblOffset val="100"/>
        <c:noMultiLvlLbl val="0"/>
      </c:catAx>
      <c:valAx>
        <c:axId val="22152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528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75335-FE26-42B2-B36A-EE570CBCE94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A0431F9-D194-45DD-9449-D771A10FC837}">
      <dgm:prSet phldrT="[Текст]"/>
      <dgm:spPr>
        <a:solidFill>
          <a:srgbClr val="FF6699"/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Клиницист </a:t>
          </a:r>
          <a:endParaRPr lang="ru-RU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F9D4FC-4DE6-4392-A8DD-AABB04F92601}" type="parTrans" cxnId="{F99E0842-BC5B-49B1-9F2C-C5823D9646F9}">
      <dgm:prSet/>
      <dgm:spPr/>
      <dgm:t>
        <a:bodyPr/>
        <a:lstStyle/>
        <a:p>
          <a:endParaRPr lang="ru-RU"/>
        </a:p>
      </dgm:t>
    </dgm:pt>
    <dgm:pt modelId="{A0F72F36-9354-4411-AA87-C7792FC733B8}" type="sibTrans" cxnId="{F99E0842-BC5B-49B1-9F2C-C5823D9646F9}">
      <dgm:prSet/>
      <dgm:spPr/>
      <dgm:t>
        <a:bodyPr/>
        <a:lstStyle/>
        <a:p>
          <a:endParaRPr lang="ru-RU"/>
        </a:p>
      </dgm:t>
    </dgm:pt>
    <dgm:pt modelId="{77960BF3-8A17-4EE5-A756-D53912A985E9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</a:t>
          </a:r>
          <a:endParaRPr lang="ru-RU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2B222C-62B2-4CD0-9384-CB5CF8D24D95}" type="parTrans" cxnId="{3200A8C4-D0D8-43E7-9171-048E5BD1F58A}">
      <dgm:prSet/>
      <dgm:spPr/>
      <dgm:t>
        <a:bodyPr/>
        <a:lstStyle/>
        <a:p>
          <a:endParaRPr lang="ru-RU"/>
        </a:p>
      </dgm:t>
    </dgm:pt>
    <dgm:pt modelId="{F33F1ABF-5A5E-4337-BE0C-4609F90EB212}" type="sibTrans" cxnId="{3200A8C4-D0D8-43E7-9171-048E5BD1F58A}">
      <dgm:prSet/>
      <dgm:spPr/>
      <dgm:t>
        <a:bodyPr/>
        <a:lstStyle/>
        <a:p>
          <a:endParaRPr lang="ru-RU"/>
        </a:p>
      </dgm:t>
    </dgm:pt>
    <dgm:pt modelId="{A709EE7D-8CA4-48CB-A3A1-34D7A319D13F}">
      <dgm:prSet phldrT="[Текст]"/>
      <dgm:spPr>
        <a:solidFill>
          <a:srgbClr val="00FFFF"/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Ученый</a:t>
          </a:r>
          <a:r>
            <a:rPr lang="ru-RU" dirty="0" smtClean="0"/>
            <a:t> </a:t>
          </a:r>
          <a:endParaRPr lang="ru-RU" dirty="0"/>
        </a:p>
      </dgm:t>
    </dgm:pt>
    <dgm:pt modelId="{8066B358-8D57-451D-AB95-5C3F3448C35E}" type="parTrans" cxnId="{5399986E-0409-4D46-9CEE-0843F44D4E68}">
      <dgm:prSet/>
      <dgm:spPr/>
      <dgm:t>
        <a:bodyPr/>
        <a:lstStyle/>
        <a:p>
          <a:endParaRPr lang="ru-RU"/>
        </a:p>
      </dgm:t>
    </dgm:pt>
    <dgm:pt modelId="{9F8936C1-D020-47FF-8BE6-A65AD954F019}" type="sibTrans" cxnId="{5399986E-0409-4D46-9CEE-0843F44D4E68}">
      <dgm:prSet/>
      <dgm:spPr/>
      <dgm:t>
        <a:bodyPr/>
        <a:lstStyle/>
        <a:p>
          <a:endParaRPr lang="ru-RU"/>
        </a:p>
      </dgm:t>
    </dgm:pt>
    <dgm:pt modelId="{26E759DB-5A04-485C-ACF2-F8C8E3D8C7D8}" type="pres">
      <dgm:prSet presAssocID="{8C475335-FE26-42B2-B36A-EE570CBCE94E}" presName="compositeShape" presStyleCnt="0">
        <dgm:presLayoutVars>
          <dgm:chMax val="7"/>
          <dgm:dir/>
          <dgm:resizeHandles val="exact"/>
        </dgm:presLayoutVars>
      </dgm:prSet>
      <dgm:spPr/>
    </dgm:pt>
    <dgm:pt modelId="{65902874-6473-4282-8CA4-6F7B994F0423}" type="pres">
      <dgm:prSet presAssocID="{8C475335-FE26-42B2-B36A-EE570CBCE94E}" presName="wedge1" presStyleLbl="node1" presStyleIdx="0" presStyleCnt="3"/>
      <dgm:spPr/>
      <dgm:t>
        <a:bodyPr/>
        <a:lstStyle/>
        <a:p>
          <a:endParaRPr lang="ru-RU"/>
        </a:p>
      </dgm:t>
    </dgm:pt>
    <dgm:pt modelId="{3DD0D789-A7B7-4DFE-A9A5-672644463E7B}" type="pres">
      <dgm:prSet presAssocID="{8C475335-FE26-42B2-B36A-EE570CBCE94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5ADE0-960C-4CD6-9769-68FD825FC7B4}" type="pres">
      <dgm:prSet presAssocID="{8C475335-FE26-42B2-B36A-EE570CBCE94E}" presName="wedge2" presStyleLbl="node1" presStyleIdx="1" presStyleCnt="3"/>
      <dgm:spPr/>
      <dgm:t>
        <a:bodyPr/>
        <a:lstStyle/>
        <a:p>
          <a:endParaRPr lang="ru-RU"/>
        </a:p>
      </dgm:t>
    </dgm:pt>
    <dgm:pt modelId="{BE65C19D-5209-43A3-9977-B98D0EA61070}" type="pres">
      <dgm:prSet presAssocID="{8C475335-FE26-42B2-B36A-EE570CBCE94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6B360-386A-4561-91A9-E64EABB3E1CC}" type="pres">
      <dgm:prSet presAssocID="{8C475335-FE26-42B2-B36A-EE570CBCE94E}" presName="wedge3" presStyleLbl="node1" presStyleIdx="2" presStyleCnt="3"/>
      <dgm:spPr/>
      <dgm:t>
        <a:bodyPr/>
        <a:lstStyle/>
        <a:p>
          <a:endParaRPr lang="ru-RU"/>
        </a:p>
      </dgm:t>
    </dgm:pt>
    <dgm:pt modelId="{189438D5-EB62-4B33-8CDC-FA5C62F63B53}" type="pres">
      <dgm:prSet presAssocID="{8C475335-FE26-42B2-B36A-EE570CBCE94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43D4C-621E-41F6-A698-9D5DAD634E18}" type="presOf" srcId="{CA0431F9-D194-45DD-9449-D771A10FC837}" destId="{65902874-6473-4282-8CA4-6F7B994F0423}" srcOrd="0" destOrd="0" presId="urn:microsoft.com/office/officeart/2005/8/layout/chart3"/>
    <dgm:cxn modelId="{82EC6761-DBF2-44DE-A932-AE39086E1CBD}" type="presOf" srcId="{77960BF3-8A17-4EE5-A756-D53912A985E9}" destId="{67E5ADE0-960C-4CD6-9769-68FD825FC7B4}" srcOrd="0" destOrd="0" presId="urn:microsoft.com/office/officeart/2005/8/layout/chart3"/>
    <dgm:cxn modelId="{5399986E-0409-4D46-9CEE-0843F44D4E68}" srcId="{8C475335-FE26-42B2-B36A-EE570CBCE94E}" destId="{A709EE7D-8CA4-48CB-A3A1-34D7A319D13F}" srcOrd="2" destOrd="0" parTransId="{8066B358-8D57-451D-AB95-5C3F3448C35E}" sibTransId="{9F8936C1-D020-47FF-8BE6-A65AD954F019}"/>
    <dgm:cxn modelId="{2C506B2C-9227-4A07-B25E-9FAD2E8163CA}" type="presOf" srcId="{CA0431F9-D194-45DD-9449-D771A10FC837}" destId="{3DD0D789-A7B7-4DFE-A9A5-672644463E7B}" srcOrd="1" destOrd="0" presId="urn:microsoft.com/office/officeart/2005/8/layout/chart3"/>
    <dgm:cxn modelId="{3200A8C4-D0D8-43E7-9171-048E5BD1F58A}" srcId="{8C475335-FE26-42B2-B36A-EE570CBCE94E}" destId="{77960BF3-8A17-4EE5-A756-D53912A985E9}" srcOrd="1" destOrd="0" parTransId="{972B222C-62B2-4CD0-9384-CB5CF8D24D95}" sibTransId="{F33F1ABF-5A5E-4337-BE0C-4609F90EB212}"/>
    <dgm:cxn modelId="{EE2B3D9A-9266-48D6-8B9F-7391FC0784DA}" type="presOf" srcId="{A709EE7D-8CA4-48CB-A3A1-34D7A319D13F}" destId="{2066B360-386A-4561-91A9-E64EABB3E1CC}" srcOrd="0" destOrd="0" presId="urn:microsoft.com/office/officeart/2005/8/layout/chart3"/>
    <dgm:cxn modelId="{F99E0842-BC5B-49B1-9F2C-C5823D9646F9}" srcId="{8C475335-FE26-42B2-B36A-EE570CBCE94E}" destId="{CA0431F9-D194-45DD-9449-D771A10FC837}" srcOrd="0" destOrd="0" parTransId="{87F9D4FC-4DE6-4392-A8DD-AABB04F92601}" sibTransId="{A0F72F36-9354-4411-AA87-C7792FC733B8}"/>
    <dgm:cxn modelId="{0354A1DC-5CB8-414E-81A2-B86C29D991A5}" type="presOf" srcId="{A709EE7D-8CA4-48CB-A3A1-34D7A319D13F}" destId="{189438D5-EB62-4B33-8CDC-FA5C62F63B53}" srcOrd="1" destOrd="0" presId="urn:microsoft.com/office/officeart/2005/8/layout/chart3"/>
    <dgm:cxn modelId="{E2846DCE-C845-471B-9AE8-A00A528459EF}" type="presOf" srcId="{8C475335-FE26-42B2-B36A-EE570CBCE94E}" destId="{26E759DB-5A04-485C-ACF2-F8C8E3D8C7D8}" srcOrd="0" destOrd="0" presId="urn:microsoft.com/office/officeart/2005/8/layout/chart3"/>
    <dgm:cxn modelId="{A695D8AE-1537-4BEE-97B6-A5FD68DEBE8A}" type="presOf" srcId="{77960BF3-8A17-4EE5-A756-D53912A985E9}" destId="{BE65C19D-5209-43A3-9977-B98D0EA61070}" srcOrd="1" destOrd="0" presId="urn:microsoft.com/office/officeart/2005/8/layout/chart3"/>
    <dgm:cxn modelId="{77C61DA4-F040-4F56-BF9D-867AE49A91C1}" type="presParOf" srcId="{26E759DB-5A04-485C-ACF2-F8C8E3D8C7D8}" destId="{65902874-6473-4282-8CA4-6F7B994F0423}" srcOrd="0" destOrd="0" presId="urn:microsoft.com/office/officeart/2005/8/layout/chart3"/>
    <dgm:cxn modelId="{3256E354-AEB9-4499-B31B-9274C896AA67}" type="presParOf" srcId="{26E759DB-5A04-485C-ACF2-F8C8E3D8C7D8}" destId="{3DD0D789-A7B7-4DFE-A9A5-672644463E7B}" srcOrd="1" destOrd="0" presId="urn:microsoft.com/office/officeart/2005/8/layout/chart3"/>
    <dgm:cxn modelId="{A5FC8B5A-6192-4C28-99F4-EBE8018E06DC}" type="presParOf" srcId="{26E759DB-5A04-485C-ACF2-F8C8E3D8C7D8}" destId="{67E5ADE0-960C-4CD6-9769-68FD825FC7B4}" srcOrd="2" destOrd="0" presId="urn:microsoft.com/office/officeart/2005/8/layout/chart3"/>
    <dgm:cxn modelId="{77653AD8-9864-4860-9A70-010E99B43C01}" type="presParOf" srcId="{26E759DB-5A04-485C-ACF2-F8C8E3D8C7D8}" destId="{BE65C19D-5209-43A3-9977-B98D0EA61070}" srcOrd="3" destOrd="0" presId="urn:microsoft.com/office/officeart/2005/8/layout/chart3"/>
    <dgm:cxn modelId="{25799253-3A56-4BB9-9831-55EE1D4A9A77}" type="presParOf" srcId="{26E759DB-5A04-485C-ACF2-F8C8E3D8C7D8}" destId="{2066B360-386A-4561-91A9-E64EABB3E1CC}" srcOrd="4" destOrd="0" presId="urn:microsoft.com/office/officeart/2005/8/layout/chart3"/>
    <dgm:cxn modelId="{495B0B7C-3B63-49AA-90A5-AA494C668356}" type="presParOf" srcId="{26E759DB-5A04-485C-ACF2-F8C8E3D8C7D8}" destId="{189438D5-EB62-4B33-8CDC-FA5C62F63B5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BA210-5C5E-4807-9751-F1737F8F24A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BDDAF5-7A35-4DC5-A89A-4701EC1981F9}">
      <dgm:prSet phldrT="[Текст]"/>
      <dgm:spPr>
        <a:solidFill>
          <a:srgbClr val="FFFF00"/>
        </a:solidFill>
        <a:ln>
          <a:solidFill>
            <a:srgbClr val="C0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Система оказания медицинской помощи больным</a:t>
          </a:r>
          <a:endParaRPr lang="ru-RU" b="1" dirty="0">
            <a:solidFill>
              <a:srgbClr val="000099"/>
            </a:solidFill>
          </a:endParaRPr>
        </a:p>
      </dgm:t>
    </dgm:pt>
    <dgm:pt modelId="{7D2C46AF-AA15-4118-AB81-50D0A277E2E2}" type="parTrans" cxnId="{320A838C-35FB-409E-B575-46EE882A48F7}">
      <dgm:prSet/>
      <dgm:spPr/>
      <dgm:t>
        <a:bodyPr/>
        <a:lstStyle/>
        <a:p>
          <a:endParaRPr lang="ru-RU"/>
        </a:p>
      </dgm:t>
    </dgm:pt>
    <dgm:pt modelId="{FFF52226-CE3B-4B70-8364-907BC9217C39}" type="sibTrans" cxnId="{320A838C-35FB-409E-B575-46EE882A48F7}">
      <dgm:prSet/>
      <dgm:spPr/>
      <dgm:t>
        <a:bodyPr/>
        <a:lstStyle/>
        <a:p>
          <a:endParaRPr lang="ru-RU"/>
        </a:p>
      </dgm:t>
    </dgm:pt>
    <dgm:pt modelId="{0D4C33AF-8B34-48CF-A907-BF0EF3CA6130}">
      <dgm:prSet custT="1"/>
      <dgm:spPr>
        <a:solidFill>
          <a:srgbClr val="FF3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 smtClean="0"/>
            <a:t>ПМСП</a:t>
          </a:r>
          <a:endParaRPr lang="ru-RU" sz="2400" b="1" dirty="0"/>
        </a:p>
      </dgm:t>
    </dgm:pt>
    <dgm:pt modelId="{C921A8F2-6BC1-48C5-98F8-B7722906CD23}" type="parTrans" cxnId="{481686A3-D89D-4A24-A7A0-0AB1043BC998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D9A1390-49E9-4548-AF5B-05FBF0000880}" type="sibTrans" cxnId="{481686A3-D89D-4A24-A7A0-0AB1043BC998}">
      <dgm:prSet/>
      <dgm:spPr/>
      <dgm:t>
        <a:bodyPr/>
        <a:lstStyle/>
        <a:p>
          <a:endParaRPr lang="ru-RU"/>
        </a:p>
      </dgm:t>
    </dgm:pt>
    <dgm:pt modelId="{1D6FED42-B7E4-47F2-AA84-02574079B289}">
      <dgm:prSet custT="1"/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/>
            <a:t>Специализированная помощь</a:t>
          </a:r>
          <a:endParaRPr lang="ru-RU" sz="1600" b="1" dirty="0"/>
        </a:p>
      </dgm:t>
    </dgm:pt>
    <dgm:pt modelId="{F2CFB706-82B2-4790-8D24-B4612457E01E}" type="parTrans" cxnId="{2ECD0FE9-771B-4AE7-BC38-BC727D9BA70D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F90F1D1-E0AC-4560-9E1C-22AEBAF53D2B}" type="sibTrans" cxnId="{2ECD0FE9-771B-4AE7-BC38-BC727D9BA70D}">
      <dgm:prSet/>
      <dgm:spPr/>
      <dgm:t>
        <a:bodyPr/>
        <a:lstStyle/>
        <a:p>
          <a:endParaRPr lang="ru-RU"/>
        </a:p>
      </dgm:t>
    </dgm:pt>
    <dgm:pt modelId="{9477C5FF-BED6-4A3E-BAC1-8FB6401696FA}">
      <dgm:prSet custT="1"/>
      <dgm:spPr>
        <a:solidFill>
          <a:srgbClr val="CC66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/>
            <a:t>Высокоспециализированная помощь (НИИ, НЦ)</a:t>
          </a:r>
          <a:endParaRPr lang="ru-RU" sz="1800" b="1" dirty="0"/>
        </a:p>
      </dgm:t>
    </dgm:pt>
    <dgm:pt modelId="{70A304CE-4192-40DB-9E0D-2EADEB5BD7FA}" type="sibTrans" cxnId="{E2D08A07-F8EB-4339-B474-254187E5A987}">
      <dgm:prSet/>
      <dgm:spPr/>
      <dgm:t>
        <a:bodyPr/>
        <a:lstStyle/>
        <a:p>
          <a:endParaRPr lang="ru-RU"/>
        </a:p>
      </dgm:t>
    </dgm:pt>
    <dgm:pt modelId="{17F3C97A-4217-4C08-8A4D-10F532E3E147}" type="parTrans" cxnId="{E2D08A07-F8EB-4339-B474-254187E5A987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CC718B6-F6C5-41F1-A0A5-C9BA01C906E7}" type="pres">
      <dgm:prSet presAssocID="{22BBA210-5C5E-4807-9751-F1737F8F2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2D1BF-52C3-41C1-AAB9-8AF383D90B64}" type="pres">
      <dgm:prSet presAssocID="{23BDDAF5-7A35-4DC5-A89A-4701EC1981F9}" presName="centerShape" presStyleLbl="node0" presStyleIdx="0" presStyleCnt="1" custScaleX="174804" custScaleY="76933"/>
      <dgm:spPr/>
      <dgm:t>
        <a:bodyPr/>
        <a:lstStyle/>
        <a:p>
          <a:endParaRPr lang="ru-RU"/>
        </a:p>
      </dgm:t>
    </dgm:pt>
    <dgm:pt modelId="{B18F420A-1592-4172-8852-F094B295AE08}" type="pres">
      <dgm:prSet presAssocID="{C921A8F2-6BC1-48C5-98F8-B7722906CD23}" presName="parTrans" presStyleLbl="bgSibTrans2D1" presStyleIdx="0" presStyleCnt="3" custAng="11328366" custScaleX="32925" custLinFactNeighborX="26276" custLinFactNeighborY="68027"/>
      <dgm:spPr/>
      <dgm:t>
        <a:bodyPr/>
        <a:lstStyle/>
        <a:p>
          <a:endParaRPr lang="ru-RU"/>
        </a:p>
      </dgm:t>
    </dgm:pt>
    <dgm:pt modelId="{1220FC0F-2C3F-4247-8043-F424EB12DBE4}" type="pres">
      <dgm:prSet presAssocID="{0D4C33AF-8B34-48CF-A907-BF0EF3CA6130}" presName="node" presStyleLbl="node1" presStyleIdx="0" presStyleCnt="3" custRadScaleRad="109135" custRadScaleInc="10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3B8DF-A123-45B6-8B27-51FD0B77B93F}" type="pres">
      <dgm:prSet presAssocID="{F2CFB706-82B2-4790-8D24-B4612457E01E}" presName="parTrans" presStyleLbl="bgSibTrans2D1" presStyleIdx="1" presStyleCnt="3" custAng="10800000" custScaleX="39389" custLinFactNeighborX="-2335" custLinFactNeighborY="69054"/>
      <dgm:spPr/>
      <dgm:t>
        <a:bodyPr/>
        <a:lstStyle/>
        <a:p>
          <a:endParaRPr lang="ru-RU"/>
        </a:p>
      </dgm:t>
    </dgm:pt>
    <dgm:pt modelId="{C8117DE0-789F-4AB7-8366-345E5FA32BEA}" type="pres">
      <dgm:prSet presAssocID="{1D6FED42-B7E4-47F2-AA84-02574079B2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39A4-09D2-4120-967D-01A688B2B9A5}" type="pres">
      <dgm:prSet presAssocID="{17F3C97A-4217-4C08-8A4D-10F532E3E147}" presName="parTrans" presStyleLbl="bgSibTrans2D1" presStyleIdx="2" presStyleCnt="3" custAng="10783924" custScaleX="37353" custScaleY="94488" custLinFactNeighborX="-27565" custLinFactNeighborY="63029"/>
      <dgm:spPr/>
      <dgm:t>
        <a:bodyPr/>
        <a:lstStyle/>
        <a:p>
          <a:endParaRPr lang="ru-RU"/>
        </a:p>
      </dgm:t>
    </dgm:pt>
    <dgm:pt modelId="{52285DC8-152F-4CB4-A1A5-FC19D88E4EF8}" type="pres">
      <dgm:prSet presAssocID="{9477C5FF-BED6-4A3E-BAC1-8FB6401696FA}" presName="node" presStyleLbl="node1" presStyleIdx="2" presStyleCnt="3" custRadScaleRad="110327" custRadScaleInc="-9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D08A07-F8EB-4339-B474-254187E5A987}" srcId="{23BDDAF5-7A35-4DC5-A89A-4701EC1981F9}" destId="{9477C5FF-BED6-4A3E-BAC1-8FB6401696FA}" srcOrd="2" destOrd="0" parTransId="{17F3C97A-4217-4C08-8A4D-10F532E3E147}" sibTransId="{70A304CE-4192-40DB-9E0D-2EADEB5BD7FA}"/>
    <dgm:cxn modelId="{6058D5F3-0B71-4AA4-A6E4-639F04C457BE}" type="presOf" srcId="{9477C5FF-BED6-4A3E-BAC1-8FB6401696FA}" destId="{52285DC8-152F-4CB4-A1A5-FC19D88E4EF8}" srcOrd="0" destOrd="0" presId="urn:microsoft.com/office/officeart/2005/8/layout/radial4"/>
    <dgm:cxn modelId="{DDFB259A-87B2-4B61-9A7D-3509CE0FD388}" type="presOf" srcId="{23BDDAF5-7A35-4DC5-A89A-4701EC1981F9}" destId="{28C2D1BF-52C3-41C1-AAB9-8AF383D90B64}" srcOrd="0" destOrd="0" presId="urn:microsoft.com/office/officeart/2005/8/layout/radial4"/>
    <dgm:cxn modelId="{481686A3-D89D-4A24-A7A0-0AB1043BC998}" srcId="{23BDDAF5-7A35-4DC5-A89A-4701EC1981F9}" destId="{0D4C33AF-8B34-48CF-A907-BF0EF3CA6130}" srcOrd="0" destOrd="0" parTransId="{C921A8F2-6BC1-48C5-98F8-B7722906CD23}" sibTransId="{CD9A1390-49E9-4548-AF5B-05FBF0000880}"/>
    <dgm:cxn modelId="{424516B1-EF37-42E4-BB0D-00E05BD679CC}" type="presOf" srcId="{1D6FED42-B7E4-47F2-AA84-02574079B289}" destId="{C8117DE0-789F-4AB7-8366-345E5FA32BEA}" srcOrd="0" destOrd="0" presId="urn:microsoft.com/office/officeart/2005/8/layout/radial4"/>
    <dgm:cxn modelId="{2ECD0FE9-771B-4AE7-BC38-BC727D9BA70D}" srcId="{23BDDAF5-7A35-4DC5-A89A-4701EC1981F9}" destId="{1D6FED42-B7E4-47F2-AA84-02574079B289}" srcOrd="1" destOrd="0" parTransId="{F2CFB706-82B2-4790-8D24-B4612457E01E}" sibTransId="{7F90F1D1-E0AC-4560-9E1C-22AEBAF53D2B}"/>
    <dgm:cxn modelId="{F16F2F58-F708-4B3B-BB1E-856EB6D4B929}" type="presOf" srcId="{F2CFB706-82B2-4790-8D24-B4612457E01E}" destId="{E803B8DF-A123-45B6-8B27-51FD0B77B93F}" srcOrd="0" destOrd="0" presId="urn:microsoft.com/office/officeart/2005/8/layout/radial4"/>
    <dgm:cxn modelId="{E92D4828-5644-443A-8EBA-75CDEF3B3238}" type="presOf" srcId="{0D4C33AF-8B34-48CF-A907-BF0EF3CA6130}" destId="{1220FC0F-2C3F-4247-8043-F424EB12DBE4}" srcOrd="0" destOrd="0" presId="urn:microsoft.com/office/officeart/2005/8/layout/radial4"/>
    <dgm:cxn modelId="{3FD7A502-39F3-47CB-852F-7DDB610A5698}" type="presOf" srcId="{22BBA210-5C5E-4807-9751-F1737F8F24A2}" destId="{4CC718B6-F6C5-41F1-A0A5-C9BA01C906E7}" srcOrd="0" destOrd="0" presId="urn:microsoft.com/office/officeart/2005/8/layout/radial4"/>
    <dgm:cxn modelId="{A5ACE2A6-1062-45CB-B737-F9802A05169C}" type="presOf" srcId="{17F3C97A-4217-4C08-8A4D-10F532E3E147}" destId="{CE1639A4-09D2-4120-967D-01A688B2B9A5}" srcOrd="0" destOrd="0" presId="urn:microsoft.com/office/officeart/2005/8/layout/radial4"/>
    <dgm:cxn modelId="{9E80805D-6572-4EBC-A031-027B25732029}" type="presOf" srcId="{C921A8F2-6BC1-48C5-98F8-B7722906CD23}" destId="{B18F420A-1592-4172-8852-F094B295AE08}" srcOrd="0" destOrd="0" presId="urn:microsoft.com/office/officeart/2005/8/layout/radial4"/>
    <dgm:cxn modelId="{320A838C-35FB-409E-B575-46EE882A48F7}" srcId="{22BBA210-5C5E-4807-9751-F1737F8F24A2}" destId="{23BDDAF5-7A35-4DC5-A89A-4701EC1981F9}" srcOrd="0" destOrd="0" parTransId="{7D2C46AF-AA15-4118-AB81-50D0A277E2E2}" sibTransId="{FFF52226-CE3B-4B70-8364-907BC9217C39}"/>
    <dgm:cxn modelId="{2F7FBA82-4D2F-40A6-AA33-C94C20EFA6EC}" type="presParOf" srcId="{4CC718B6-F6C5-41F1-A0A5-C9BA01C906E7}" destId="{28C2D1BF-52C3-41C1-AAB9-8AF383D90B64}" srcOrd="0" destOrd="0" presId="urn:microsoft.com/office/officeart/2005/8/layout/radial4"/>
    <dgm:cxn modelId="{17F5C13B-2622-4D63-AB7C-6703FA4CE564}" type="presParOf" srcId="{4CC718B6-F6C5-41F1-A0A5-C9BA01C906E7}" destId="{B18F420A-1592-4172-8852-F094B295AE08}" srcOrd="1" destOrd="0" presId="urn:microsoft.com/office/officeart/2005/8/layout/radial4"/>
    <dgm:cxn modelId="{1C412CFC-D90B-40DB-883D-8E07D9960E5F}" type="presParOf" srcId="{4CC718B6-F6C5-41F1-A0A5-C9BA01C906E7}" destId="{1220FC0F-2C3F-4247-8043-F424EB12DBE4}" srcOrd="2" destOrd="0" presId="urn:microsoft.com/office/officeart/2005/8/layout/radial4"/>
    <dgm:cxn modelId="{636F2196-4C1D-496C-A15E-8A48A7E8CF7B}" type="presParOf" srcId="{4CC718B6-F6C5-41F1-A0A5-C9BA01C906E7}" destId="{E803B8DF-A123-45B6-8B27-51FD0B77B93F}" srcOrd="3" destOrd="0" presId="urn:microsoft.com/office/officeart/2005/8/layout/radial4"/>
    <dgm:cxn modelId="{9300248E-156F-4848-89E5-A1F5E3791B8E}" type="presParOf" srcId="{4CC718B6-F6C5-41F1-A0A5-C9BA01C906E7}" destId="{C8117DE0-789F-4AB7-8366-345E5FA32BEA}" srcOrd="4" destOrd="0" presId="urn:microsoft.com/office/officeart/2005/8/layout/radial4"/>
    <dgm:cxn modelId="{E93B567C-0548-4D02-B1A2-D4F0F46FC5C5}" type="presParOf" srcId="{4CC718B6-F6C5-41F1-A0A5-C9BA01C906E7}" destId="{CE1639A4-09D2-4120-967D-01A688B2B9A5}" srcOrd="5" destOrd="0" presId="urn:microsoft.com/office/officeart/2005/8/layout/radial4"/>
    <dgm:cxn modelId="{99B1A05A-0FAA-4D54-875F-43F7EE56A263}" type="presParOf" srcId="{4CC718B6-F6C5-41F1-A0A5-C9BA01C906E7}" destId="{52285DC8-152F-4CB4-A1A5-FC19D88E4EF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CE2C0-047C-471D-9763-09795260DD5D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</dgm:pt>
    <dgm:pt modelId="{D1635807-285D-4F86-A288-1507D2FE56E5}">
      <dgm:prSet/>
      <dgm:spPr>
        <a:solidFill>
          <a:srgbClr val="CCCC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Инновации</a:t>
          </a:r>
        </a:p>
      </dgm:t>
    </dgm:pt>
    <dgm:pt modelId="{2EF18F7C-9746-4ADE-8F18-A714A608BC58}" type="parTrans" cxnId="{3F4B3321-2572-4294-B8C1-9F8629447271}">
      <dgm:prSet/>
      <dgm:spPr/>
      <dgm:t>
        <a:bodyPr/>
        <a:lstStyle/>
        <a:p>
          <a:endParaRPr lang="ru-RU"/>
        </a:p>
      </dgm:t>
    </dgm:pt>
    <dgm:pt modelId="{FE225A7E-F579-4E2A-8595-9596443B9422}" type="sibTrans" cxnId="{3F4B3321-2572-4294-B8C1-9F8629447271}">
      <dgm:prSet/>
      <dgm:spPr/>
      <dgm:t>
        <a:bodyPr/>
        <a:lstStyle/>
        <a:p>
          <a:endParaRPr lang="ru-RU"/>
        </a:p>
      </dgm:t>
    </dgm:pt>
    <dgm:pt modelId="{C094CCDF-E16C-4E7D-A6D9-70D215A22800}">
      <dgm:prSet custT="1"/>
      <dgm:spPr>
        <a:solidFill>
          <a:srgbClr val="FFCC6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новизна</a:t>
          </a:r>
        </a:p>
      </dgm:t>
    </dgm:pt>
    <dgm:pt modelId="{7C996E70-8FDC-40AD-A70C-B210D1CA9E0E}" type="parTrans" cxnId="{6A6A2542-E85F-453C-951E-DE9EF1733C44}">
      <dgm:prSet/>
      <dgm:spPr/>
      <dgm:t>
        <a:bodyPr/>
        <a:lstStyle/>
        <a:p>
          <a:endParaRPr lang="ru-RU"/>
        </a:p>
      </dgm:t>
    </dgm:pt>
    <dgm:pt modelId="{2F81BB5E-106D-4747-BCE9-E3E009E6C06C}" type="sibTrans" cxnId="{6A6A2542-E85F-453C-951E-DE9EF1733C44}">
      <dgm:prSet/>
      <dgm:spPr/>
      <dgm:t>
        <a:bodyPr/>
        <a:lstStyle/>
        <a:p>
          <a:endParaRPr lang="ru-RU"/>
        </a:p>
      </dgm:t>
    </dgm:pt>
    <dgm:pt modelId="{6F806AF9-1940-4795-B54D-ED83DEA6AA90}">
      <dgm:prSet custT="1"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реализуемость</a:t>
          </a:r>
        </a:p>
      </dgm:t>
    </dgm:pt>
    <dgm:pt modelId="{6C401B70-24E9-4BC0-B824-645B2460D77C}" type="parTrans" cxnId="{F9691518-28F9-4B45-9A6D-7E11647F4344}">
      <dgm:prSet/>
      <dgm:spPr/>
      <dgm:t>
        <a:bodyPr/>
        <a:lstStyle/>
        <a:p>
          <a:endParaRPr lang="ru-RU"/>
        </a:p>
      </dgm:t>
    </dgm:pt>
    <dgm:pt modelId="{5C2C483D-6B42-4B9A-9BBD-AA5B52303910}" type="sibTrans" cxnId="{F9691518-28F9-4B45-9A6D-7E11647F4344}">
      <dgm:prSet/>
      <dgm:spPr/>
      <dgm:t>
        <a:bodyPr/>
        <a:lstStyle/>
        <a:p>
          <a:endParaRPr lang="ru-RU"/>
        </a:p>
      </dgm:t>
    </dgm:pt>
    <dgm:pt modelId="{21D3788F-1EA2-4FFD-8C33-0C35406D3EAB}">
      <dgm:prSet custT="1"/>
      <dgm:spPr>
        <a:solidFill>
          <a:srgbClr val="FF669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применимость</a:t>
          </a:r>
        </a:p>
      </dgm:t>
    </dgm:pt>
    <dgm:pt modelId="{BF76B6BE-CC18-41FF-8965-94DE54247D96}" type="parTrans" cxnId="{7B0BD176-3FB6-4784-86A0-162316B15A68}">
      <dgm:prSet/>
      <dgm:spPr/>
      <dgm:t>
        <a:bodyPr/>
        <a:lstStyle/>
        <a:p>
          <a:endParaRPr lang="ru-RU"/>
        </a:p>
      </dgm:t>
    </dgm:pt>
    <dgm:pt modelId="{603435B9-7178-47CB-A765-218BA862DC6E}" type="sibTrans" cxnId="{7B0BD176-3FB6-4784-86A0-162316B15A68}">
      <dgm:prSet/>
      <dgm:spPr/>
      <dgm:t>
        <a:bodyPr/>
        <a:lstStyle/>
        <a:p>
          <a:endParaRPr lang="ru-RU"/>
        </a:p>
      </dgm:t>
    </dgm:pt>
    <dgm:pt modelId="{6CE39850-C803-452A-AC70-424537FFC7FA}" type="pres">
      <dgm:prSet presAssocID="{79CCE2C0-047C-471D-9763-09795260DD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96363D-8F39-438D-9644-2F51D9397C43}" type="pres">
      <dgm:prSet presAssocID="{D1635807-285D-4F86-A288-1507D2FE56E5}" presName="centerShape" presStyleLbl="node0" presStyleIdx="0" presStyleCnt="1"/>
      <dgm:spPr/>
      <dgm:t>
        <a:bodyPr/>
        <a:lstStyle/>
        <a:p>
          <a:endParaRPr lang="ru-RU"/>
        </a:p>
      </dgm:t>
    </dgm:pt>
    <dgm:pt modelId="{2B13D313-0EDB-4FEA-B484-C1BECCAF5239}" type="pres">
      <dgm:prSet presAssocID="{7C996E70-8FDC-40AD-A70C-B210D1CA9E0E}" presName="Name9" presStyleLbl="parChTrans1D2" presStyleIdx="0" presStyleCnt="3"/>
      <dgm:spPr/>
      <dgm:t>
        <a:bodyPr/>
        <a:lstStyle/>
        <a:p>
          <a:endParaRPr lang="ru-RU"/>
        </a:p>
      </dgm:t>
    </dgm:pt>
    <dgm:pt modelId="{DCD1144D-43D9-44BD-910A-F09BC20390AC}" type="pres">
      <dgm:prSet presAssocID="{7C996E70-8FDC-40AD-A70C-B210D1CA9E0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1862D4E-6F0B-4293-84BE-12C9EDA22D80}" type="pres">
      <dgm:prSet presAssocID="{C094CCDF-E16C-4E7D-A6D9-70D215A22800}" presName="node" presStyleLbl="node1" presStyleIdx="0" presStyleCnt="3" custScaleX="131133" custRadScaleRad="100917" custRadScaleInc="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85760-0BC1-41D4-B89D-AF1E3EC570ED}" type="pres">
      <dgm:prSet presAssocID="{6C401B70-24E9-4BC0-B824-645B2460D77C}" presName="Name9" presStyleLbl="parChTrans1D2" presStyleIdx="1" presStyleCnt="3"/>
      <dgm:spPr/>
      <dgm:t>
        <a:bodyPr/>
        <a:lstStyle/>
        <a:p>
          <a:endParaRPr lang="ru-RU"/>
        </a:p>
      </dgm:t>
    </dgm:pt>
    <dgm:pt modelId="{8B67E6BA-0C16-49AD-973F-E80F195789B1}" type="pres">
      <dgm:prSet presAssocID="{6C401B70-24E9-4BC0-B824-645B2460D77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F3C568F-AD93-45F8-B42B-8F6CC6521F21}" type="pres">
      <dgm:prSet presAssocID="{6F806AF9-1940-4795-B54D-ED83DEA6AA90}" presName="node" presStyleLbl="node1" presStyleIdx="1" presStyleCnt="3" custScaleX="131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73B4D-5965-43F9-BF9C-E1B47C4D9077}" type="pres">
      <dgm:prSet presAssocID="{BF76B6BE-CC18-41FF-8965-94DE54247D96}" presName="Name9" presStyleLbl="parChTrans1D2" presStyleIdx="2" presStyleCnt="3"/>
      <dgm:spPr/>
      <dgm:t>
        <a:bodyPr/>
        <a:lstStyle/>
        <a:p>
          <a:endParaRPr lang="ru-RU"/>
        </a:p>
      </dgm:t>
    </dgm:pt>
    <dgm:pt modelId="{9DACB30D-1283-43DA-BEB6-755C484A6CE7}" type="pres">
      <dgm:prSet presAssocID="{BF76B6BE-CC18-41FF-8965-94DE54247D9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1165F37-A467-44A9-B299-5567D720DD42}" type="pres">
      <dgm:prSet presAssocID="{21D3788F-1EA2-4FFD-8C33-0C35406D3EAB}" presName="node" presStyleLbl="node1" presStyleIdx="2" presStyleCnt="3" custScaleX="127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91518-28F9-4B45-9A6D-7E11647F4344}" srcId="{D1635807-285D-4F86-A288-1507D2FE56E5}" destId="{6F806AF9-1940-4795-B54D-ED83DEA6AA90}" srcOrd="1" destOrd="0" parTransId="{6C401B70-24E9-4BC0-B824-645B2460D77C}" sibTransId="{5C2C483D-6B42-4B9A-9BBD-AA5B52303910}"/>
    <dgm:cxn modelId="{7B0BD176-3FB6-4784-86A0-162316B15A68}" srcId="{D1635807-285D-4F86-A288-1507D2FE56E5}" destId="{21D3788F-1EA2-4FFD-8C33-0C35406D3EAB}" srcOrd="2" destOrd="0" parTransId="{BF76B6BE-CC18-41FF-8965-94DE54247D96}" sibTransId="{603435B9-7178-47CB-A765-218BA862DC6E}"/>
    <dgm:cxn modelId="{D97D28FC-99FD-4382-9190-9E8E9BF78F17}" type="presOf" srcId="{D1635807-285D-4F86-A288-1507D2FE56E5}" destId="{1F96363D-8F39-438D-9644-2F51D9397C43}" srcOrd="0" destOrd="0" presId="urn:microsoft.com/office/officeart/2005/8/layout/radial1"/>
    <dgm:cxn modelId="{D2AD46C7-977F-4785-9CA3-576B3C89C6D1}" type="presOf" srcId="{BF76B6BE-CC18-41FF-8965-94DE54247D96}" destId="{CBF73B4D-5965-43F9-BF9C-E1B47C4D9077}" srcOrd="0" destOrd="0" presId="urn:microsoft.com/office/officeart/2005/8/layout/radial1"/>
    <dgm:cxn modelId="{1FB4B4CF-4A30-4668-8672-18DE83D0CB64}" type="presOf" srcId="{6F806AF9-1940-4795-B54D-ED83DEA6AA90}" destId="{4F3C568F-AD93-45F8-B42B-8F6CC6521F21}" srcOrd="0" destOrd="0" presId="urn:microsoft.com/office/officeart/2005/8/layout/radial1"/>
    <dgm:cxn modelId="{80488118-F1CA-4C2D-BC1E-66620C3D67E7}" type="presOf" srcId="{6C401B70-24E9-4BC0-B824-645B2460D77C}" destId="{8B67E6BA-0C16-49AD-973F-E80F195789B1}" srcOrd="1" destOrd="0" presId="urn:microsoft.com/office/officeart/2005/8/layout/radial1"/>
    <dgm:cxn modelId="{22674742-10F5-4606-9B98-432FCDC6BF43}" type="presOf" srcId="{C094CCDF-E16C-4E7D-A6D9-70D215A22800}" destId="{11862D4E-6F0B-4293-84BE-12C9EDA22D80}" srcOrd="0" destOrd="0" presId="urn:microsoft.com/office/officeart/2005/8/layout/radial1"/>
    <dgm:cxn modelId="{A2FB5C9E-09AB-426C-8D15-446ABC045DDF}" type="presOf" srcId="{6C401B70-24E9-4BC0-B824-645B2460D77C}" destId="{CDD85760-0BC1-41D4-B89D-AF1E3EC570ED}" srcOrd="0" destOrd="0" presId="urn:microsoft.com/office/officeart/2005/8/layout/radial1"/>
    <dgm:cxn modelId="{3F4B3321-2572-4294-B8C1-9F8629447271}" srcId="{79CCE2C0-047C-471D-9763-09795260DD5D}" destId="{D1635807-285D-4F86-A288-1507D2FE56E5}" srcOrd="0" destOrd="0" parTransId="{2EF18F7C-9746-4ADE-8F18-A714A608BC58}" sibTransId="{FE225A7E-F579-4E2A-8595-9596443B9422}"/>
    <dgm:cxn modelId="{5A9DDC04-5CE1-4891-92BD-1291B4CD158C}" type="presOf" srcId="{7C996E70-8FDC-40AD-A70C-B210D1CA9E0E}" destId="{2B13D313-0EDB-4FEA-B484-C1BECCAF5239}" srcOrd="0" destOrd="0" presId="urn:microsoft.com/office/officeart/2005/8/layout/radial1"/>
    <dgm:cxn modelId="{AE7E6C14-9744-4390-8801-E78956121AC1}" type="presOf" srcId="{7C996E70-8FDC-40AD-A70C-B210D1CA9E0E}" destId="{DCD1144D-43D9-44BD-910A-F09BC20390AC}" srcOrd="1" destOrd="0" presId="urn:microsoft.com/office/officeart/2005/8/layout/radial1"/>
    <dgm:cxn modelId="{8EC2FD54-5B80-4315-AE06-284A18C32BDA}" type="presOf" srcId="{79CCE2C0-047C-471D-9763-09795260DD5D}" destId="{6CE39850-C803-452A-AC70-424537FFC7FA}" srcOrd="0" destOrd="0" presId="urn:microsoft.com/office/officeart/2005/8/layout/radial1"/>
    <dgm:cxn modelId="{04F663B9-FC11-4A47-8F6D-63A188A98D96}" type="presOf" srcId="{BF76B6BE-CC18-41FF-8965-94DE54247D96}" destId="{9DACB30D-1283-43DA-BEB6-755C484A6CE7}" srcOrd="1" destOrd="0" presId="urn:microsoft.com/office/officeart/2005/8/layout/radial1"/>
    <dgm:cxn modelId="{188A3A5F-81E0-4169-948F-204B72B5053D}" type="presOf" srcId="{21D3788F-1EA2-4FFD-8C33-0C35406D3EAB}" destId="{E1165F37-A467-44A9-B299-5567D720DD42}" srcOrd="0" destOrd="0" presId="urn:microsoft.com/office/officeart/2005/8/layout/radial1"/>
    <dgm:cxn modelId="{6A6A2542-E85F-453C-951E-DE9EF1733C44}" srcId="{D1635807-285D-4F86-A288-1507D2FE56E5}" destId="{C094CCDF-E16C-4E7D-A6D9-70D215A22800}" srcOrd="0" destOrd="0" parTransId="{7C996E70-8FDC-40AD-A70C-B210D1CA9E0E}" sibTransId="{2F81BB5E-106D-4747-BCE9-E3E009E6C06C}"/>
    <dgm:cxn modelId="{CA9E3668-9919-4408-8152-14F02823E09C}" type="presParOf" srcId="{6CE39850-C803-452A-AC70-424537FFC7FA}" destId="{1F96363D-8F39-438D-9644-2F51D9397C43}" srcOrd="0" destOrd="0" presId="urn:microsoft.com/office/officeart/2005/8/layout/radial1"/>
    <dgm:cxn modelId="{1DBC4508-C109-40E5-A830-F484D5056A31}" type="presParOf" srcId="{6CE39850-C803-452A-AC70-424537FFC7FA}" destId="{2B13D313-0EDB-4FEA-B484-C1BECCAF5239}" srcOrd="1" destOrd="0" presId="urn:microsoft.com/office/officeart/2005/8/layout/radial1"/>
    <dgm:cxn modelId="{80846CC8-44E5-43D4-B0E9-A765406CF2EA}" type="presParOf" srcId="{2B13D313-0EDB-4FEA-B484-C1BECCAF5239}" destId="{DCD1144D-43D9-44BD-910A-F09BC20390AC}" srcOrd="0" destOrd="0" presId="urn:microsoft.com/office/officeart/2005/8/layout/radial1"/>
    <dgm:cxn modelId="{E43E9130-23F8-4EF0-B33B-3E086F3FCAF9}" type="presParOf" srcId="{6CE39850-C803-452A-AC70-424537FFC7FA}" destId="{11862D4E-6F0B-4293-84BE-12C9EDA22D80}" srcOrd="2" destOrd="0" presId="urn:microsoft.com/office/officeart/2005/8/layout/radial1"/>
    <dgm:cxn modelId="{A3144BC8-0792-4BD4-9F8D-09ED7C884A16}" type="presParOf" srcId="{6CE39850-C803-452A-AC70-424537FFC7FA}" destId="{CDD85760-0BC1-41D4-B89D-AF1E3EC570ED}" srcOrd="3" destOrd="0" presId="urn:microsoft.com/office/officeart/2005/8/layout/radial1"/>
    <dgm:cxn modelId="{C116A043-D041-4901-8B7E-6BD192EF7E70}" type="presParOf" srcId="{CDD85760-0BC1-41D4-B89D-AF1E3EC570ED}" destId="{8B67E6BA-0C16-49AD-973F-E80F195789B1}" srcOrd="0" destOrd="0" presId="urn:microsoft.com/office/officeart/2005/8/layout/radial1"/>
    <dgm:cxn modelId="{D171B717-0D76-42C4-809D-656D2E7842EB}" type="presParOf" srcId="{6CE39850-C803-452A-AC70-424537FFC7FA}" destId="{4F3C568F-AD93-45F8-B42B-8F6CC6521F21}" srcOrd="4" destOrd="0" presId="urn:microsoft.com/office/officeart/2005/8/layout/radial1"/>
    <dgm:cxn modelId="{0AE2A748-BA13-43C4-9AF0-7426B9D968DB}" type="presParOf" srcId="{6CE39850-C803-452A-AC70-424537FFC7FA}" destId="{CBF73B4D-5965-43F9-BF9C-E1B47C4D9077}" srcOrd="5" destOrd="0" presId="urn:microsoft.com/office/officeart/2005/8/layout/radial1"/>
    <dgm:cxn modelId="{2ECEEF52-7333-44C4-96EC-6879CE670149}" type="presParOf" srcId="{CBF73B4D-5965-43F9-BF9C-E1B47C4D9077}" destId="{9DACB30D-1283-43DA-BEB6-755C484A6CE7}" srcOrd="0" destOrd="0" presId="urn:microsoft.com/office/officeart/2005/8/layout/radial1"/>
    <dgm:cxn modelId="{F8AA82B5-8D7C-4B5B-B2F9-7901B47A61C8}" type="presParOf" srcId="{6CE39850-C803-452A-AC70-424537FFC7FA}" destId="{E1165F37-A467-44A9-B299-5567D720DD4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2874-6473-4282-8CA4-6F7B994F0423}">
      <dsp:nvSpPr>
        <dsp:cNvPr id="0" name=""/>
        <dsp:cNvSpPr/>
      </dsp:nvSpPr>
      <dsp:spPr>
        <a:xfrm>
          <a:off x="1429105" y="27431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FF66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Клиницист 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5134" y="904239"/>
        <a:ext cx="1158240" cy="1137920"/>
      </dsp:txXfrm>
    </dsp:sp>
    <dsp:sp modelId="{67E5ADE0-960C-4CD6-9769-68FD825FC7B4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854" y="2529840"/>
        <a:ext cx="1544320" cy="1056640"/>
      </dsp:txXfrm>
    </dsp:sp>
    <dsp:sp modelId="{2066B360-386A-4561-91A9-E64EABB3E1CC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00FF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Ученый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618894" y="1046480"/>
        <a:ext cx="1158240" cy="113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2D1BF-52C3-41C1-AAB9-8AF383D90B64}">
      <dsp:nvSpPr>
        <dsp:cNvPr id="0" name=""/>
        <dsp:cNvSpPr/>
      </dsp:nvSpPr>
      <dsp:spPr>
        <a:xfrm>
          <a:off x="1872203" y="3896448"/>
          <a:ext cx="4608520" cy="2028256"/>
        </a:xfrm>
        <a:prstGeom prst="ellipse">
          <a:avLst/>
        </a:prstGeom>
        <a:solidFill>
          <a:srgbClr val="FFFF00"/>
        </a:solidFill>
        <a:ln w="26425" cap="flat" cmpd="sng" algn="ctr">
          <a:solidFill>
            <a:srgbClr val="C0000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99"/>
              </a:solidFill>
            </a:rPr>
            <a:t>Система оказания медицинской помощи больным</a:t>
          </a:r>
          <a:endParaRPr lang="ru-RU" sz="2800" b="1" kern="1200" dirty="0">
            <a:solidFill>
              <a:srgbClr val="000099"/>
            </a:solidFill>
          </a:endParaRPr>
        </a:p>
      </dsp:txBody>
      <dsp:txXfrm>
        <a:off x="2547105" y="4193479"/>
        <a:ext cx="3258716" cy="1434194"/>
      </dsp:txXfrm>
    </dsp:sp>
    <dsp:sp modelId="{B18F420A-1592-4172-8852-F094B295AE08}">
      <dsp:nvSpPr>
        <dsp:cNvPr id="0" name=""/>
        <dsp:cNvSpPr/>
      </dsp:nvSpPr>
      <dsp:spPr>
        <a:xfrm rot="3006632">
          <a:off x="2379954" y="3262256"/>
          <a:ext cx="783728" cy="751371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0FC0F-2C3F-4247-8043-F424EB12DBE4}">
      <dsp:nvSpPr>
        <dsp:cNvPr id="0" name=""/>
        <dsp:cNvSpPr/>
      </dsp:nvSpPr>
      <dsp:spPr>
        <a:xfrm>
          <a:off x="0" y="1339393"/>
          <a:ext cx="2504573" cy="2003658"/>
        </a:xfrm>
        <a:prstGeom prst="roundRect">
          <a:avLst>
            <a:gd name="adj" fmla="val 10000"/>
          </a:avLst>
        </a:prstGeom>
        <a:solidFill>
          <a:srgbClr val="FF3399"/>
        </a:solid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ПМСП</a:t>
          </a:r>
          <a:endParaRPr lang="ru-RU" sz="2400" b="1" kern="1200" dirty="0"/>
        </a:p>
      </dsp:txBody>
      <dsp:txXfrm>
        <a:off x="58685" y="1398078"/>
        <a:ext cx="2387203" cy="1886288"/>
      </dsp:txXfrm>
    </dsp:sp>
    <dsp:sp modelId="{E803B8DF-A123-45B6-8B27-51FD0B77B93F}">
      <dsp:nvSpPr>
        <dsp:cNvPr id="0" name=""/>
        <dsp:cNvSpPr/>
      </dsp:nvSpPr>
      <dsp:spPr>
        <a:xfrm rot="5400000">
          <a:off x="3644644" y="2692048"/>
          <a:ext cx="950899" cy="751371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17DE0-789F-4AB7-8366-345E5FA32BEA}">
      <dsp:nvSpPr>
        <dsp:cNvPr id="0" name=""/>
        <dsp:cNvSpPr/>
      </dsp:nvSpPr>
      <dsp:spPr>
        <a:xfrm>
          <a:off x="2924177" y="339991"/>
          <a:ext cx="2504573" cy="2003658"/>
        </a:xfrm>
        <a:prstGeom prst="roundRect">
          <a:avLst>
            <a:gd name="adj" fmla="val 10000"/>
          </a:avLst>
        </a:prstGeom>
        <a:solidFill>
          <a:srgbClr val="92D050"/>
        </a:solid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Специализированная помощь</a:t>
          </a:r>
          <a:endParaRPr lang="ru-RU" sz="1600" b="1" kern="1200" dirty="0"/>
        </a:p>
      </dsp:txBody>
      <dsp:txXfrm>
        <a:off x="2982862" y="398676"/>
        <a:ext cx="2387203" cy="1886288"/>
      </dsp:txXfrm>
    </dsp:sp>
    <dsp:sp modelId="{CE1639A4-09D2-4120-967D-01A688B2B9A5}">
      <dsp:nvSpPr>
        <dsp:cNvPr id="0" name=""/>
        <dsp:cNvSpPr/>
      </dsp:nvSpPr>
      <dsp:spPr>
        <a:xfrm rot="8305659">
          <a:off x="5105863" y="3245412"/>
          <a:ext cx="889128" cy="709956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85DC8-152F-4CB4-A1A5-FC19D88E4EF8}">
      <dsp:nvSpPr>
        <dsp:cNvPr id="0" name=""/>
        <dsp:cNvSpPr/>
      </dsp:nvSpPr>
      <dsp:spPr>
        <a:xfrm>
          <a:off x="5848354" y="1339395"/>
          <a:ext cx="2504573" cy="2003658"/>
        </a:xfrm>
        <a:prstGeom prst="roundRect">
          <a:avLst>
            <a:gd name="adj" fmla="val 10000"/>
          </a:avLst>
        </a:prstGeom>
        <a:solidFill>
          <a:srgbClr val="CC66FF"/>
        </a:solid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Высокоспециализированная помощь (НИИ, НЦ)</a:t>
          </a:r>
          <a:endParaRPr lang="ru-RU" sz="1800" b="1" kern="1200" dirty="0"/>
        </a:p>
      </dsp:txBody>
      <dsp:txXfrm>
        <a:off x="5907039" y="1398080"/>
        <a:ext cx="2387203" cy="1886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6363D-8F39-438D-9644-2F51D9397C43}">
      <dsp:nvSpPr>
        <dsp:cNvPr id="0" name=""/>
        <dsp:cNvSpPr/>
      </dsp:nvSpPr>
      <dsp:spPr>
        <a:xfrm>
          <a:off x="2127344" y="1662699"/>
          <a:ext cx="1265191" cy="1265191"/>
        </a:xfrm>
        <a:prstGeom prst="ellipse">
          <a:avLst/>
        </a:prstGeom>
        <a:solidFill>
          <a:srgbClr val="CCCC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Инновации</a:t>
          </a:r>
        </a:p>
      </dsp:txBody>
      <dsp:txXfrm>
        <a:off x="2312627" y="1847982"/>
        <a:ext cx="894625" cy="894625"/>
      </dsp:txXfrm>
    </dsp:sp>
    <dsp:sp modelId="{2B13D313-0EDB-4FEA-B484-C1BECCAF5239}">
      <dsp:nvSpPr>
        <dsp:cNvPr id="0" name=""/>
        <dsp:cNvSpPr/>
      </dsp:nvSpPr>
      <dsp:spPr>
        <a:xfrm rot="16228584">
          <a:off x="2568074" y="1443413"/>
          <a:ext cx="397556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397556" y="2053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6913" y="1454010"/>
        <a:ext cx="19877" cy="19877"/>
      </dsp:txXfrm>
    </dsp:sp>
    <dsp:sp modelId="{11862D4E-6F0B-4293-84BE-12C9EDA22D80}">
      <dsp:nvSpPr>
        <dsp:cNvPr id="0" name=""/>
        <dsp:cNvSpPr/>
      </dsp:nvSpPr>
      <dsp:spPr>
        <a:xfrm>
          <a:off x="1944224" y="0"/>
          <a:ext cx="1659082" cy="1265191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новизна</a:t>
          </a:r>
        </a:p>
      </dsp:txBody>
      <dsp:txXfrm>
        <a:off x="2187191" y="185283"/>
        <a:ext cx="1173148" cy="894625"/>
      </dsp:txXfrm>
    </dsp:sp>
    <dsp:sp modelId="{CDD85760-0BC1-41D4-B89D-AF1E3EC570ED}">
      <dsp:nvSpPr>
        <dsp:cNvPr id="0" name=""/>
        <dsp:cNvSpPr/>
      </dsp:nvSpPr>
      <dsp:spPr>
        <a:xfrm rot="1800000">
          <a:off x="3291026" y="2653597"/>
          <a:ext cx="250164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250164" y="2053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09854" y="2667879"/>
        <a:ext cx="12508" cy="12508"/>
      </dsp:txXfrm>
    </dsp:sp>
    <dsp:sp modelId="{4F3C568F-AD93-45F8-B42B-8F6CC6521F21}">
      <dsp:nvSpPr>
        <dsp:cNvPr id="0" name=""/>
        <dsp:cNvSpPr/>
      </dsp:nvSpPr>
      <dsp:spPr>
        <a:xfrm>
          <a:off x="3355249" y="2486524"/>
          <a:ext cx="1663194" cy="1265191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реализуемость</a:t>
          </a:r>
        </a:p>
      </dsp:txBody>
      <dsp:txXfrm>
        <a:off x="3598818" y="2671807"/>
        <a:ext cx="1176056" cy="894625"/>
      </dsp:txXfrm>
    </dsp:sp>
    <dsp:sp modelId="{CBF73B4D-5965-43F9-BF9C-E1B47C4D9077}">
      <dsp:nvSpPr>
        <dsp:cNvPr id="0" name=""/>
        <dsp:cNvSpPr/>
      </dsp:nvSpPr>
      <dsp:spPr>
        <a:xfrm rot="9000000">
          <a:off x="1965000" y="2657265"/>
          <a:ext cx="26483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264837" y="2053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090797" y="2671181"/>
        <a:ext cx="13241" cy="13241"/>
      </dsp:txXfrm>
    </dsp:sp>
    <dsp:sp modelId="{E1165F37-A467-44A9-B299-5567D720DD42}">
      <dsp:nvSpPr>
        <dsp:cNvPr id="0" name=""/>
        <dsp:cNvSpPr/>
      </dsp:nvSpPr>
      <dsp:spPr>
        <a:xfrm>
          <a:off x="526170" y="2486524"/>
          <a:ext cx="1613725" cy="1265191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применимость</a:t>
          </a:r>
        </a:p>
      </dsp:txBody>
      <dsp:txXfrm>
        <a:off x="762495" y="2671807"/>
        <a:ext cx="1141075" cy="89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0.94344</cdr:x>
      <cdr:y>0.09836</cdr:y>
    </cdr:from>
    <cdr:to>
      <cdr:x>0.94344</cdr:x>
      <cdr:y>0.97109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392488" y="432048"/>
          <a:ext cx="0" cy="383344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8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5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6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1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4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12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17032"/>
            <a:ext cx="7772400" cy="131732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latin typeface="Times New Roman" pitchFamily="18" charset="0"/>
                <a:ea typeface="+mn-ea"/>
                <a:cs typeface="Times New Roman" pitchFamily="18" charset="0"/>
              </a:rPr>
              <a:t>Внедрение новых методов диагностики </a:t>
            </a:r>
            <a:r>
              <a:rPr lang="ru-RU" sz="28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ru-RU" sz="2800" b="1" kern="0" dirty="0">
                <a:latin typeface="Times New Roman" pitchFamily="18" charset="0"/>
                <a:ea typeface="+mn-ea"/>
                <a:cs typeface="Times New Roman" pitchFamily="18" charset="0"/>
              </a:rPr>
              <a:t>лечения на клинических </a:t>
            </a:r>
            <a:r>
              <a:rPr lang="ru-RU" sz="28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кафедрах: </a:t>
            </a:r>
            <a:br>
              <a:rPr lang="ru-RU" sz="28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бакалавриат, интернатура и резидентура, повышение квалификации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Клинический Совет,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апреля 2016 г. </a:t>
            </a:r>
          </a:p>
        </p:txBody>
      </p:sp>
      <p:pic>
        <p:nvPicPr>
          <p:cNvPr id="4" name="Рисунок 3" descr="http://kaznmu.kz/rus/wp-content/uploads/2013/03/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222195"/>
            <a:ext cx="1272460" cy="6108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33054" y="5958438"/>
            <a:ext cx="7818211" cy="6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Докладчики: профессор Шопаева Г.А., доцент 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Имамбаева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Ж.А., руководитель ОКЛДПР 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Касымова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С.Ж.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8221" y="1596540"/>
            <a:ext cx="8892480" cy="1008112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3400" b="1" i="1" kern="0" smtClean="0">
                <a:latin typeface="Monotype Corsiva" pitchFamily="66" charset="0"/>
                <a:ea typeface="Calibri"/>
                <a:cs typeface="MoolBoran" pitchFamily="34" charset="0"/>
              </a:rPr>
              <a:t>«Если я врач, то мне нужны больные и больница...»</a:t>
            </a:r>
            <a:r>
              <a:rPr lang="ru-RU" sz="3400" kern="0" smtClean="0">
                <a:latin typeface="Monotype Corsiva" pitchFamily="66" charset="0"/>
                <a:ea typeface="Calibri"/>
                <a:cs typeface="MoolBoran" pitchFamily="34" charset="0"/>
              </a:rPr>
              <a:t> </a:t>
            </a:r>
            <a:br>
              <a:rPr lang="ru-RU" sz="3400" kern="0" smtClean="0">
                <a:latin typeface="Monotype Corsiva" pitchFamily="66" charset="0"/>
                <a:ea typeface="Calibri"/>
                <a:cs typeface="MoolBoran" pitchFamily="34" charset="0"/>
              </a:rPr>
            </a:br>
            <a:r>
              <a:rPr lang="ru-RU" sz="3600" i="1" kern="0" smtClean="0">
                <a:latin typeface="Monotype Corsiva" pitchFamily="66" charset="0"/>
                <a:ea typeface="Calibri"/>
                <a:cs typeface="Times New Roman" pitchFamily="18" charset="0"/>
              </a:rPr>
              <a:t>Чехов Антон Павлович</a:t>
            </a:r>
            <a:endParaRPr lang="ru-RU" sz="3600" kern="0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5742"/>
            <a:ext cx="9144000" cy="21225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бакалавриат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700" dirty="0" smtClean="0"/>
              <a:t>Всего </a:t>
            </a:r>
            <a:r>
              <a:rPr lang="ru-RU" sz="2700" dirty="0"/>
              <a:t>– </a:t>
            </a:r>
            <a:r>
              <a:rPr lang="ru-RU" sz="2700" b="1" dirty="0">
                <a:solidFill>
                  <a:srgbClr val="FF0000"/>
                </a:solidFill>
              </a:rPr>
              <a:t>46 </a:t>
            </a:r>
            <a:r>
              <a:rPr lang="ru-RU" sz="2700" dirty="0" smtClean="0"/>
              <a:t>кафедр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5112568"/>
          </a:xfrm>
        </p:spPr>
        <p:txBody>
          <a:bodyPr>
            <a:normAutofit fontScale="92500" lnSpcReduction="20000"/>
          </a:bodyPr>
          <a:lstStyle/>
          <a:p>
            <a:pPr marL="548640" lvl="2" indent="0"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период  с 2013 г. по 2016 г. </a:t>
            </a:r>
            <a:r>
              <a:rPr lang="ru-RU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нет</a:t>
            </a: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внедрений в практику здравоохранения на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12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кафедрах/ модулях </a:t>
            </a: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pPr marL="548640" lvl="2" indent="0">
              <a:buNone/>
            </a:pP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/>
              <a:t>сестринское дело</a:t>
            </a:r>
          </a:p>
          <a:p>
            <a:r>
              <a:rPr lang="ru-RU" sz="1900" dirty="0"/>
              <a:t>урология</a:t>
            </a:r>
          </a:p>
          <a:p>
            <a:r>
              <a:rPr lang="ru-RU" sz="1900" dirty="0"/>
              <a:t>СНМП</a:t>
            </a:r>
          </a:p>
          <a:p>
            <a:r>
              <a:rPr lang="ru-RU" sz="1900" dirty="0"/>
              <a:t>аллергология и клиническая иммунология</a:t>
            </a:r>
          </a:p>
          <a:p>
            <a:r>
              <a:rPr lang="ru-RU" sz="1900" dirty="0" err="1"/>
              <a:t>гепатология</a:t>
            </a:r>
            <a:endParaRPr lang="ru-RU" sz="1900" dirty="0"/>
          </a:p>
          <a:p>
            <a:r>
              <a:rPr lang="ru-RU" sz="1900" dirty="0"/>
              <a:t>детская стоматология</a:t>
            </a:r>
          </a:p>
          <a:p>
            <a:r>
              <a:rPr lang="ru-RU" sz="1900" dirty="0"/>
              <a:t>амбулаторно-поликлиническая педиатрия</a:t>
            </a:r>
          </a:p>
          <a:p>
            <a:r>
              <a:rPr lang="ru-RU" sz="1900" dirty="0"/>
              <a:t>внутренние болезни № 2</a:t>
            </a:r>
          </a:p>
          <a:p>
            <a:r>
              <a:rPr lang="ru-RU" sz="1900" dirty="0"/>
              <a:t>офтальмология</a:t>
            </a:r>
          </a:p>
          <a:p>
            <a:r>
              <a:rPr lang="ru-RU" sz="1900" dirty="0"/>
              <a:t>организация медсестринской практики</a:t>
            </a:r>
          </a:p>
          <a:p>
            <a:r>
              <a:rPr lang="ru-RU" sz="1900" dirty="0"/>
              <a:t>эндокринология</a:t>
            </a:r>
          </a:p>
          <a:p>
            <a:r>
              <a:rPr lang="ru-RU" sz="1900" dirty="0"/>
              <a:t>общая хирургия</a:t>
            </a:r>
          </a:p>
          <a:p>
            <a:pPr lvl="2"/>
            <a:endParaRPr lang="ru-RU" dirty="0" smtClean="0"/>
          </a:p>
          <a:p>
            <a:pPr marL="548640" lvl="2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548640" lvl="2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			    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  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96752"/>
            <a:ext cx="9144000" cy="5661248"/>
          </a:xfrm>
          <a:prstGeom prst="roundRect">
            <a:avLst/>
          </a:prstGeom>
          <a:solidFill>
            <a:srgbClr val="F3FFFE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242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</a:t>
            </a:r>
            <a:r>
              <a:rPr lang="ru-RU" sz="3600" b="1" dirty="0" smtClean="0">
                <a:solidFill>
                  <a:srgbClr val="242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кафедры: бакалавриат</a:t>
            </a:r>
            <a:r>
              <a:rPr lang="ru-RU" sz="3600" b="1" dirty="0">
                <a:solidFill>
                  <a:srgbClr val="242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/>
            </a:r>
            <a:br>
              <a:rPr lang="ru-RU" sz="3600" b="1" dirty="0">
                <a:solidFill>
                  <a:srgbClr val="242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(сводные данные)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3800"/>
            <a:ext cx="9144001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бакалавриат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(терапевтический профиль)</a:t>
            </a:r>
            <a:endParaRPr lang="ru-RU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144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бакалавриат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(хирургический профиль)</a:t>
            </a:r>
            <a:endParaRPr lang="ru-RU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4879"/>
            <a:ext cx="9108504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бакалавриат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(педиатрический профиль)</a:t>
            </a:r>
            <a:endParaRPr lang="ru-RU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144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бакалавриат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(стоматологический профиль)</a:t>
            </a:r>
            <a:endParaRPr lang="ru-RU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144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971800" y="620688"/>
            <a:ext cx="5715000" cy="5749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Кафедры терапевтического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профиля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1.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по психиатрии и наркологии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2.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по терапии №1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3.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 по терапии №3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4.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по терапии №2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5. Интернатуры 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ВОП №1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6.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по неврологии</a:t>
            </a:r>
          </a:p>
          <a:p>
            <a:pPr>
              <a:spcBef>
                <a:spcPts val="0"/>
              </a:spcBef>
            </a:pPr>
            <a:endParaRPr lang="ru-RU" sz="1800" b="1" dirty="0">
              <a:latin typeface="Calibri Light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Кафедры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хирургического профиля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1.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по хирургии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2.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</a:t>
            </a: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резидентуры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в онкологии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3.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по акушерству и гинекологии</a:t>
            </a:r>
          </a:p>
          <a:p>
            <a:pPr>
              <a:spcBef>
                <a:spcPts val="0"/>
              </a:spcBef>
            </a:pPr>
            <a:endParaRPr lang="ru-RU" sz="1800" b="1" dirty="0">
              <a:latin typeface="Calibri Light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Кафедры педиатрического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профиля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alibri Light" pitchFamily="34" charset="0"/>
              </a:rPr>
              <a:t>1. Интернатуры </a:t>
            </a:r>
            <a:r>
              <a:rPr lang="ru-RU" sz="1800" b="1" dirty="0">
                <a:solidFill>
                  <a:srgbClr val="FF0000"/>
                </a:solidFill>
                <a:latin typeface="Calibri Light" pitchFamily="34" charset="0"/>
              </a:rPr>
              <a:t>и резидентуры по педиатрии №1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2. Интернатуры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и резидентуры по педиатрии №2</a:t>
            </a:r>
          </a:p>
          <a:p>
            <a:pPr>
              <a:spcBef>
                <a:spcPts val="0"/>
              </a:spcBef>
            </a:pPr>
            <a:endParaRPr lang="ru-RU" sz="1800" b="1" dirty="0">
              <a:latin typeface="Calibri Light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Кафедра стоматологического профиля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 Light" pitchFamily="34" charset="0"/>
              </a:rPr>
              <a:t>1. Интернатура </a:t>
            </a:r>
            <a:r>
              <a:rPr lang="ru-RU" sz="1800" b="1" dirty="0">
                <a:solidFill>
                  <a:srgbClr val="0033CC"/>
                </a:solidFill>
                <a:latin typeface="Calibri Light" pitchFamily="34" charset="0"/>
              </a:rPr>
              <a:t>по стоматологии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916832"/>
            <a:ext cx="2699792" cy="18722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интернатура и резидентура</a:t>
            </a:r>
          </a:p>
          <a:p>
            <a:pPr algn="ctr"/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(12 кафедр)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endParaRPr lang="ru-RU" dirty="0"/>
          </a:p>
        </p:txBody>
      </p:sp>
      <p:pic>
        <p:nvPicPr>
          <p:cNvPr id="2050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" r="56750"/>
          <a:stretch>
            <a:fillRect/>
          </a:stretch>
        </p:blipFill>
        <p:spPr bwMode="auto">
          <a:xfrm>
            <a:off x="755576" y="476672"/>
            <a:ext cx="124093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96752"/>
            <a:ext cx="9144000" cy="5661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интернатура и резидентура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(сводные данные)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144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971800" y="620688"/>
            <a:ext cx="5715000" cy="574923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  <a:latin typeface="Calibri Light" pitchFamily="34" charset="0"/>
              </a:rPr>
              <a:t>Кафедра семейной медицины                                      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33CC"/>
                </a:solidFill>
                <a:latin typeface="Calibri Light" pitchFamily="34" charset="0"/>
              </a:rPr>
              <a:t>Кафедра акушерства и гинекологии</a:t>
            </a:r>
            <a:r>
              <a:rPr lang="ru-RU" sz="1400" b="1" dirty="0">
                <a:latin typeface="Calibri Light" pitchFamily="34" charset="0"/>
              </a:rPr>
              <a:t>                                        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Кафедра педиатрии и неонатологии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33CC"/>
                </a:solidFill>
                <a:latin typeface="Calibri Light" pitchFamily="34" charset="0"/>
              </a:rPr>
              <a:t>Кафедра хирургии с курсом пластической хирургии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Кафедра анестезиологии и реаниматологии с курсом скорой неотложной медицинской помощи                                                             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Кафедра лучевой и функциональной диагностики          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Кафедра клинической лабораторной диагностики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Кафедра неврологии</a:t>
            </a:r>
            <a:r>
              <a:rPr lang="ru-RU" sz="1400" b="1" dirty="0">
                <a:latin typeface="Calibri Light" pitchFamily="34" charset="0"/>
              </a:rPr>
              <a:t>                                                               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33CC"/>
                </a:solidFill>
                <a:latin typeface="Calibri Light" pitchFamily="34" charset="0"/>
              </a:rPr>
              <a:t>Кафедра терапии  с курсом диетологии и пищевой безопасности                               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33CC"/>
                </a:solidFill>
                <a:latin typeface="Calibri Light" pitchFamily="34" charset="0"/>
              </a:rPr>
              <a:t>Кафедра клинической фармакологии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33CC"/>
                </a:solidFill>
                <a:latin typeface="Calibri Light" pitchFamily="34" charset="0"/>
              </a:rPr>
              <a:t>Кафедра </a:t>
            </a:r>
            <a:r>
              <a:rPr lang="ru-RU" sz="1400" b="1" dirty="0" err="1">
                <a:solidFill>
                  <a:srgbClr val="0033CC"/>
                </a:solidFill>
                <a:latin typeface="Calibri Light" pitchFamily="34" charset="0"/>
              </a:rPr>
              <a:t>дерматовенерологии</a:t>
            </a:r>
            <a:r>
              <a:rPr lang="ru-RU" sz="1400" b="1" dirty="0">
                <a:solidFill>
                  <a:srgbClr val="0033CC"/>
                </a:solidFill>
                <a:latin typeface="Calibri Light" pitchFamily="34" charset="0"/>
              </a:rPr>
              <a:t> и эстетической медицины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Курс ВИЧ-инфекции и инфекционного контроля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Кафедра сестринского дела                                          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Кафедра экономики менеджмента 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в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Calibri Light" pitchFamily="34" charset="0"/>
              </a:rPr>
              <a:t>здравоохранении</a:t>
            </a:r>
            <a:r>
              <a:rPr lang="ru-RU" sz="1400" b="1" dirty="0">
                <a:latin typeface="Calibri Light" pitchFamily="34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916832"/>
            <a:ext cx="2699792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кафедры: повышение квалификации</a:t>
            </a:r>
          </a:p>
          <a:p>
            <a:pPr algn="ctr"/>
            <a:r>
              <a:rPr lang="ru-RU" sz="2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(14 кафедр)</a:t>
            </a:r>
            <a:endParaRPr lang="ru-RU" sz="22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endParaRPr lang="ru-RU" dirty="0"/>
          </a:p>
        </p:txBody>
      </p:sp>
      <p:pic>
        <p:nvPicPr>
          <p:cNvPr id="2050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" r="56750"/>
          <a:stretch>
            <a:fillRect/>
          </a:stretch>
        </p:blipFill>
        <p:spPr bwMode="auto">
          <a:xfrm>
            <a:off x="755576" y="476672"/>
            <a:ext cx="124093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052736"/>
            <a:ext cx="9144000" cy="5805264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242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Клинические </a:t>
            </a:r>
            <a:r>
              <a:rPr lang="ru-RU" sz="3200" b="1" dirty="0" smtClean="0">
                <a:solidFill>
                  <a:srgbClr val="242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кафедры: повышение квалификации </a:t>
            </a: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(сводные данные)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144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aznmu.kz/rus/wp-content/uploads/2013/03/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30" y="188640"/>
            <a:ext cx="3271257" cy="10821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9875" y="980728"/>
            <a:ext cx="8424936" cy="1224136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400" dirty="0" smtClean="0">
                <a:latin typeface="Calibri Light" pitchFamily="34" charset="0"/>
                <a:ea typeface="Calibri"/>
                <a:cs typeface="MoolBoran" pitchFamily="34" charset="0"/>
              </a:rPr>
              <a:t>«Триединая миссия деятельности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 Light" pitchFamily="34" charset="0"/>
                <a:ea typeface="Calibri"/>
                <a:cs typeface="MoolBoran" pitchFamily="34" charset="0"/>
              </a:rPr>
              <a:t>клинических кафедр – учить, </a:t>
            </a:r>
            <a:r>
              <a:rPr lang="ru-RU" sz="24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Calibri"/>
                <a:cs typeface="MoolBoran" pitchFamily="34" charset="0"/>
              </a:rPr>
              <a:t>лечить</a:t>
            </a:r>
            <a:r>
              <a:rPr lang="ru-RU" sz="2400" dirty="0" smtClean="0">
                <a:latin typeface="Calibri Light" pitchFamily="34" charset="0"/>
                <a:ea typeface="Calibri"/>
                <a:cs typeface="MoolBoran" pitchFamily="34" charset="0"/>
              </a:rPr>
              <a:t>, заниматься наукой»</a:t>
            </a:r>
            <a:endParaRPr lang="ru-RU" sz="4000" dirty="0">
              <a:solidFill>
                <a:prstClr val="black"/>
              </a:solidFill>
              <a:latin typeface="Calibri Light" pitchFamily="34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0513876"/>
              </p:ext>
            </p:extLst>
          </p:nvPr>
        </p:nvGraphicFramePr>
        <p:xfrm>
          <a:off x="169168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9875" y="6165304"/>
            <a:ext cx="8424936" cy="576064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400" dirty="0">
                <a:latin typeface="Calibri Light" pitchFamily="34" charset="0"/>
                <a:ea typeface="Calibri"/>
                <a:cs typeface="MoolBoran" pitchFamily="34" charset="0"/>
              </a:rPr>
              <a:t>Клиническая работа в университете – процесс, интегрированный в учебную и научную деятельность. </a:t>
            </a:r>
            <a:endParaRPr lang="ru-RU" sz="4000" dirty="0">
              <a:solidFill>
                <a:prstClr val="black"/>
              </a:solidFill>
              <a:latin typeface="Calibri Ligh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%)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18446"/>
            <a:ext cx="2592287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«Многопрофильные стационары (взрослые и детские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)»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 </a:t>
            </a:r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</a:t>
            </a:r>
            <a:r>
              <a:rPr lang="ru-RU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клиническая больница №7</a:t>
            </a:r>
          </a:p>
          <a:p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 Городская </a:t>
            </a:r>
            <a:r>
              <a:rPr lang="ru-RU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клиническая больница №4</a:t>
            </a:r>
          </a:p>
          <a:p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 Городская </a:t>
            </a:r>
            <a:r>
              <a:rPr lang="ru-RU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клиническая больница №5</a:t>
            </a:r>
          </a:p>
          <a:p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Центральная </a:t>
            </a:r>
            <a:r>
              <a:rPr lang="ru-RU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клиническая больница</a:t>
            </a:r>
          </a:p>
          <a:p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Больница </a:t>
            </a:r>
            <a:r>
              <a:rPr lang="ru-RU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скорой неотложной помощи</a:t>
            </a:r>
          </a:p>
          <a:p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 Городская </a:t>
            </a:r>
            <a:r>
              <a:rPr lang="ru-RU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клиническая больница </a:t>
            </a:r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№1</a:t>
            </a:r>
            <a:endParaRPr lang="ru-RU" sz="1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7. Детская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клиническая больница №2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8. Центр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детской неотложной медицинской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помощи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n.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88425"/>
            <a:ext cx="5954395" cy="39281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164288" y="2708920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8772556">
            <a:off x="2866641" y="5841907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14 </a:t>
            </a:r>
            <a:r>
              <a:rPr lang="ru-RU" sz="1100" b="1" dirty="0" smtClean="0">
                <a:solidFill>
                  <a:srgbClr val="FF0000"/>
                </a:solidFill>
              </a:rPr>
              <a:t>кафедр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772556">
            <a:off x="3382558" y="5846083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5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772556">
            <a:off x="3959312" y="5846084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5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772556">
            <a:off x="4475264" y="5846084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3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кафедры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772556">
            <a:off x="5152144" y="5862183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8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772556">
            <a:off x="5696906" y="5874864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10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772556">
            <a:off x="6749752" y="5846084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7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772556">
            <a:off x="7297283" y="5824127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кафедры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1275"/>
            <a:ext cx="2592287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Монопрофильные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стационары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»</a:t>
            </a:r>
          </a:p>
          <a:p>
            <a:pPr marL="0" indent="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 Детская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клиническая инфекционная больница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 Городская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больница сестринского ухода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 Городской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кардиологический центр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Городская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клиническая инфекционная больница имени </a:t>
            </a:r>
            <a:r>
              <a:rPr lang="ru-RU" sz="1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И.Жекеновой</a:t>
            </a:r>
            <a:endParaRPr lang="ru-RU" sz="1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Центр паллиативной помощи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ревматологический центр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7. Городская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больница Алатау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n.st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6017031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00192" y="2708920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8772556">
            <a:off x="2965370" y="542149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772556">
            <a:off x="5164615" y="5421492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772556">
            <a:off x="4405992" y="5392712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6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459"/>
            <a:ext cx="2592287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«Организации родовспоможения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»</a:t>
            </a:r>
          </a:p>
          <a:p>
            <a:pPr marL="0" indent="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 Городской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родильный дом №4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родильный дом №2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 Центр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Перинатологии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и Детской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Кардиохирургии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родильный дом №1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родильный дом №5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Перинатальный центр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7.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центр репродукции человека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7" name="Рисунок 6" descr="org. r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132856"/>
            <a:ext cx="5288915" cy="3503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23928" y="5085184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772556">
            <a:off x="8141687" y="5252921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1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772556">
            <a:off x="7773715" y="3776101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кафедры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772556">
            <a:off x="7773717" y="4195036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4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кафедры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772556">
            <a:off x="7702031" y="3471048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кафедры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772556">
            <a:off x="7638975" y="3156627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кафедры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459"/>
            <a:ext cx="2592287" cy="5129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«Специализированные диспансеры и центры»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 </a:t>
            </a:r>
            <a:r>
              <a:rPr lang="ru-RU" sz="1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Алматинский</a:t>
            </a: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онкологический центр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 </a:t>
            </a:r>
            <a:r>
              <a:rPr lang="ru-RU" sz="1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Алматинский</a:t>
            </a: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городской центр формирования здорового образа жизни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 Кожно-венерологический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диспансер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Городской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наркологический центр медико-социальной коррекции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Центр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психического здоровья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 Региональный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диагностический центр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7. Станция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скорой медицинской помощи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8. Центр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по профилактике и борьбе со СПИД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9.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Центр крови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10. Лечебно-диагностический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центр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6" name="Рисунок 5" descr="spes.dis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5706110" cy="3869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300192" y="2708920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459"/>
            <a:ext cx="2592287" cy="5129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«Противотуберкулёзные организации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»</a:t>
            </a:r>
          </a:p>
          <a:p>
            <a:pPr marL="0" indent="0">
              <a:buNone/>
            </a:pP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 Межрайонный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противотуберкулезный диспансер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 Противотуберкулезный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санаторий "Каменское плато"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противотуберкулезный диспансер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Турксибского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района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противотуберкулезный диспансер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Ауэзовского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района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противотуберкулезный диспансер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Медеуского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района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8938431"/>
              </p:ext>
            </p:extLst>
          </p:nvPr>
        </p:nvGraphicFramePr>
        <p:xfrm>
          <a:off x="4067944" y="1844824"/>
          <a:ext cx="4655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0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2664295" cy="53732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«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Городские 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поликлиники»</a:t>
            </a:r>
          </a:p>
          <a:p>
            <a:pPr marL="0" indent="0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</a:t>
            </a:r>
            <a:r>
              <a:rPr 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</a:t>
            </a:r>
            <a:r>
              <a:rPr 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13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</a:t>
            </a:r>
            <a:r>
              <a:rPr 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11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ГП 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17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студенческая </a:t>
            </a:r>
            <a:endPara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10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7.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8.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12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9.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10.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16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11.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12.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24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13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19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14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25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15.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16.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8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17.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15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18. Центр ПМСП 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«</a:t>
            </a:r>
            <a:r>
              <a:rPr lang="ru-RU" sz="1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Кулагер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19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ГП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18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20.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14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21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20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22.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21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23.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22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24.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9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25.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23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26.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27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ГП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28. Городская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стоматологическая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поликл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иника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7" name="Рисунок 6" descr="g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556792"/>
            <a:ext cx="6776131" cy="4827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948264" y="2204864"/>
            <a:ext cx="0" cy="2952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772556">
            <a:off x="1901168" y="5893387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4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</a:rPr>
              <a:t>кафедры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772556">
            <a:off x="2217798" y="5876112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2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</a:rPr>
              <a:t>кафедры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772556">
            <a:off x="2361463" y="5887786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2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</a:rPr>
              <a:t>кафедры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459"/>
            <a:ext cx="2592287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«Детские поликлиники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»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pPr marL="0" indent="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</a:t>
            </a:r>
            <a:r>
              <a:rPr lang="en-US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детская поликлиника №4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</a:t>
            </a:r>
            <a:r>
              <a:rPr lang="en-US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детская поликлиника №7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</a:t>
            </a:r>
            <a:r>
              <a:rPr lang="en-US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детская поликлиника №8</a:t>
            </a: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</a:t>
            </a:r>
            <a:r>
              <a:rPr lang="en-US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Детская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стоматологическая поликлиника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детская поликлиника № 1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Городская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детская поликлиника №3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6" name="Рисунок 5" descr="d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5295900" cy="3335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516216" y="2924944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459"/>
            <a:ext cx="2592287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номинации «Детские санатории и Дома ребёнка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»</a:t>
            </a:r>
          </a:p>
          <a:p>
            <a:pPr marL="0" indent="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 Городской 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детский реабилитационный центр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 Детский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санаторий №3 «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Алау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»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 Детский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противотуберкулезный санаторий №1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специализированный дом ребенка №2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Городской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специализированный дом ребенка №1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 Детский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санаторий №2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7. Детский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санаторий №4</a:t>
            </a:r>
          </a:p>
          <a:p>
            <a:pPr marL="0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453336"/>
            <a:ext cx="1971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http://www.almatyzdrav.kz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4601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Итоги рейтинга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 </a:t>
            </a:r>
            <a:r>
              <a:rPr lang="ru-RU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г.Алматы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за 2014 год</a:t>
            </a:r>
            <a:b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(средний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уровень достижения порогового уровня индикаторов составил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64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%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7" name="Рисунок 6" descr="dsd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5581650" cy="39281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211960" y="2656751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193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Segoe UI Light" pitchFamily="34" charset="0"/>
              </a:rPr>
              <a:t>Выводы</a:t>
            </a:r>
            <a:endParaRPr lang="ru-RU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Segoe U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733256"/>
          </a:xfrm>
        </p:spPr>
        <p:txBody>
          <a:bodyPr>
            <a:noAutofit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Данный анализ проведен по информации, представленной 50 кафедрами (69,4%). Об отсутствии внедрений за указанный период заявили 14 кафедр/модулей (19,4%), не представили соответствующую информацию 8 кафедр/модулей - 11,1% (ИПО).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целом, инновационная деятельность клинических кафедр по внедрению новых технологий диагностики, лечения, профилактики и реабилитации в практику здравоохранения за последние 3 года (2013-2016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.) - на довольно хорошем уровне.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Анализ показал, что областью внедрения преимущественно являются диагностика и лечение. Однако, доля внедрений профилактического направления недостаточная (до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уровне ПМСП внедряется, в среднем, около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0% разработок.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Собственные разработки составляют, в среднем, около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%. При этом патенты, авторские свидетельства представлены в виде 5-ой части всех внедрений.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общей структуре внедрений доля разработки клинических протоколов диагностики и лечения составляет около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Акты внедрений преимущественно оформляются на клинических базах (более 88%).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Практически все авторы внедрений имеют ученые степени (д.м.н., к.м.н.) и врачебные квалификационные категории (высшая, первая).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Вклад различных клинических кафедр в деятельность университета по внедрению в практику здравоохранения новых лечебно-диагностических и профилактических методов и технологий неравнозначен. </a:t>
            </a:r>
          </a:p>
        </p:txBody>
      </p:sp>
    </p:spTree>
    <p:extLst>
      <p:ext uri="{BB962C8B-B14F-4D97-AF65-F5344CB8AC3E}">
        <p14:creationId xmlns:p14="http://schemas.microsoft.com/office/powerpoint/2010/main" val="770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407953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Кафедры/модули-лидеры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Calibri Light" pitchFamily="34" charset="0"/>
              </a:rPr>
              <a:t>Кафедра визуальной диагностики</a:t>
            </a:r>
            <a:endParaRPr lang="ru-RU" dirty="0">
              <a:latin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</a:rPr>
              <a:t>Кафедра </a:t>
            </a:r>
            <a:r>
              <a:rPr lang="ru-RU" dirty="0">
                <a:latin typeface="Calibri Light" pitchFamily="34" charset="0"/>
              </a:rPr>
              <a:t>психиатрии, психотерапии и наркологии</a:t>
            </a:r>
          </a:p>
          <a:p>
            <a:r>
              <a:rPr lang="ru-RU" dirty="0" smtClean="0">
                <a:latin typeface="Calibri Light" pitchFamily="34" charset="0"/>
              </a:rPr>
              <a:t>Кафедра амбулаторно-поликлинической терапии</a:t>
            </a:r>
          </a:p>
          <a:p>
            <a:r>
              <a:rPr lang="ru-RU" dirty="0" smtClean="0">
                <a:latin typeface="Calibri Light" pitchFamily="34" charset="0"/>
              </a:rPr>
              <a:t>Модуль нефрологии</a:t>
            </a:r>
          </a:p>
          <a:p>
            <a:r>
              <a:rPr lang="ru-RU" dirty="0" smtClean="0">
                <a:latin typeface="Calibri Light" pitchFamily="34" charset="0"/>
              </a:rPr>
              <a:t>Кафедра акушерства и гинекологии № 2</a:t>
            </a:r>
          </a:p>
          <a:p>
            <a:r>
              <a:rPr lang="ru-RU" dirty="0">
                <a:latin typeface="Calibri Light" pitchFamily="34" charset="0"/>
              </a:rPr>
              <a:t>Кафедра </a:t>
            </a:r>
            <a:r>
              <a:rPr lang="ru-RU" dirty="0" smtClean="0">
                <a:latin typeface="Calibri Light" pitchFamily="34" charset="0"/>
              </a:rPr>
              <a:t>анестезиологии </a:t>
            </a:r>
            <a:r>
              <a:rPr lang="ru-RU" dirty="0">
                <a:latin typeface="Calibri Light" pitchFamily="34" charset="0"/>
              </a:rPr>
              <a:t>и </a:t>
            </a:r>
            <a:r>
              <a:rPr lang="ru-RU" dirty="0" smtClean="0">
                <a:latin typeface="Calibri Light" pitchFamily="34" charset="0"/>
              </a:rPr>
              <a:t>реаниматологии</a:t>
            </a:r>
          </a:p>
          <a:p>
            <a:r>
              <a:rPr lang="ru-RU" dirty="0" smtClean="0">
                <a:latin typeface="Calibri Light" pitchFamily="34" charset="0"/>
              </a:rPr>
              <a:t>Кафедра детской хирургии</a:t>
            </a:r>
          </a:p>
          <a:p>
            <a:r>
              <a:rPr lang="ru-RU" dirty="0" smtClean="0">
                <a:latin typeface="Calibri Light" pitchFamily="34" charset="0"/>
              </a:rPr>
              <a:t>Кафедра ортопедической стоматологии</a:t>
            </a:r>
          </a:p>
          <a:p>
            <a:r>
              <a:rPr lang="ru-RU" dirty="0" smtClean="0">
                <a:latin typeface="Calibri Light" pitchFamily="34" charset="0"/>
              </a:rPr>
              <a:t>Кафедра хирургической стоматологии</a:t>
            </a:r>
          </a:p>
          <a:p>
            <a:r>
              <a:rPr lang="ru-RU" dirty="0">
                <a:latin typeface="Calibri Light" pitchFamily="34" charset="0"/>
              </a:rPr>
              <a:t>Кафедра и</a:t>
            </a:r>
            <a:r>
              <a:rPr lang="ru-RU" dirty="0" smtClean="0">
                <a:latin typeface="Calibri Light" pitchFamily="34" charset="0"/>
              </a:rPr>
              <a:t>нтернатуры </a:t>
            </a:r>
            <a:r>
              <a:rPr lang="ru-RU" dirty="0">
                <a:latin typeface="Calibri Light" pitchFamily="34" charset="0"/>
              </a:rPr>
              <a:t>и резидентуры по </a:t>
            </a:r>
            <a:r>
              <a:rPr lang="ru-RU" dirty="0" smtClean="0">
                <a:latin typeface="Calibri Light" pitchFamily="34" charset="0"/>
              </a:rPr>
              <a:t>неврологии</a:t>
            </a:r>
          </a:p>
          <a:p>
            <a:r>
              <a:rPr lang="ru-RU" dirty="0">
                <a:latin typeface="Calibri Light" pitchFamily="34" charset="0"/>
              </a:rPr>
              <a:t>Кафедра и</a:t>
            </a:r>
            <a:r>
              <a:rPr lang="ru-RU" dirty="0" smtClean="0">
                <a:latin typeface="Calibri Light" pitchFamily="34" charset="0"/>
              </a:rPr>
              <a:t>нтернатуры </a:t>
            </a:r>
            <a:r>
              <a:rPr lang="ru-RU" dirty="0">
                <a:latin typeface="Calibri Light" pitchFamily="34" charset="0"/>
              </a:rPr>
              <a:t>и резидентуры по терапии №</a:t>
            </a:r>
            <a:r>
              <a:rPr lang="ru-RU" dirty="0" smtClean="0">
                <a:latin typeface="Calibri Light" pitchFamily="34" charset="0"/>
              </a:rPr>
              <a:t>2</a:t>
            </a:r>
          </a:p>
          <a:p>
            <a:r>
              <a:rPr lang="ru-RU" dirty="0">
                <a:latin typeface="Calibri Light" pitchFamily="34" charset="0"/>
              </a:rPr>
              <a:t>Кафедра и</a:t>
            </a:r>
            <a:r>
              <a:rPr lang="ru-RU" dirty="0" smtClean="0">
                <a:latin typeface="Calibri Light" pitchFamily="34" charset="0"/>
              </a:rPr>
              <a:t>нтернатуры </a:t>
            </a:r>
            <a:r>
              <a:rPr lang="ru-RU" dirty="0">
                <a:latin typeface="Calibri Light" pitchFamily="34" charset="0"/>
              </a:rPr>
              <a:t>и резидентуры по психиатрии и </a:t>
            </a:r>
            <a:r>
              <a:rPr lang="ru-RU" dirty="0" smtClean="0">
                <a:latin typeface="Calibri Light" pitchFamily="34" charset="0"/>
              </a:rPr>
              <a:t>наркологии</a:t>
            </a:r>
          </a:p>
          <a:p>
            <a:r>
              <a:rPr lang="ru-RU" dirty="0">
                <a:latin typeface="Calibri Light" pitchFamily="34" charset="0"/>
              </a:rPr>
              <a:t>Кафедра и</a:t>
            </a:r>
            <a:r>
              <a:rPr lang="ru-RU" dirty="0" smtClean="0">
                <a:latin typeface="Calibri Light" pitchFamily="34" charset="0"/>
              </a:rPr>
              <a:t>нтернатуры </a:t>
            </a:r>
            <a:r>
              <a:rPr lang="ru-RU" dirty="0">
                <a:latin typeface="Calibri Light" pitchFamily="34" charset="0"/>
              </a:rPr>
              <a:t>и резидентуры по педиатрии №2</a:t>
            </a:r>
          </a:p>
        </p:txBody>
      </p:sp>
      <p:pic>
        <p:nvPicPr>
          <p:cNvPr id="1026" name="Picture 2" descr="http://ds410.ucoz.ru/image/w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44" y="0"/>
            <a:ext cx="1994156" cy="19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1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8140"/>
            <a:ext cx="8435975" cy="3811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63688" y="476672"/>
            <a:ext cx="7092280" cy="9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500"/>
              </a:lnSpc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Совершенствование медицинской помощи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848" y="1572317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9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Масштабные правительственные проекты </a:t>
            </a:r>
          </a:p>
          <a:p>
            <a:pPr algn="ctr"/>
            <a:r>
              <a:rPr lang="ru-RU" sz="2400" b="1" dirty="0" smtClean="0">
                <a:solidFill>
                  <a:srgbClr val="379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здравоохранения</a:t>
            </a:r>
            <a:endParaRPr lang="ru-RU" sz="2400" b="1" dirty="0">
              <a:solidFill>
                <a:srgbClr val="3795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78" y="5373216"/>
            <a:ext cx="8914709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Государственная программа </a:t>
            </a:r>
            <a:r>
              <a:rPr lang="ru-RU" sz="2400" dirty="0" smtClean="0">
                <a:solidFill>
                  <a:schemeClr val="bg1"/>
                </a:solidFill>
              </a:rPr>
              <a:t>развития здравоохранения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Республики Казахстан «</a:t>
            </a:r>
            <a:r>
              <a:rPr lang="ru-RU" sz="2400" dirty="0" err="1" smtClean="0">
                <a:solidFill>
                  <a:schemeClr val="bg1"/>
                </a:solidFill>
              </a:rPr>
              <a:t>Денсаулық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 2016-2019 годы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467" y="2636912"/>
            <a:ext cx="7315136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Государственная программа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Саламатты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kk-KZ" sz="2400" b="1" dirty="0" smtClean="0">
                <a:solidFill>
                  <a:schemeClr val="bg1"/>
                </a:solidFill>
              </a:rPr>
              <a:t>Қ</a:t>
            </a:r>
            <a:r>
              <a:rPr lang="ru-RU" sz="2400" b="1" dirty="0" err="1" smtClean="0">
                <a:solidFill>
                  <a:schemeClr val="bg1"/>
                </a:solidFill>
              </a:rPr>
              <a:t>азақстан</a:t>
            </a:r>
            <a:r>
              <a:rPr lang="ru-RU" sz="2400" b="1" dirty="0">
                <a:solidFill>
                  <a:schemeClr val="bg1"/>
                </a:solidFill>
              </a:rPr>
              <a:t>» </a:t>
            </a:r>
            <a:r>
              <a:rPr lang="ru-RU" sz="2400" b="1" dirty="0" smtClean="0">
                <a:solidFill>
                  <a:schemeClr val="bg1"/>
                </a:solidFill>
              </a:rPr>
              <a:t>(2011-2015 </a:t>
            </a:r>
            <a:r>
              <a:rPr lang="ru-RU" sz="2400" b="1" dirty="0" err="1" smtClean="0">
                <a:solidFill>
                  <a:schemeClr val="bg1"/>
                </a:solidFill>
              </a:rPr>
              <a:t>г.г</a:t>
            </a:r>
            <a:r>
              <a:rPr lang="ru-RU" sz="2400" b="1" dirty="0" smtClean="0">
                <a:solidFill>
                  <a:schemeClr val="bg1"/>
                </a:solidFill>
              </a:rPr>
              <a:t>.)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679" y="4710335"/>
            <a:ext cx="8914709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Программы развития города Алматы на 2011-2015 годы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640" y="3573016"/>
            <a:ext cx="8099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 в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качестве ключевых механизмов  инновационного развития отрасли </a:t>
            </a:r>
            <a:endParaRPr lang="ru-RU" sz="20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установила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внедрение современных достижений медицинской науки </a:t>
            </a:r>
            <a:endParaRPr lang="ru-RU" sz="20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новых медицинских технологий в </a:t>
            </a: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практику…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131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Возможные препятствия в инновационной	 деятельности ППС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 Light" pitchFamily="34" charset="0"/>
              </a:rPr>
              <a:t>чрезмерная </a:t>
            </a:r>
            <a:r>
              <a:rPr lang="ru-RU" dirty="0" smtClean="0">
                <a:latin typeface="Calibri Light" pitchFamily="34" charset="0"/>
              </a:rPr>
              <a:t>загруженность</a:t>
            </a:r>
            <a:endParaRPr lang="ru-RU" dirty="0">
              <a:latin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</a:rPr>
              <a:t>сложность </a:t>
            </a:r>
            <a:r>
              <a:rPr lang="ru-RU" dirty="0">
                <a:latin typeface="Calibri Light" pitchFamily="34" charset="0"/>
              </a:rPr>
              <a:t>процедуры получения разрешения на использование новых </a:t>
            </a:r>
            <a:r>
              <a:rPr lang="ru-RU" dirty="0" smtClean="0">
                <a:latin typeface="Calibri Light" pitchFamily="34" charset="0"/>
              </a:rPr>
              <a:t>методов и технологий</a:t>
            </a:r>
          </a:p>
          <a:p>
            <a:r>
              <a:rPr lang="ru-RU" dirty="0" smtClean="0">
                <a:latin typeface="Calibri Light" pitchFamily="34" charset="0"/>
              </a:rPr>
              <a:t>слабая материально-техническая база ряда медицинских организаций</a:t>
            </a:r>
          </a:p>
          <a:p>
            <a:r>
              <a:rPr lang="ru-RU" dirty="0" smtClean="0">
                <a:latin typeface="Calibri Light" pitchFamily="34" charset="0"/>
              </a:rPr>
              <a:t>отсутствие необходимых </a:t>
            </a:r>
            <a:r>
              <a:rPr lang="ru-RU" dirty="0">
                <a:latin typeface="Calibri Light" pitchFamily="34" charset="0"/>
              </a:rPr>
              <a:t>знаний и </a:t>
            </a:r>
            <a:r>
              <a:rPr lang="ru-RU" dirty="0" smtClean="0">
                <a:latin typeface="Calibri Light" pitchFamily="34" charset="0"/>
              </a:rPr>
              <a:t>слабая </a:t>
            </a:r>
            <a:r>
              <a:rPr lang="ru-RU" dirty="0">
                <a:latin typeface="Calibri Light" pitchFamily="34" charset="0"/>
              </a:rPr>
              <a:t>информированность о достижениях медицинской науки и </a:t>
            </a:r>
            <a:r>
              <a:rPr lang="ru-RU" dirty="0" smtClean="0">
                <a:latin typeface="Calibri Light" pitchFamily="34" charset="0"/>
              </a:rPr>
              <a:t>практики</a:t>
            </a:r>
          </a:p>
          <a:p>
            <a:r>
              <a:rPr lang="ru-RU" dirty="0" smtClean="0">
                <a:latin typeface="Calibri Light" pitchFamily="34" charset="0"/>
              </a:rPr>
              <a:t>отсутствие мотивации</a:t>
            </a:r>
          </a:p>
          <a:p>
            <a:r>
              <a:rPr lang="ru-RU" dirty="0">
                <a:latin typeface="Calibri Light" pitchFamily="34" charset="0"/>
              </a:rPr>
              <a:t>недостаточное целевое финансирование инновационной деятельности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40792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Пути решения (в </a:t>
            </a:r>
            <a:r>
              <a:rPr lang="ru-RU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КазНМУ</a:t>
            </a: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libri Light" pitchFamily="34" charset="0"/>
              </a:rPr>
              <a:t>Образовательный аспект (обучение, методическая поддержка)</a:t>
            </a:r>
          </a:p>
          <a:p>
            <a:r>
              <a:rPr lang="ru-RU" dirty="0" smtClean="0">
                <a:latin typeface="Calibri Light" pitchFamily="34" charset="0"/>
              </a:rPr>
              <a:t>Финансовая поддержка медицинской науки</a:t>
            </a:r>
          </a:p>
          <a:p>
            <a:r>
              <a:rPr lang="ru-RU" dirty="0" smtClean="0">
                <a:latin typeface="Calibri Light" pitchFamily="34" charset="0"/>
              </a:rPr>
              <a:t>Совершенствование и модернизация Центра практических навыков</a:t>
            </a:r>
          </a:p>
          <a:p>
            <a:r>
              <a:rPr lang="ru-RU" dirty="0" smtClean="0">
                <a:latin typeface="Calibri Light" pitchFamily="34" charset="0"/>
              </a:rPr>
              <a:t>Организация и развитие Центра телемедицины</a:t>
            </a:r>
          </a:p>
          <a:p>
            <a:r>
              <a:rPr lang="ru-RU" dirty="0">
                <a:latin typeface="Calibri Light" pitchFamily="34" charset="0"/>
              </a:rPr>
              <a:t>Интегрированный подход (междисциплинарные взаимодействия)</a:t>
            </a:r>
          </a:p>
          <a:p>
            <a:r>
              <a:rPr lang="ru-RU" dirty="0">
                <a:latin typeface="Calibri Light" pitchFamily="34" charset="0"/>
              </a:rPr>
              <a:t>Клиническая деятельность тесно связана с формированием научных школ и направлений исследований </a:t>
            </a:r>
            <a:r>
              <a:rPr lang="ru-RU" dirty="0" smtClean="0">
                <a:latin typeface="Calibri Light" pitchFamily="34" charset="0"/>
              </a:rPr>
              <a:t>ученых, научно-клинических центров </a:t>
            </a:r>
            <a:endParaRPr lang="ru-RU" dirty="0">
              <a:latin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</a:rPr>
              <a:t>Укрепление </a:t>
            </a:r>
            <a:r>
              <a:rPr lang="ru-RU" dirty="0">
                <a:latin typeface="Calibri Light" pitchFamily="34" charset="0"/>
              </a:rPr>
              <a:t>менеджмента процесса трансферта </a:t>
            </a:r>
            <a:r>
              <a:rPr lang="ru-RU" dirty="0" smtClean="0">
                <a:latin typeface="Calibri Light" pitchFamily="34" charset="0"/>
              </a:rPr>
              <a:t>новых технологий</a:t>
            </a:r>
          </a:p>
          <a:p>
            <a:r>
              <a:rPr lang="ru-RU" dirty="0" smtClean="0">
                <a:latin typeface="Calibri Light" pitchFamily="34" charset="0"/>
              </a:rPr>
              <a:t>Развитие мотивационных механизмов</a:t>
            </a:r>
          </a:p>
          <a:p>
            <a:r>
              <a:rPr lang="ru-RU" dirty="0" smtClean="0">
                <a:latin typeface="Calibri Light" pitchFamily="34" charset="0"/>
              </a:rPr>
              <a:t>Привлечение </a:t>
            </a:r>
            <a:r>
              <a:rPr lang="ru-RU" dirty="0">
                <a:latin typeface="Calibri Light" pitchFamily="34" charset="0"/>
              </a:rPr>
              <a:t>бизнес структур </a:t>
            </a:r>
            <a:endParaRPr lang="ru-RU" dirty="0" smtClean="0">
              <a:latin typeface="Calibri Light" pitchFamily="34" charset="0"/>
            </a:endParaRPr>
          </a:p>
          <a:p>
            <a:endParaRPr lang="ru-RU" dirty="0">
              <a:latin typeface="Calibri Light" pitchFamily="34" charset="0"/>
            </a:endParaRPr>
          </a:p>
        </p:txBody>
      </p:sp>
      <p:pic>
        <p:nvPicPr>
          <p:cNvPr id="4" name="Picture 2" descr="http://st.depositphotos.com/1005990/3268/v/950/depositphotos_32689429-Drawing-business-team-work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36912" cy="14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88073008"/>
              </p:ext>
            </p:extLst>
          </p:nvPr>
        </p:nvGraphicFramePr>
        <p:xfrm>
          <a:off x="395536" y="476672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2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Важнейшие параметры качества системы здравоохранения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3185846" y="4743146"/>
            <a:ext cx="2628292" cy="12061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Куб 2"/>
          <p:cNvSpPr/>
          <p:nvPr/>
        </p:nvSpPr>
        <p:spPr>
          <a:xfrm>
            <a:off x="3663942" y="1772816"/>
            <a:ext cx="1728192" cy="936104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Новые медицинские услуги, инновации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5940152" y="3284984"/>
            <a:ext cx="1728192" cy="936104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prstClr val="black"/>
                </a:solidFill>
              </a:rPr>
              <a:t>Повышение качества обслуживания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1115616" y="3284984"/>
            <a:ext cx="1728192" cy="936104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prstClr val="black"/>
                </a:solidFill>
              </a:rPr>
              <a:t>Использование, контроль и оптимизация ресурсов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3635896" y="4869160"/>
            <a:ext cx="1728192" cy="936104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prstClr val="black"/>
                </a:solidFill>
              </a:rPr>
              <a:t>Улучшение состояния здоровья населения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>
            <a:off x="2123728" y="2240868"/>
            <a:ext cx="864096" cy="75608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6118756" y="2240868"/>
            <a:ext cx="864096" cy="75608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0800000">
            <a:off x="6072544" y="4869160"/>
            <a:ext cx="864096" cy="75608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6200000">
            <a:off x="2069722" y="4797152"/>
            <a:ext cx="864096" cy="75608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20" y="3284984"/>
            <a:ext cx="129614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Инновации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медицине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876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itchFamily="34" charset="0"/>
              </a:rPr>
              <a:t>оригинальные </a:t>
            </a:r>
            <a:r>
              <a:rPr lang="ru-RU" dirty="0">
                <a:latin typeface="Calibri Light" pitchFamily="34" charset="0"/>
              </a:rPr>
              <a:t>технологии производства или применения лекарственного или диагностического препарата, прибора или метода с высоким уровнем конкурентоспособности по отношению к тем, которые уже </a:t>
            </a:r>
            <a:r>
              <a:rPr lang="ru-RU" dirty="0" smtClean="0">
                <a:latin typeface="Calibri Light" pitchFamily="34" charset="0"/>
              </a:rPr>
              <a:t>существуют</a:t>
            </a:r>
            <a:endParaRPr lang="ru-RU" dirty="0">
              <a:latin typeface="Calibri Light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69144034"/>
              </p:ext>
            </p:extLst>
          </p:nvPr>
        </p:nvGraphicFramePr>
        <p:xfrm>
          <a:off x="467544" y="2852936"/>
          <a:ext cx="5544615" cy="376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788024" y="2996952"/>
            <a:ext cx="4187811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«Наиболее востребованной в инновациях на современном этапе в сфере медицины Казахстана для 32,1% респондентов (медицинские работники) является ПМСП (первичная медико-санитарная помощь)»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Койков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., Из отчета РГП «Республиканский центр развития здравоохранения» МЗСР РК по аналитическому исследованию «Совершенствование механизмов трансферта новых медицинских технологий в систему здравоохранения Республики Казахстан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2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Внедрение инновационных технологий </a:t>
            </a:r>
            <a:b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 практику здравоохранения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 необходимость </a:t>
            </a:r>
            <a:r>
              <a:rPr lang="tr-TR" dirty="0" smtClean="0">
                <a:latin typeface="Times New Roman"/>
                <a:ea typeface="Calibri"/>
              </a:rPr>
              <a:t>инновационного </a:t>
            </a:r>
            <a:r>
              <a:rPr lang="tr-TR" dirty="0">
                <a:latin typeface="Times New Roman"/>
                <a:ea typeface="Calibri"/>
              </a:rPr>
              <a:t>развития </a:t>
            </a:r>
            <a:r>
              <a:rPr lang="tr-TR" dirty="0" smtClean="0">
                <a:latin typeface="Times New Roman"/>
                <a:ea typeface="Calibri"/>
              </a:rPr>
              <a:t>страны</a:t>
            </a:r>
            <a:endParaRPr lang="ru-RU" dirty="0" smtClean="0">
              <a:latin typeface="Times New Roman"/>
              <a:ea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нужен трансферт </a:t>
            </a:r>
            <a:r>
              <a:rPr lang="ru-RU" dirty="0">
                <a:latin typeface="Times New Roman"/>
              </a:rPr>
              <a:t>необходимых стране технологий </a:t>
            </a:r>
            <a:endParaRPr lang="ru-RU" dirty="0" smtClean="0"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обучение </a:t>
            </a:r>
            <a:r>
              <a:rPr lang="ru-RU" dirty="0">
                <a:latin typeface="Times New Roman"/>
              </a:rPr>
              <a:t>специалистов для возможности </a:t>
            </a:r>
            <a:r>
              <a:rPr lang="ru-RU" dirty="0" smtClean="0">
                <a:latin typeface="Times New Roman"/>
              </a:rPr>
              <a:t>использования новых технологий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полноценная кооперация </a:t>
            </a:r>
            <a:r>
              <a:rPr lang="ru-RU" dirty="0">
                <a:latin typeface="Times New Roman"/>
              </a:rPr>
              <a:t>науки и бизнеса путем развития межотраслевого </a:t>
            </a:r>
            <a:r>
              <a:rPr lang="ru-RU" dirty="0" smtClean="0">
                <a:latin typeface="Times New Roman"/>
              </a:rPr>
              <a:t>взаимодействия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</a:rPr>
              <a:t> коммерциализация результатов исследований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6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203032" cy="5040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Cambria Math" pitchFamily="18" charset="0"/>
              </a:rPr>
              <a:t>Клинические кафедры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Cambria Math" pitchFamily="18" charset="0"/>
              </a:rPr>
              <a:t>КазНМУ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latin typeface="Calibri Light" pitchFamily="34" charset="0"/>
              </a:rPr>
              <a:t>	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2736304" cy="46910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72</a:t>
            </a:r>
            <a:r>
              <a:rPr lang="ru-RU" sz="2400" b="1" dirty="0" smtClean="0">
                <a:latin typeface="Calibri Light" pitchFamily="34" charset="0"/>
              </a:rPr>
              <a:t> клинические кафедры, </a:t>
            </a:r>
            <a:r>
              <a:rPr lang="ru-RU" sz="2400" b="1" dirty="0">
                <a:latin typeface="Calibri Light" pitchFamily="34" charset="0"/>
              </a:rPr>
              <a:t>из </a:t>
            </a:r>
            <a:r>
              <a:rPr lang="ru-RU" sz="2400" b="1" dirty="0" smtClean="0">
                <a:latin typeface="Calibri Light" pitchFamily="34" charset="0"/>
              </a:rPr>
              <a:t>них:</a:t>
            </a:r>
            <a:endParaRPr lang="en-US" sz="2400" b="1" dirty="0" smtClean="0">
              <a:latin typeface="Calibri Light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39</a:t>
            </a:r>
            <a:r>
              <a:rPr lang="ru-RU" sz="2000" b="1" i="1" dirty="0" smtClean="0">
                <a:latin typeface="Calibri Light" pitchFamily="34" charset="0"/>
              </a:rPr>
              <a:t> </a:t>
            </a:r>
            <a:r>
              <a:rPr lang="ru-RU" sz="2000" b="1" i="1" dirty="0">
                <a:latin typeface="Calibri Light" pitchFamily="34" charset="0"/>
              </a:rPr>
              <a:t>– </a:t>
            </a:r>
            <a:r>
              <a:rPr lang="ru-RU" sz="1800" b="1" i="1" dirty="0">
                <a:latin typeface="Calibri Light" pitchFamily="34" charset="0"/>
              </a:rPr>
              <a:t>терапевтического </a:t>
            </a:r>
            <a:r>
              <a:rPr lang="ru-RU" sz="1800" b="1" i="1" dirty="0" smtClean="0">
                <a:latin typeface="Calibri Light" pitchFamily="34" charset="0"/>
              </a:rPr>
              <a:t>профиля</a:t>
            </a:r>
            <a:endParaRPr lang="en-US" sz="1800" b="1" i="1" dirty="0" smtClean="0">
              <a:latin typeface="Calibri Light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20</a:t>
            </a:r>
            <a:r>
              <a:rPr lang="ru-RU" sz="2000" b="1" i="1" dirty="0" smtClean="0">
                <a:latin typeface="Calibri Light" pitchFamily="34" charset="0"/>
              </a:rPr>
              <a:t> </a:t>
            </a:r>
            <a:r>
              <a:rPr lang="ru-RU" sz="2000" b="1" i="1" dirty="0">
                <a:latin typeface="Calibri Light" pitchFamily="34" charset="0"/>
              </a:rPr>
              <a:t>– </a:t>
            </a:r>
            <a:endParaRPr lang="ru-RU" sz="2000" b="1" i="1" dirty="0" smtClean="0">
              <a:latin typeface="Calibri Light" pitchFamily="34" charset="0"/>
            </a:endParaRPr>
          </a:p>
          <a:p>
            <a:r>
              <a:rPr lang="ru-RU" sz="2000" b="1" i="1" dirty="0" smtClean="0">
                <a:latin typeface="Calibri Light" pitchFamily="34" charset="0"/>
              </a:rPr>
              <a:t>      </a:t>
            </a:r>
            <a:r>
              <a:rPr lang="ru-RU" sz="1800" b="1" i="1" dirty="0" smtClean="0">
                <a:latin typeface="Calibri Light" pitchFamily="34" charset="0"/>
              </a:rPr>
              <a:t>хирургического   </a:t>
            </a:r>
          </a:p>
          <a:p>
            <a:r>
              <a:rPr lang="ru-RU" sz="1800" b="1" i="1" dirty="0">
                <a:latin typeface="Calibri Light" pitchFamily="34" charset="0"/>
              </a:rPr>
              <a:t> </a:t>
            </a:r>
            <a:r>
              <a:rPr lang="ru-RU" sz="1800" b="1" i="1" dirty="0" smtClean="0">
                <a:latin typeface="Calibri Light" pitchFamily="34" charset="0"/>
              </a:rPr>
              <a:t>      профиля </a:t>
            </a:r>
            <a:endParaRPr lang="en-US" sz="1800" b="1" i="1" dirty="0" smtClean="0">
              <a:latin typeface="Calibri Light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8 </a:t>
            </a:r>
            <a:r>
              <a:rPr lang="ru-RU" sz="2000" b="1" i="1" dirty="0">
                <a:latin typeface="Calibri Light" pitchFamily="34" charset="0"/>
              </a:rPr>
              <a:t>– </a:t>
            </a:r>
            <a:endParaRPr lang="ru-RU" sz="2000" b="1" i="1" dirty="0" smtClean="0">
              <a:latin typeface="Calibri Light" pitchFamily="34" charset="0"/>
            </a:endParaRPr>
          </a:p>
          <a:p>
            <a:r>
              <a:rPr lang="ru-RU" sz="2000" b="1" i="1" dirty="0" smtClean="0">
                <a:latin typeface="Calibri Light" pitchFamily="34" charset="0"/>
              </a:rPr>
              <a:t>      </a:t>
            </a:r>
            <a:r>
              <a:rPr lang="ru-RU" sz="1800" b="1" i="1" dirty="0" smtClean="0">
                <a:latin typeface="Calibri Light" pitchFamily="34" charset="0"/>
              </a:rPr>
              <a:t>педиатрического    </a:t>
            </a:r>
          </a:p>
          <a:p>
            <a:r>
              <a:rPr lang="ru-RU" sz="1800" b="1" i="1" dirty="0">
                <a:latin typeface="Calibri Light" pitchFamily="34" charset="0"/>
              </a:rPr>
              <a:t> </a:t>
            </a:r>
            <a:r>
              <a:rPr lang="ru-RU" sz="1800" b="1" i="1" dirty="0" smtClean="0">
                <a:latin typeface="Calibri Light" pitchFamily="34" charset="0"/>
              </a:rPr>
              <a:t>      профиля</a:t>
            </a:r>
            <a:endParaRPr lang="en-US" sz="2000" b="1" i="1" dirty="0" smtClean="0">
              <a:latin typeface="Calibri Light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 </a:t>
            </a:r>
            <a:r>
              <a:rPr lang="ru-RU" sz="2000" b="1" i="1" dirty="0">
                <a:latin typeface="Calibri Light" pitchFamily="34" charset="0"/>
              </a:rPr>
              <a:t>– </a:t>
            </a:r>
            <a:r>
              <a:rPr lang="ru-RU" sz="1800" b="1" i="1" dirty="0">
                <a:latin typeface="Calibri Light" pitchFamily="34" charset="0"/>
              </a:rPr>
              <a:t>стоматологического профиля</a:t>
            </a:r>
            <a:endParaRPr lang="ru-RU" sz="2000" b="1" i="1" dirty="0">
              <a:latin typeface="Calibri Light" pitchFamily="34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834063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Cambria Math" pitchFamily="18" charset="0"/>
              </a:rPr>
              <a:t>Площадка для внедрения инновационных разработок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97 </a:t>
            </a:r>
            <a:r>
              <a:rPr lang="ru-RU" sz="2800" dirty="0">
                <a:latin typeface="Calibri Light" pitchFamily="34" charset="0"/>
              </a:rPr>
              <a:t>лечебных учреждений имеют статус клинических баз </a:t>
            </a:r>
            <a:r>
              <a:rPr lang="ru-RU" sz="2800" dirty="0" err="1" smtClean="0">
                <a:latin typeface="Calibri Light" pitchFamily="34" charset="0"/>
              </a:rPr>
              <a:t>КазНМУ</a:t>
            </a:r>
            <a:r>
              <a:rPr lang="ru-RU" sz="2800" dirty="0" smtClean="0">
                <a:latin typeface="Calibri Light" pitchFamily="34" charset="0"/>
              </a:rPr>
              <a:t>, из них: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alibri Light" pitchFamily="34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поликлиники –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моно- и многопрофильные больницы –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НИИ –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	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медицинские и лечебно-диагностические  центры -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Calibri Light" pitchFamily="34" charset="0"/>
              </a:rPr>
              <a:t>	</a:t>
            </a:r>
          </a:p>
        </p:txBody>
      </p:sp>
      <p:pic>
        <p:nvPicPr>
          <p:cNvPr id="4098" name="Picture 2" descr="http://images.clipartlogo.com/files/images/46/460230/hospital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5"/>
            <a:ext cx="3621782" cy="244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1394</TotalTime>
  <Words>1629</Words>
  <Application>Microsoft Office PowerPoint</Application>
  <PresentationFormat>Экран (4:3)</PresentationFormat>
  <Paragraphs>297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Monotype Corsiva</vt:lpstr>
      <vt:lpstr>MoolBoran</vt:lpstr>
      <vt:lpstr>Segoe UI Light</vt:lpstr>
      <vt:lpstr>Times New Roman</vt:lpstr>
      <vt:lpstr>Wingdings</vt:lpstr>
      <vt:lpstr>Ясность</vt:lpstr>
      <vt:lpstr>Office Theme</vt:lpstr>
      <vt:lpstr>Внедрение новых методов диагностики  и лечения на клинических кафедрах:  бакалавриат, интернатура и резидентура, повышение квалификации</vt:lpstr>
      <vt:lpstr>Презентация PowerPoint</vt:lpstr>
      <vt:lpstr>Презентация PowerPoint</vt:lpstr>
      <vt:lpstr>Презентация PowerPoint</vt:lpstr>
      <vt:lpstr>Важнейшие параметры качества системы здравоохранения</vt:lpstr>
      <vt:lpstr>Инновации в медицине </vt:lpstr>
      <vt:lpstr>Внедрение инновационных технологий  в практику здравоохранения</vt:lpstr>
      <vt:lpstr>Клинические кафедры КазНМУ</vt:lpstr>
      <vt:lpstr>Площадка для внедрения инновационных разработок</vt:lpstr>
      <vt:lpstr>Клинические кафедры: бакалавриат Всего – 46 кафедр</vt:lpstr>
      <vt:lpstr>Клинические кафедры: бакалавриат (сводные данные)</vt:lpstr>
      <vt:lpstr>Клинические кафедры: бакалавриат (терапевтический профиль)</vt:lpstr>
      <vt:lpstr>Клинические кафедры: бакалавриат (хирургический профиль)</vt:lpstr>
      <vt:lpstr>Клинические кафедры: бакалавриат (педиатрический профиль)</vt:lpstr>
      <vt:lpstr>Клинические кафедры: бакалавриат (стоматологический профиль)</vt:lpstr>
      <vt:lpstr>Презентация PowerPoint</vt:lpstr>
      <vt:lpstr>Клинические кафедры: интернатура и резидентура (сводные данные)</vt:lpstr>
      <vt:lpstr>Презентация PowerPoint</vt:lpstr>
      <vt:lpstr>Клинические кафедры: повышение квалификации (сводные данные)</vt:lpstr>
      <vt:lpstr>Итоги рейтинга МО г.Алматы за 2014 год (средний уровень достижения порогового уровня индикаторов составил 64%)</vt:lpstr>
      <vt:lpstr>Итоги рейтинга МО г.Алматы за 2014 год (средний уровень достижения порогового уровня индикаторов составил 64%)</vt:lpstr>
      <vt:lpstr>Итоги рейтинга МО г.Алматы за 2014 год (средний уровень достижения порогового уровня индикаторов составил 64%)</vt:lpstr>
      <vt:lpstr>Итоги рейтинга МО г.Алматы за 2014 год (средний уровень достижения порогового уровня индикаторов составил 64%)</vt:lpstr>
      <vt:lpstr>Итоги рейтинга МО г.Алматы за 2014 год (средний уровень достижения порогового уровня индикаторов составил 64%)</vt:lpstr>
      <vt:lpstr>Итоги рейтинга МО г.Алматы за 2014 год (средний уровень достижения порогового уровня индикаторов составил 64%)</vt:lpstr>
      <vt:lpstr>Итоги рейтинга МО г.Алматы за 2014 год (средний уровень достижения порогового уровня индикаторов составил 64%)</vt:lpstr>
      <vt:lpstr>Итоги рейтинга МО г.Алматы за 2014 год (средний уровень достижения порогового уровня индикаторов составил 64%)</vt:lpstr>
      <vt:lpstr>Выводы</vt:lpstr>
      <vt:lpstr>Кафедры/модули-лидеры</vt:lpstr>
      <vt:lpstr>Возможные препятствия в инновационной  деятельности ППС</vt:lpstr>
      <vt:lpstr>Пути решения (в КазНМУ)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новых методов диагностики  и лечения на клинических кафедрах  бакалавриата, интернатуры и ИПО</dc:title>
  <dc:creator>Гульжан Шопаева</dc:creator>
  <cp:lastModifiedBy>User</cp:lastModifiedBy>
  <cp:revision>174</cp:revision>
  <cp:lastPrinted>2016-04-11T19:18:46Z</cp:lastPrinted>
  <dcterms:created xsi:type="dcterms:W3CDTF">2016-04-03T11:38:58Z</dcterms:created>
  <dcterms:modified xsi:type="dcterms:W3CDTF">2016-04-11T19:21:08Z</dcterms:modified>
</cp:coreProperties>
</file>