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7" r:id="rId4"/>
    <p:sldId id="275" r:id="rId5"/>
    <p:sldId id="273" r:id="rId6"/>
    <p:sldId id="269" r:id="rId7"/>
    <p:sldId id="276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85725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cs typeface="Times New Roman" pitchFamily="18" charset="0"/>
              </a:rPr>
              <a:t>Казахский Национальный Медицинский Университет </a:t>
            </a:r>
            <a:br>
              <a:rPr lang="ru-RU" sz="2000" dirty="0" smtClean="0">
                <a:cs typeface="Times New Roman" pitchFamily="18" charset="0"/>
              </a:rPr>
            </a:br>
            <a:r>
              <a:rPr lang="ru-RU" sz="2000" dirty="0" smtClean="0">
                <a:cs typeface="Times New Roman" pitchFamily="18" charset="0"/>
              </a:rPr>
              <a:t>им. С.Д. </a:t>
            </a:r>
            <a:r>
              <a:rPr lang="ru-RU" sz="2000" dirty="0" err="1" smtClean="0">
                <a:cs typeface="Times New Roman" pitchFamily="18" charset="0"/>
              </a:rPr>
              <a:t>Асфендиярова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071678"/>
            <a:ext cx="8429684" cy="4500594"/>
          </a:xfrm>
        </p:spPr>
        <p:txBody>
          <a:bodyPr>
            <a:normAutofit fontScale="47500" lnSpcReduction="2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Модуль пропедевтики стоматологии детского возраста и ортодонтии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Специальность: «5В130200-Стоматология»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Направление подготовки «</a:t>
            </a:r>
            <a:r>
              <a:rPr lang="ru-RU" sz="2800" b="1" dirty="0" err="1" smtClean="0">
                <a:solidFill>
                  <a:schemeClr val="tx1"/>
                </a:solidFill>
              </a:rPr>
              <a:t>Врач-стоматолог-ортодонт</a:t>
            </a:r>
            <a:r>
              <a:rPr lang="ru-RU" sz="2800" b="1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Элективный курс:</a:t>
            </a:r>
          </a:p>
          <a:p>
            <a:pPr algn="ctr"/>
            <a:r>
              <a:rPr lang="ru-RU" sz="5900" b="1" i="1" dirty="0" smtClean="0">
                <a:solidFill>
                  <a:srgbClr val="00B0F0"/>
                </a:solidFill>
              </a:rPr>
              <a:t>Профилактика зубочелюстных аномалий у детей</a:t>
            </a: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Объем учебных часов – 90 часа</a:t>
            </a:r>
          </a:p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Практические занятия – 30 часов</a:t>
            </a:r>
          </a:p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          Самостоятельная работа студентов (СРС) – 30часа</a:t>
            </a:r>
          </a:p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Самостоятельная работа студента с преподавателем (СРСП)- 30 часа</a:t>
            </a:r>
          </a:p>
          <a:p>
            <a:pPr algn="ctr"/>
            <a:endParaRPr lang="ru-RU" sz="25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                      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400" b="1" dirty="0" err="1" smtClean="0">
                <a:solidFill>
                  <a:schemeClr val="tx1"/>
                </a:solidFill>
              </a:rPr>
              <a:t>Алматы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 smtClean="0">
                <a:solidFill>
                  <a:schemeClr val="tx1"/>
                </a:solidFill>
              </a:rPr>
              <a:t>201</a:t>
            </a:r>
            <a:r>
              <a:rPr lang="en-US" sz="3400" b="1" dirty="0" smtClean="0">
                <a:solidFill>
                  <a:schemeClr val="tx1"/>
                </a:solidFill>
              </a:rPr>
              <a:t>5</a:t>
            </a:r>
            <a:r>
              <a:rPr lang="ru-RU" sz="3400" b="1" dirty="0" smtClean="0">
                <a:solidFill>
                  <a:schemeClr val="tx1"/>
                </a:solidFill>
              </a:rPr>
              <a:t>-201</a:t>
            </a:r>
            <a:r>
              <a:rPr lang="en-US" sz="3400" b="1" dirty="0" smtClean="0">
                <a:solidFill>
                  <a:schemeClr val="tx1"/>
                </a:solidFill>
              </a:rPr>
              <a:t>6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 err="1" smtClean="0">
                <a:solidFill>
                  <a:schemeClr val="tx1"/>
                </a:solidFill>
              </a:rPr>
              <a:t>уч.г</a:t>
            </a:r>
            <a:r>
              <a:rPr lang="ru-RU" sz="3400" b="1" dirty="0" smtClean="0">
                <a:solidFill>
                  <a:schemeClr val="tx1"/>
                </a:solidFill>
              </a:rPr>
              <a:t>. </a:t>
            </a:r>
          </a:p>
          <a:p>
            <a:endParaRPr lang="ru-RU" dirty="0"/>
          </a:p>
        </p:txBody>
      </p:sp>
      <p:pic>
        <p:nvPicPr>
          <p:cNvPr id="4" name="Picture 2" descr="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0"/>
            <a:ext cx="1143008" cy="10715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027" name="Рисуно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857760"/>
            <a:ext cx="257176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6851104" cy="5691032"/>
          </a:xfrm>
        </p:spPr>
        <p:txBody>
          <a:bodyPr>
            <a:normAutofit/>
          </a:bodyPr>
          <a:lstStyle/>
          <a:p>
            <a:r>
              <a:rPr lang="ru-RU" b="1" dirty="0" smtClean="0"/>
              <a:t>Составители: асс. </a:t>
            </a:r>
            <a:r>
              <a:rPr lang="ru-RU" b="1" dirty="0" err="1" smtClean="0"/>
              <a:t>Рузденова</a:t>
            </a:r>
            <a:r>
              <a:rPr lang="ru-RU" b="1" dirty="0" smtClean="0"/>
              <a:t> А.С., </a:t>
            </a:r>
          </a:p>
          <a:p>
            <a:pPr lvl="0">
              <a:buNone/>
            </a:pPr>
            <a:r>
              <a:rPr lang="ru-RU" b="1" dirty="0" smtClean="0"/>
              <a:t>асс. Шарипова С.К.</a:t>
            </a:r>
          </a:p>
          <a:p>
            <a:pPr lvl="0">
              <a:buNone/>
            </a:pPr>
            <a:endParaRPr lang="ru-RU" dirty="0" smtClean="0"/>
          </a:p>
          <a:p>
            <a:r>
              <a:rPr lang="ru-RU" b="1" dirty="0" smtClean="0"/>
              <a:t>Преподаватели: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д.м.н., профессор </a:t>
            </a:r>
            <a:r>
              <a:rPr lang="ru-RU" dirty="0" err="1" smtClean="0"/>
              <a:t>Мамеков</a:t>
            </a:r>
            <a:r>
              <a:rPr lang="ru-RU" dirty="0" smtClean="0"/>
              <a:t> А.Д.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доц. Телебаева Г.Т.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асс. </a:t>
            </a:r>
            <a:r>
              <a:rPr lang="ru-RU" dirty="0" err="1" smtClean="0"/>
              <a:t>Рузденова</a:t>
            </a:r>
            <a:r>
              <a:rPr lang="ru-RU" dirty="0" smtClean="0"/>
              <a:t> А.С.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асс. Досбердиева Г.Т.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Ст.преп. Дурумбетова М.М.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Ст.преп. Мухамедиярова М.М.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Содержимое 3" descr="a_48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85728"/>
            <a:ext cx="200026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re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3500438"/>
            <a:ext cx="1857378" cy="286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15196" cy="5823604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ru-RU" sz="36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Краткое содержание дисциплины</a:t>
            </a:r>
            <a:r>
              <a:rPr lang="ru-RU" sz="31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sz="31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31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-</a:t>
            </a:r>
            <a:r>
              <a:rPr lang="ru-RU" sz="3200" b="0" i="1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Профилактика функциональных  и морфологических нарушений в зубочелюстной системе.</a:t>
            </a:r>
            <a:r>
              <a:rPr lang="ru-RU" sz="3200" b="0" i="1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kk-KZ" sz="3200" b="0" i="1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Вредные привычки приводящие к аномалиям зубочелюстой системы у детей. </a:t>
            </a:r>
            <a:r>
              <a:rPr lang="ru-RU" sz="3200" b="0" i="1" cap="none" dirty="0" err="1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Миогимнастических</a:t>
            </a:r>
            <a:r>
              <a:rPr lang="ru-RU" sz="3200" b="0" i="1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и логопедических упражнений для лечения и профилактики </a:t>
            </a:r>
            <a:br>
              <a:rPr lang="ru-RU" sz="3200" b="0" i="1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3200" b="0" i="1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патологических прикусов.</a:t>
            </a:r>
            <a:r>
              <a:rPr lang="ru-RU" sz="24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24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</a:rPr>
            </a:br>
            <a:endParaRPr lang="ru-RU" dirty="0"/>
          </a:p>
        </p:txBody>
      </p:sp>
      <p:pic>
        <p:nvPicPr>
          <p:cNvPr id="6" name="photoPrev" descr="http://www.avanstom1.ru/images/orto011_500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071678"/>
            <a:ext cx="221454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hotoPrev" descr="http://www.avanstom1.ru/images/orto007_500_pre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142852"/>
            <a:ext cx="1901825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Цель занятия:</a:t>
            </a:r>
            <a:endParaRPr lang="ru-RU" sz="1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7239000" cy="4261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421514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Когнитивные знания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Операциональные</a:t>
                      </a:r>
                      <a:endParaRPr lang="ru-RU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(навыки)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Аксиологический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(коммун.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навыки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Правовые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Самообразование</a:t>
                      </a:r>
                    </a:p>
                  </a:txBody>
                  <a:tcPr marL="68580" marR="68580" marT="0" marB="0"/>
                </a:tc>
              </a:tr>
              <a:tr h="314402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Возрастные особенности  развития зубочелюстной системы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Зубочелюстные аномалии: виды и классификации,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Этиология зубочелюстных аномалий 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Методы диагностики зубочелюстных аномалий </a:t>
                      </a:r>
                    </a:p>
                    <a:p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Выявлять морфологические и функциональные нарушения в различных периодах развития зубочелюстной системы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Диагностировать различные виды зубочелюстных аномалий у детей, использовать классификации при постановке диагноза в ортодонтии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Выявлять </a:t>
                      </a:r>
                      <a:r>
                        <a:rPr kumimoji="0" lang="ru-RU" sz="105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пренатальные</a:t>
                      </a:r>
                      <a:r>
                        <a:rPr kumimoji="0"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постнатальные этиологические  факторы аномалий.</a:t>
                      </a:r>
                    </a:p>
                    <a:p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Формировать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войти в психологический контакт с детьми и их родителями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Владеть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коммуникативными навыками в коллективе и при работе со студентами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Привить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студенту навыки клинической работы с детьми.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Права и обязанности студентов и преподавателей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Закон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 здравоохранение в РК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Социальная политика в РК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лечебно-профилактического процесса в детских стоматологических учреждениях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Санитарно-эпидемиологический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контроль в детских стоматологических учреждениях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Самостоятельная работа с дополнительной литературой и интернетом (учебной, справочной, нормативной, научной). Проведение научных исследований под руководством преподавателей кафедры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145" name="Рисунок 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000504"/>
            <a:ext cx="17811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Мотивация студенты для выбора данного </a:t>
            </a:r>
            <a:r>
              <a:rPr lang="ru-RU" sz="3200" dirty="0" err="1" smtClean="0"/>
              <a:t>электива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/>
          </a:bodyPr>
          <a:lstStyle/>
          <a:p>
            <a:r>
              <a:rPr lang="ru-RU" dirty="0" smtClean="0"/>
              <a:t>На практических занятиях изучаются симптомы формирующихся и сформированных аномалий, симптомы нарушения функций зубочелюстно-лицевой системы для проведения санитарно-просветительной работы с целью предупреждения развития стойких аномалий и деформаций челюстно-лицевой области, который влияют на здоровый образ жизни, карьерный успех, эстетический вид лица.</a:t>
            </a:r>
          </a:p>
          <a:p>
            <a:endParaRPr lang="ru-RU" dirty="0"/>
          </a:p>
        </p:txBody>
      </p:sp>
      <p:pic>
        <p:nvPicPr>
          <p:cNvPr id="6" name="Рисунок 5" descr="brsmil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12" y="785794"/>
            <a:ext cx="185738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                 Задачи обучения:</a:t>
            </a:r>
            <a:br>
              <a:rPr lang="ru-RU" sz="4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072462" cy="5346386"/>
          </a:xfrm>
        </p:spPr>
        <p:txBody>
          <a:bodyPr>
            <a:normAutofit/>
          </a:bodyPr>
          <a:lstStyle/>
          <a:p>
            <a:pPr algn="r">
              <a:buFont typeface="Wingdings" pitchFamily="2" charset="2"/>
              <a:buChar char="Ø"/>
            </a:pPr>
            <a:endParaRPr lang="ru-RU" dirty="0" smtClean="0"/>
          </a:p>
          <a:p>
            <a:pPr algn="r">
              <a:buFont typeface="Wingdings" pitchFamily="2" charset="2"/>
              <a:buChar char="Ø"/>
            </a:pPr>
            <a:endParaRPr lang="ru-RU" dirty="0" smtClean="0"/>
          </a:p>
          <a:p>
            <a:pPr algn="r">
              <a:buFont typeface="Wingdings" pitchFamily="2" charset="2"/>
              <a:buChar char="Ø"/>
            </a:pPr>
            <a:r>
              <a:rPr lang="ru-RU" dirty="0" smtClean="0"/>
              <a:t>ознакомить основными закономерностями биомеханики жевательного аппарата;</a:t>
            </a:r>
          </a:p>
          <a:p>
            <a:pPr algn="r">
              <a:buFont typeface="Wingdings" pitchFamily="2" charset="2"/>
              <a:buChar char="Ø"/>
            </a:pPr>
            <a:r>
              <a:rPr lang="ru-RU" dirty="0" smtClean="0"/>
              <a:t>выявление этиологических и патогенетических факторов, способствующих возникновению зубочелюстных аномалий у детей;</a:t>
            </a:r>
          </a:p>
          <a:p>
            <a:pPr algn="r">
              <a:buFont typeface="Wingdings" pitchFamily="2" charset="2"/>
              <a:buChar char="Ø"/>
            </a:pPr>
            <a:r>
              <a:rPr lang="ru-RU" dirty="0" smtClean="0"/>
              <a:t> обучить мануальным навыкам проведения </a:t>
            </a:r>
            <a:r>
              <a:rPr lang="ru-RU" dirty="0" err="1" smtClean="0"/>
              <a:t>миогимнастических</a:t>
            </a:r>
            <a:r>
              <a:rPr lang="ru-RU" dirty="0" smtClean="0"/>
              <a:t> и логопедических упражнений.</a:t>
            </a:r>
          </a:p>
          <a:p>
            <a:endParaRPr lang="ru-RU" dirty="0"/>
          </a:p>
        </p:txBody>
      </p:sp>
      <p:pic>
        <p:nvPicPr>
          <p:cNvPr id="5" name="Рисунок 4" descr="mupp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714884"/>
            <a:ext cx="207170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7242048" cy="4357718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ru-RU" sz="3200" cap="none" dirty="0" err="1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Пререквизиты</a:t>
            </a:r>
            <a:r>
              <a:rPr lang="ru-RU" sz="320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дисциплины:</a:t>
            </a:r>
            <a:br>
              <a:rPr lang="ru-RU" sz="320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320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- </a:t>
            </a:r>
            <a:r>
              <a:rPr lang="ru-RU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нормальная анатомия, </a:t>
            </a:r>
            <a:br>
              <a:rPr lang="ru-RU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- профилактика </a:t>
            </a:r>
            <a:r>
              <a:rPr lang="ru-RU" sz="2200" b="0" cap="none" dirty="0" err="1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стом</a:t>
            </a:r>
            <a:r>
              <a:rPr lang="ru-RU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 заболевании.</a:t>
            </a:r>
            <a:r>
              <a:rPr lang="ru-RU" sz="22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22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</a:rPr>
            </a:br>
            <a:r>
              <a:rPr lang="ru-RU" sz="18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ru-RU" sz="18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</a:rPr>
            </a:br>
            <a:r>
              <a:rPr lang="ru-RU" sz="18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ru-RU" sz="18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</a:rPr>
            </a:br>
            <a:r>
              <a:rPr lang="ru-RU" sz="18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ru-RU" sz="18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</a:rPr>
            </a:br>
            <a:r>
              <a:rPr lang="ru-RU" sz="3600" cap="none" dirty="0" err="1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Постреквизиты</a:t>
            </a:r>
            <a:r>
              <a:rPr lang="ru-RU" sz="360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дисциплины: -- </a:t>
            </a:r>
            <a:br>
              <a:rPr lang="ru-RU" sz="360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36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-</a:t>
            </a:r>
            <a:r>
              <a:rPr lang="ru-RU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стоматология детского возраста, </a:t>
            </a:r>
            <a:br>
              <a:rPr lang="ru-RU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-ортопедическая стоматология,</a:t>
            </a:r>
            <a:br>
              <a:rPr lang="ru-RU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-терапевтическая стоматология, </a:t>
            </a:r>
            <a:br>
              <a:rPr lang="ru-RU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- хирургическая стоматология.</a:t>
            </a:r>
            <a:r>
              <a:rPr lang="ru-RU" sz="18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sz="18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28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28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</a:rPr>
            </a:br>
            <a:endParaRPr lang="ru-RU" sz="1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4000504"/>
            <a:ext cx="321471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2264" y="1"/>
            <a:ext cx="2747922" cy="3357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628800"/>
            <a:ext cx="7242048" cy="1143000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4" name="Рисунок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84984"/>
            <a:ext cx="2985120" cy="298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318</TotalTime>
  <Words>358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Казахский Национальный Медицинский Университет  им. С.Д. Асфендиярова</vt:lpstr>
      <vt:lpstr>Слайд 2</vt:lpstr>
      <vt:lpstr>Краткое содержание дисциплины -Профилактика функциональных  и морфологических нарушений в зубочелюстной системе. Вредные привычки приводящие к аномалиям зубочелюстой системы у детей. Миогимнастических и логопедических упражнений для лечения и профилактики  патологических прикусов. </vt:lpstr>
      <vt:lpstr>Цель занятия:</vt:lpstr>
      <vt:lpstr>Мотивация студенты для выбора данного электива: </vt:lpstr>
      <vt:lpstr>                 Задачи обучения:  </vt:lpstr>
      <vt:lpstr>Пререквизиты дисциплины: - нормальная анатомия,  - профилактика стом. заболевании.    Постреквизиты дисциплины: --  -стоматология детского возраста,  -ортопедическая стоматология, -терапевтическая стоматология,  - хирургическая стоматология.  </vt:lpstr>
      <vt:lpstr>Спасибо за внимание!!!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Медицинский Университет  им. С.Д. Асфендиярова</dc:title>
  <dc:creator>user</dc:creator>
  <cp:lastModifiedBy>нариман</cp:lastModifiedBy>
  <cp:revision>52</cp:revision>
  <dcterms:created xsi:type="dcterms:W3CDTF">2011-02-10T04:46:26Z</dcterms:created>
  <dcterms:modified xsi:type="dcterms:W3CDTF">2016-01-26T06:26:55Z</dcterms:modified>
</cp:coreProperties>
</file>