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  <p:sldMasterId id="2147484128" r:id="rId2"/>
  </p:sldMasterIdLst>
  <p:notesMasterIdLst>
    <p:notesMasterId r:id="rId14"/>
  </p:notesMasterIdLst>
  <p:sldIdLst>
    <p:sldId id="261" r:id="rId3"/>
    <p:sldId id="260" r:id="rId4"/>
    <p:sldId id="257" r:id="rId5"/>
    <p:sldId id="259" r:id="rId6"/>
    <p:sldId id="262" r:id="rId7"/>
    <p:sldId id="263" r:id="rId8"/>
    <p:sldId id="266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513B4-604D-4552-A580-1D8D36D7ED2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D64AE-1659-4E04-BC33-13A6E5371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41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70041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0042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004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0042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0042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0042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5AB4CC-1AF2-4E7A-BCF8-C4FC702E484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004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069286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EF600-3F5A-4E85-B784-519108E7928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51870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D6FB3-719A-473E-857C-E3C9B66A633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094832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0CFE9-B33C-48AE-ABC8-C7D0E9FD0DE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857396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5405-CB1A-4AE5-B2D9-5C985B6EF03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477580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28E5-07DF-4038-8780-E8BF0FB23CC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493384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9BCA8-806A-406D-890C-E1C58BBDE88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792407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4F6B7-AFE7-4951-B57B-686BF495617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126785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797BA-9717-4256-BE6D-D8E07F99CC9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09108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44E9E-7647-4D20-87B1-FA4CDB1D49C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930400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A2AFE-88B3-4D17-8568-432FB11268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952104"/>
      </p:ext>
    </p:extLst>
  </p:cSld>
  <p:clrMapOvr>
    <a:masterClrMapping/>
  </p:clrMapOvr>
  <p:transition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3547793-655C-406F-88D5-18A7F59F7F2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923470"/>
      </p:ext>
    </p:extLst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857ADC-532F-4021-BDEF-DE988A2961A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078660"/>
      </p:ext>
    </p:extLst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E77154-D25E-493F-870E-01165E4249E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494294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D6EC88C-E4F9-45F6-A920-14B6CA19153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02EE880-7932-43E3-AEA0-628C2FDDBE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39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9939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9939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993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93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93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994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994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9995B2-E7D7-4616-A947-8E91AD05FEDF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2455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786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Казахский Национальный Медицинский Университет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им. С.Д. </a:t>
            </a:r>
            <a:r>
              <a:rPr lang="ru-RU" sz="2400" dirty="0" err="1" smtClean="0">
                <a:cs typeface="Times New Roman" pitchFamily="18" charset="0"/>
              </a:rPr>
              <a:t>Асфендиярова</a:t>
            </a:r>
            <a:r>
              <a:rPr lang="ru-RU" sz="2400" dirty="0" smtClean="0">
                <a:cs typeface="Times New Roman" pitchFamily="18" charset="0"/>
              </a:rPr>
              <a:t/>
            </a:r>
            <a:br>
              <a:rPr lang="ru-RU" sz="2400" dirty="0" smtClean="0"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319868" cy="53732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4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ru-RU" sz="5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5600" b="1" dirty="0" smtClean="0">
                <a:solidFill>
                  <a:srgbClr val="0070C0"/>
                </a:solidFill>
                <a:cs typeface="Times New Roman" pitchFamily="18" charset="0"/>
              </a:rPr>
              <a:t>МОДУЛЬ ПРОПЕДЕВТИКИ СТОМАТОЛОГИИ ДЕТСКОГО ВОЗРАСТА И ОРТОДОНТИИ </a:t>
            </a:r>
          </a:p>
          <a:p>
            <a:pPr>
              <a:buNone/>
            </a:pPr>
            <a:endParaRPr lang="ru-RU" sz="5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</a:rPr>
              <a:t>Элективный курс по дисциплине: </a:t>
            </a:r>
          </a:p>
          <a:p>
            <a:pPr algn="ctr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«</a:t>
            </a:r>
            <a:r>
              <a:rPr lang="ru-RU" sz="9600" b="1" dirty="0">
                <a:solidFill>
                  <a:srgbClr val="002060"/>
                </a:solidFill>
              </a:rPr>
              <a:t>Возрастные особенности развития челюстно-лицевой области у детей</a:t>
            </a:r>
            <a:r>
              <a:rPr lang="ru-RU" sz="9600" b="1" dirty="0" smtClean="0">
                <a:solidFill>
                  <a:srgbClr val="002060"/>
                </a:solidFill>
              </a:rPr>
              <a:t>»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</a:rPr>
              <a:t>По специальности 051302 – «стоматология» </a:t>
            </a:r>
          </a:p>
          <a:p>
            <a:pPr>
              <a:buNone/>
            </a:pPr>
            <a:endParaRPr lang="ru-RU" sz="56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Объем учебных часов – 90часа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Практические занятия – 30 часов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Самостоятельная работа студентов (СРС) – 30 часов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70C0"/>
                </a:solidFill>
              </a:rPr>
              <a:t>Самостоятельная работа студента с преподавателем (СРСП)-30 часов</a:t>
            </a:r>
            <a:endParaRPr lang="ru-RU" sz="6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8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ru-RU" sz="4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8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800" b="1" dirty="0" err="1" smtClean="0">
                <a:solidFill>
                  <a:srgbClr val="0070C0"/>
                </a:solidFill>
              </a:rPr>
              <a:t>Алматы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</a:rPr>
              <a:t>201</a:t>
            </a:r>
            <a:r>
              <a:rPr lang="en-US" sz="4800" b="1" dirty="0" smtClean="0">
                <a:solidFill>
                  <a:srgbClr val="0070C0"/>
                </a:solidFill>
              </a:rPr>
              <a:t>5</a:t>
            </a:r>
            <a:r>
              <a:rPr lang="ru-RU" sz="4800" b="1" dirty="0" smtClean="0">
                <a:solidFill>
                  <a:srgbClr val="0070C0"/>
                </a:solidFill>
              </a:rPr>
              <a:t>-201</a:t>
            </a:r>
            <a:r>
              <a:rPr lang="en-US" sz="4800" b="1" dirty="0" smtClean="0">
                <a:solidFill>
                  <a:srgbClr val="0070C0"/>
                </a:solidFill>
              </a:rPr>
              <a:t>6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 err="1" smtClean="0">
                <a:solidFill>
                  <a:srgbClr val="0070C0"/>
                </a:solidFill>
              </a:rPr>
              <a:t>уч.г</a:t>
            </a:r>
            <a:r>
              <a:rPr lang="ru-RU" sz="4800" b="1" dirty="0" smtClean="0">
                <a:solidFill>
                  <a:srgbClr val="0070C0"/>
                </a:solidFill>
              </a:rPr>
              <a:t>. </a:t>
            </a:r>
            <a:endParaRPr lang="ru-RU" sz="4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916" y="-41630"/>
            <a:ext cx="858396" cy="8047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 descr="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198201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976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Врожденные пороки, обуслов­ленные наследственными и мульти-факториальными причинами, име­ют одинаковое внешнее проявле­ние.</a:t>
            </a:r>
          </a:p>
          <a:p>
            <a:r>
              <a:rPr lang="ru-RU" sz="2800" dirty="0"/>
              <a:t>Следовательно, знание нормаль­но протекающего эмбриогенеза, времени формирования отдельных анатомических образований голо­вы, лица, шеи, полости рта, зубов при появлении аномалий развития позволяют установить время и дли­тельность воздействия факторов, послуживших причиной врожден­ного порока ЧЛО.</a:t>
            </a:r>
          </a:p>
          <a:p>
            <a:pPr marL="18288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377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76700"/>
            <a:ext cx="8229600" cy="1143000"/>
          </a:xfrm>
        </p:spPr>
        <p:txBody>
          <a:bodyPr/>
          <a:lstStyle/>
          <a:p>
            <a:r>
              <a:rPr lang="ru-RU" sz="7200" b="1"/>
              <a:t>Благодарю за внимание!</a:t>
            </a:r>
          </a:p>
        </p:txBody>
      </p:sp>
      <p:pic>
        <p:nvPicPr>
          <p:cNvPr id="705540" name="Picture 4" descr="питер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61420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Цель занятия: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5949887"/>
              </p:ext>
            </p:extLst>
          </p:nvPr>
        </p:nvGraphicFramePr>
        <p:xfrm>
          <a:off x="251520" y="908720"/>
          <a:ext cx="8698160" cy="5480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08413"/>
                <a:gridCol w="1470851"/>
                <a:gridCol w="1739632"/>
                <a:gridCol w="1739632"/>
                <a:gridCol w="1739632"/>
              </a:tblGrid>
              <a:tr h="491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Когнитивный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(Знания)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/>
                        <a:t>Операциональный</a:t>
                      </a:r>
                      <a:r>
                        <a:rPr lang="ru-RU" sz="1100" dirty="0" smtClean="0"/>
                        <a:t> (Навыки)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 smtClean="0"/>
                        <a:t>Аксиологический</a:t>
                      </a:r>
                      <a:r>
                        <a:rPr lang="ru-RU" sz="1100" dirty="0" smtClean="0"/>
                        <a:t> (Коммун. навыки)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Правовые Вопросы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Самообразование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9530"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Роль элективного</a:t>
                      </a:r>
                      <a:r>
                        <a:rPr kumimoji="0" lang="ru-RU" sz="1100" kern="1200" baseline="0" dirty="0" smtClean="0"/>
                        <a:t> курса</a:t>
                      </a:r>
                      <a:r>
                        <a:rPr kumimoji="0" lang="ru-RU" sz="1100" kern="1200" dirty="0" smtClean="0"/>
                        <a:t> подготовке врача-стоматолога детского;</a:t>
                      </a:r>
                    </a:p>
                    <a:p>
                      <a:r>
                        <a:rPr kumimoji="0" lang="ru-RU" sz="1100" kern="1200" dirty="0" smtClean="0"/>
                        <a:t> -Анатомо</a:t>
                      </a:r>
                      <a:r>
                        <a:rPr kumimoji="0" lang="ru-RU" sz="1100" kern="1200" baseline="0" dirty="0" smtClean="0"/>
                        <a:t> –физиологические особенности строения лица, челюстных костей, зубов, мягких тканей лица и шеи , сосудов и нервов в растущем организме</a:t>
                      </a:r>
                      <a:r>
                        <a:rPr kumimoji="0" lang="ru-RU" sz="1100" kern="1200" dirty="0" smtClean="0"/>
                        <a:t>;</a:t>
                      </a:r>
                    </a:p>
                    <a:p>
                      <a:r>
                        <a:rPr kumimoji="0" lang="ru-RU" sz="1100" kern="1200" dirty="0" smtClean="0"/>
                        <a:t>-анатомо-физиологические</a:t>
                      </a:r>
                      <a:r>
                        <a:rPr kumimoji="0" lang="ru-RU" sz="1100" kern="1200" baseline="0" dirty="0" smtClean="0"/>
                        <a:t> особенности развития лица; </a:t>
                      </a:r>
                    </a:p>
                    <a:p>
                      <a:r>
                        <a:rPr kumimoji="0" lang="ru-RU" sz="1100" kern="1200" baseline="0" dirty="0" smtClean="0"/>
                        <a:t>-анатома-физиологические особенности развития полости рта; </a:t>
                      </a:r>
                    </a:p>
                    <a:p>
                      <a:r>
                        <a:rPr kumimoji="0" lang="ru-RU" sz="1100" kern="1200" dirty="0" smtClean="0"/>
                        <a:t>-анатомо-физиологические</a:t>
                      </a:r>
                      <a:r>
                        <a:rPr kumimoji="0" lang="ru-RU" sz="1100" kern="1200" baseline="0" dirty="0" smtClean="0"/>
                        <a:t> особенности развития зубов при временном и постоянном прикусе;</a:t>
                      </a:r>
                      <a:r>
                        <a:rPr kumimoji="0" lang="ru-RU" sz="1100" kern="1200" dirty="0" smtClean="0"/>
                        <a:t> </a:t>
                      </a:r>
                    </a:p>
                    <a:p>
                      <a:r>
                        <a:rPr kumimoji="0" lang="ru-RU" sz="1100" kern="1200" dirty="0" smtClean="0"/>
                        <a:t>-анатомо-физиологические</a:t>
                      </a:r>
                      <a:r>
                        <a:rPr kumimoji="0" lang="ru-RU" sz="1100" kern="1200" baseline="0" dirty="0" smtClean="0"/>
                        <a:t> </a:t>
                      </a:r>
                      <a:r>
                        <a:rPr kumimoji="0" lang="ru-RU" sz="1100" kern="1200" dirty="0" smtClean="0"/>
                        <a:t>особенности</a:t>
                      </a:r>
                      <a:r>
                        <a:rPr kumimoji="0" lang="ru-RU" sz="1100" kern="1200" baseline="0" dirty="0" smtClean="0"/>
                        <a:t> развития внутриутробного периода, периода новорожденности, грудного периода, </a:t>
                      </a:r>
                      <a:r>
                        <a:rPr kumimoji="0" lang="ru-RU" sz="1100" kern="1200" baseline="0" dirty="0" err="1" smtClean="0"/>
                        <a:t>преддошкольного</a:t>
                      </a:r>
                      <a:r>
                        <a:rPr kumimoji="0" lang="ru-RU" sz="1100" kern="1200" baseline="0" dirty="0" smtClean="0"/>
                        <a:t> периода, дошкольного, период младшего школьного возраста.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Умение войти в психологический контакт студентов между собой, с преподавателем и</a:t>
                      </a:r>
                      <a:r>
                        <a:rPr kumimoji="0" lang="ru-RU" sz="1100" kern="1200" baseline="0" dirty="0" smtClean="0"/>
                        <a:t> студентов с преподавателем, т.е. используя активные и интерактивные методы в учебной работе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Формировать</a:t>
                      </a:r>
                      <a:endParaRPr lang="ru-RU" sz="1100" dirty="0"/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100" dirty="0"/>
                        <a:t>умение войти в психологический контакт с детьми и их родителями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Владеть коммуникативными навыками в коллективе и при работе со студентами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 </a:t>
                      </a:r>
                      <a:r>
                        <a:rPr lang="ru-RU" sz="1100" dirty="0"/>
                        <a:t>Привить студенту навыки клинической работы с детьми.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Права </a:t>
                      </a:r>
                      <a:r>
                        <a:rPr lang="ru-RU" sz="1100" dirty="0"/>
                        <a:t>и обязанности студентов и преподавателей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Закон </a:t>
                      </a:r>
                      <a:r>
                        <a:rPr lang="ru-RU" sz="1100" dirty="0"/>
                        <a:t>о здравоохранение в РК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Социальная </a:t>
                      </a:r>
                      <a:r>
                        <a:rPr lang="ru-RU" sz="1100" dirty="0"/>
                        <a:t>политика в РК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Организация </a:t>
                      </a:r>
                      <a:r>
                        <a:rPr lang="ru-RU" sz="1100" dirty="0"/>
                        <a:t>лечебно-профилактического процесса в детских стоматологических учреждениях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Санитарно-эпидемиологический </a:t>
                      </a:r>
                      <a:r>
                        <a:rPr lang="ru-RU" sz="1100" dirty="0"/>
                        <a:t>контроль в детских стоматологических </a:t>
                      </a:r>
                      <a:r>
                        <a:rPr lang="ru-RU" sz="1100" dirty="0" smtClean="0"/>
                        <a:t>учреждениях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/>
                        <a:t>Самостоятельная работа с дополнительной литературой и интернетом (учебной, справочной, нормативной, научной). </a:t>
                      </a: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100" dirty="0" smtClean="0"/>
                        <a:t>Проведение </a:t>
                      </a:r>
                      <a:r>
                        <a:rPr lang="ru-RU" sz="1100" dirty="0"/>
                        <a:t>научных исследований под руководством преподавателей </a:t>
                      </a:r>
                      <a:r>
                        <a:rPr lang="ru-RU" sz="1100" dirty="0" smtClean="0"/>
                        <a:t>модуля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05424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Задачи обучения: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52736"/>
            <a:ext cx="8320438" cy="5185186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</a:rPr>
              <a:t>Сформировать у студентов знания по анатомо-физиологическим особенностям строения лица, челюстных костей, зубов, мягких тканей лица и шеи, сосудов и нервов в растущем организме.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</a:rPr>
              <a:t>Дать представление об основах закладки внутриутробного развития челюстно – лицевой области  в период эмбрионального генеза. Факторы риска наследственного и приобретенного характера, как благоприятно  влияющие  на внутриутробное развитие  плода, так и нарушающие его.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</a:rPr>
              <a:t>Дать понятие о периоде новорожденности </a:t>
            </a:r>
            <a:r>
              <a:rPr lang="ru-RU" sz="2900" dirty="0">
                <a:solidFill>
                  <a:schemeClr val="tx1"/>
                </a:solidFill>
              </a:rPr>
              <a:t>(</a:t>
            </a:r>
            <a:r>
              <a:rPr lang="ru-RU" sz="2900" dirty="0" err="1" smtClean="0">
                <a:solidFill>
                  <a:schemeClr val="tx1"/>
                </a:solidFill>
              </a:rPr>
              <a:t>неонтальный</a:t>
            </a:r>
            <a:r>
              <a:rPr lang="ru-RU" sz="2900" dirty="0" smtClean="0">
                <a:solidFill>
                  <a:schemeClr val="tx1"/>
                </a:solidFill>
              </a:rPr>
              <a:t> период), т.е. представление о переходе новорожденного к самостоятельному, внематочному существованию, понятие о морфо-функциональных изменениях челюстно-лицевой области характерных для данного периода.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900" dirty="0" smtClean="0">
                <a:solidFill>
                  <a:schemeClr val="tx1"/>
                </a:solidFill>
              </a:rPr>
              <a:t>Дать знания по периодам развития челюстно-лицевой области у детей;  анатомо-физиологические, морфо-функциональные  характеристики развития у детей для каждого периода: грудной периода, дошкольный и школьный периоды.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вопросы темы: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/>
          </a:bodyPr>
          <a:lstStyle/>
          <a:p>
            <a:pPr marL="65151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Возрастные особенности лица и зубов челюстно-лицевой области у детей.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Периоды детского возраста. 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Особенности строения челюстно-лицевой области у детей, прорезывание зубов.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Взаимосвязь стоматологических и соматических заболеваний.</a:t>
            </a:r>
          </a:p>
          <a:p>
            <a:pPr marL="651510" indent="-51435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tx1"/>
                </a:solidFill>
              </a:rPr>
              <a:t>Ребенок, врач, родители.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781488" cy="1570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>
                <a:solidFill>
                  <a:srgbClr val="002060"/>
                </a:solidFill>
              </a:rPr>
              <a:t>Пререквизиты</a:t>
            </a:r>
            <a:r>
              <a:rPr lang="ru-RU" sz="4000" dirty="0" smtClean="0">
                <a:solidFill>
                  <a:srgbClr val="002060"/>
                </a:solidFill>
              </a:rPr>
              <a:t> дисциплины: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Нормальная анатомия, нормальная физиология, гистология, 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85801"/>
            <a:ext cx="7690048" cy="3657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700" b="1" dirty="0" err="1" smtClean="0">
                <a:solidFill>
                  <a:srgbClr val="002060"/>
                </a:solidFill>
              </a:rPr>
              <a:t>Постреквизиты</a:t>
            </a:r>
            <a:r>
              <a:rPr lang="ru-RU" sz="5700" b="1" dirty="0" smtClean="0">
                <a:solidFill>
                  <a:srgbClr val="002060"/>
                </a:solidFill>
              </a:rPr>
              <a:t>:</a:t>
            </a:r>
            <a:endParaRPr lang="ru-RU" sz="5700" dirty="0" smtClean="0">
              <a:solidFill>
                <a:srgbClr val="002060"/>
              </a:solidFill>
            </a:endParaRPr>
          </a:p>
          <a:p>
            <a:r>
              <a:rPr lang="ru-RU" dirty="0"/>
              <a:t>Стоматология детского возраста.</a:t>
            </a:r>
          </a:p>
          <a:p>
            <a:r>
              <a:rPr lang="ru-RU" dirty="0"/>
              <a:t>Ортодонтия детей, подростков, взрослых</a:t>
            </a:r>
          </a:p>
          <a:p>
            <a:r>
              <a:rPr lang="ru-RU" dirty="0" smtClean="0"/>
              <a:t>Ортопедическая стоматология</a:t>
            </a:r>
          </a:p>
          <a:p>
            <a:r>
              <a:rPr lang="ru-RU" dirty="0" smtClean="0"/>
              <a:t>Хирургическая стоматология</a:t>
            </a:r>
          </a:p>
          <a:p>
            <a:r>
              <a:rPr lang="ru-RU" dirty="0" smtClean="0"/>
              <a:t>Терапевтическая стоматология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93456" cy="100811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Краткое содержание дисциплины: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7200" dirty="0" smtClean="0"/>
              <a:t> </a:t>
            </a:r>
            <a:r>
              <a:rPr lang="ru-RU" sz="3600" dirty="0"/>
              <a:t>В структуре заболеваемости ново­рожденных многие патологические процессы ЧЛО имеют </a:t>
            </a:r>
            <a:r>
              <a:rPr lang="ru-RU" sz="3600" dirty="0" err="1"/>
              <a:t>дисэмбриоге-нетическое</a:t>
            </a:r>
            <a:r>
              <a:rPr lang="ru-RU" sz="3600" dirty="0"/>
              <a:t> происхождение: это по­роки развития лица и шеи, некото­рые виды новообразований мягких тканей, челюстных костей, полости рта, пороки развития зубов.</a:t>
            </a:r>
          </a:p>
          <a:p>
            <a:r>
              <a:rPr lang="ru-RU" sz="3600" dirty="0"/>
              <a:t>Правильное понимание этиоло­гии и патогенеза врожденных поро­ков </a:t>
            </a:r>
            <a:r>
              <a:rPr lang="ru-RU" sz="3600" b="1" dirty="0"/>
              <a:t>ЧЛО, </a:t>
            </a:r>
            <a:r>
              <a:rPr lang="ru-RU" sz="3600" dirty="0"/>
              <a:t>возможность своевремен­ной диагностики и лечения их тре­буют знания основных этапов нор­мального эмбрионального развития головного конца эмбриона.</a:t>
            </a:r>
          </a:p>
          <a:p>
            <a:r>
              <a:rPr lang="ru-RU" sz="3600" dirty="0"/>
              <a:t>Причины формирования </a:t>
            </a:r>
            <a:r>
              <a:rPr lang="ru-RU" sz="3600" dirty="0" err="1" smtClean="0"/>
              <a:t>эмбриопатий</a:t>
            </a:r>
            <a:r>
              <a:rPr lang="ru-RU" sz="3600" dirty="0" smtClean="0"/>
              <a:t> </a:t>
            </a:r>
            <a:r>
              <a:rPr lang="ru-RU" sz="3600" dirty="0"/>
              <a:t>разнообразны и их принято делить на две группы. К первой группе относятся </a:t>
            </a:r>
            <a:r>
              <a:rPr lang="ru-RU" sz="3600" i="1" dirty="0"/>
              <a:t>наследственные </a:t>
            </a:r>
            <a:r>
              <a:rPr lang="ru-RU" sz="3600" dirty="0"/>
              <a:t>факторы, когда у родителей </a:t>
            </a:r>
            <a:r>
              <a:rPr lang="ru-RU" sz="3600" dirty="0" smtClean="0"/>
              <a:t>мутантные </a:t>
            </a:r>
            <a:r>
              <a:rPr lang="ru-RU" sz="3600" dirty="0"/>
              <a:t>гены вызывают </a:t>
            </a:r>
            <a:r>
              <a:rPr lang="ru-RU" sz="3600" dirty="0" err="1"/>
              <a:t>микроаномаль­ные</a:t>
            </a:r>
            <a:r>
              <a:rPr lang="ru-RU" sz="3600" dirty="0"/>
              <a:t> признаки (стигмы эмбриогене­за), а у их детей возможны типич­ные формы пороков развития, что зависит от уровня мутации. Такие аномалии называют генными, или хромосомными. Они могут быть установлены при медико-генетиче­ском консультировании (МГК) и специальных исследованиях.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hitetooth.ru/img/upload/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55464"/>
            <a:ext cx="3340009" cy="4357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4" descr="Зародыш Чело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620688"/>
            <a:ext cx="3648517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04186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6843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6" descr="Лицо ребе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39614"/>
            <a:ext cx="3600400" cy="306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5076056" y="4437112"/>
            <a:ext cx="3498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Cambria"/>
              </a:rPr>
              <a:t>Лицо эмбриона на 12-й неделе развития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388144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352928" cy="5695527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Выяв­ление </a:t>
            </a:r>
            <a:r>
              <a:rPr lang="ru-RU" sz="2800" dirty="0" err="1"/>
              <a:t>микроаномалий</a:t>
            </a:r>
            <a:r>
              <a:rPr lang="ru-RU" sz="2800" dirty="0"/>
              <a:t> у обследуе­мого — важный этап МГК для уста­новления степени риска возникно­вения врожденных аномалий у по­томства. Вторая группа — </a:t>
            </a:r>
            <a:r>
              <a:rPr lang="ru-RU" sz="2800" i="1" dirty="0"/>
              <a:t>мульти-факториальная </a:t>
            </a:r>
            <a:r>
              <a:rPr lang="ru-RU" sz="2800" dirty="0"/>
              <a:t>(по влиянию экзо­генных и эндогенных </a:t>
            </a:r>
            <a:r>
              <a:rPr lang="ru-RU" sz="2800" dirty="0" err="1"/>
              <a:t>токсикантов</a:t>
            </a:r>
            <a:r>
              <a:rPr lang="ru-RU" sz="2800" dirty="0"/>
              <a:t> на организм матери и эмбриона) более многочисленна и разнообраз­на. Действие </a:t>
            </a:r>
            <a:r>
              <a:rPr lang="ru-RU" sz="2800" dirty="0" err="1"/>
              <a:t>токсикантов</a:t>
            </a:r>
            <a:r>
              <a:rPr lang="ru-RU" sz="2800" dirty="0"/>
              <a:t> проявля­ется степенью, длительностью, </a:t>
            </a:r>
            <a:r>
              <a:rPr lang="ru-RU" sz="2800" dirty="0" err="1" smtClean="0"/>
              <a:t>инвазивностью</a:t>
            </a:r>
            <a:r>
              <a:rPr lang="ru-RU" sz="2800" dirty="0" smtClean="0"/>
              <a:t> </a:t>
            </a:r>
            <a:r>
              <a:rPr lang="ru-RU" sz="2800" dirty="0"/>
              <a:t>и сочетанием этих факторов. Реализация факторов воздействия обусловлена генетиче­ской предрасположенностью, био­логической восприимчивостью ор­ганизма матери и эмбриона. В </a:t>
            </a:r>
            <a:r>
              <a:rPr lang="ru-RU" sz="2800" dirty="0" smtClean="0"/>
              <a:t>эту группу </a:t>
            </a:r>
            <a:r>
              <a:rPr lang="ru-RU" sz="2800" dirty="0"/>
              <a:t>также входят пороки разви­тия, вызванные только тератоген­ными причинами.</a:t>
            </a:r>
          </a:p>
          <a:p>
            <a:pPr marL="18288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8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зрез">
  <a:themeElements>
    <a:clrScheme name="Разрез 10">
      <a:dk1>
        <a:srgbClr val="0000AC"/>
      </a:dk1>
      <a:lt1>
        <a:srgbClr val="FFFFFF"/>
      </a:lt1>
      <a:dk2>
        <a:srgbClr val="000086"/>
      </a:dk2>
      <a:lt2>
        <a:srgbClr val="FFCC00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Разре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10">
        <a:dk1>
          <a:srgbClr val="0000AC"/>
        </a:dk1>
        <a:lt1>
          <a:srgbClr val="FFFFFF"/>
        </a:lt1>
        <a:dk2>
          <a:srgbClr val="000086"/>
        </a:dk2>
        <a:lt2>
          <a:srgbClr val="FFCC00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355</TotalTime>
  <Words>744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NewsPrint</vt:lpstr>
      <vt:lpstr>Разрез</vt:lpstr>
      <vt:lpstr>Казахский Национальный Медицинский Университет  им. С.Д. Асфендиярова </vt:lpstr>
      <vt:lpstr>Цель занятия:</vt:lpstr>
      <vt:lpstr>Задачи обучения: </vt:lpstr>
      <vt:lpstr>Основные вопросы темы: </vt:lpstr>
      <vt:lpstr>   Пререквизиты дисциплины: Нормальная анатомия, нормальная физиология, гистология, </vt:lpstr>
      <vt:lpstr>Краткое содержание дисциплины:  </vt:lpstr>
      <vt:lpstr>Слайд 7</vt:lpstr>
      <vt:lpstr>Слайд 8</vt:lpstr>
      <vt:lpstr>Слайд 9</vt:lpstr>
      <vt:lpstr>Слайд 10</vt:lpstr>
      <vt:lpstr>Благодарю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Медицинский Университет  им. С.Д. Асфендиярова</dc:title>
  <dc:creator>user</dc:creator>
  <cp:lastModifiedBy>нариман</cp:lastModifiedBy>
  <cp:revision>50</cp:revision>
  <dcterms:created xsi:type="dcterms:W3CDTF">2011-02-12T05:24:43Z</dcterms:created>
  <dcterms:modified xsi:type="dcterms:W3CDTF">2016-01-26T06:26:36Z</dcterms:modified>
</cp:coreProperties>
</file>