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1" r:id="rId2"/>
    <p:sldId id="256" r:id="rId3"/>
    <p:sldId id="263" r:id="rId4"/>
    <p:sldId id="260" r:id="rId5"/>
    <p:sldId id="258" r:id="rId6"/>
    <p:sldId id="257" r:id="rId7"/>
    <p:sldId id="259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C88C-E4F9-45F6-A920-14B6CA19153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E880-7932-43E3-AEA0-628C2FDDB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C88C-E4F9-45F6-A920-14B6CA19153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E880-7932-43E3-AEA0-628C2FDDB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C88C-E4F9-45F6-A920-14B6CA19153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E880-7932-43E3-AEA0-628C2FDDB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C88C-E4F9-45F6-A920-14B6CA19153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E880-7932-43E3-AEA0-628C2FDDB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C88C-E4F9-45F6-A920-14B6CA19153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E880-7932-43E3-AEA0-628C2FDDB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C88C-E4F9-45F6-A920-14B6CA19153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E880-7932-43E3-AEA0-628C2FDDB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C88C-E4F9-45F6-A920-14B6CA19153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E880-7932-43E3-AEA0-628C2FDDB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C88C-E4F9-45F6-A920-14B6CA19153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E880-7932-43E3-AEA0-628C2FDDB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C88C-E4F9-45F6-A920-14B6CA19153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E880-7932-43E3-AEA0-628C2FDDB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C88C-E4F9-45F6-A920-14B6CA19153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E880-7932-43E3-AEA0-628C2FDDB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C88C-E4F9-45F6-A920-14B6CA19153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2EE880-7932-43E3-AEA0-628C2FDDBE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6EC88C-E4F9-45F6-A920-14B6CA19153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2EE880-7932-43E3-AEA0-628C2FDDBE6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49" descr="Твин-бло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4000504"/>
            <a:ext cx="292895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Асфендияров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С.Д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Атындағы Қазақ  Ұлттық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Медицина</a:t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Университеті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58204" cy="458229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1400" dirty="0" smtClean="0">
              <a:cs typeface="Times New Roman" pitchFamily="18" charset="0"/>
            </a:endParaRPr>
          </a:p>
          <a:p>
            <a:pPr algn="r"/>
            <a:r>
              <a:rPr lang="kk-KZ" sz="6000" b="1" dirty="0" smtClean="0"/>
              <a:t>Балалар жасындағы стоматология пропедевтикасы және ортодонтия модулі</a:t>
            </a:r>
          </a:p>
          <a:p>
            <a:pPr algn="r"/>
            <a:r>
              <a:rPr lang="ru-RU" sz="6000" b="1" dirty="0" err="1" smtClean="0"/>
              <a:t>Мамандығы: </a:t>
            </a:r>
            <a:r>
              <a:rPr lang="ru-RU" sz="6000" b="1" dirty="0" smtClean="0"/>
              <a:t>«5В130200-Стоматология»</a:t>
            </a:r>
          </a:p>
          <a:p>
            <a:pPr algn="r"/>
            <a:r>
              <a:rPr lang="ru-RU" sz="6000" b="1" dirty="0" err="1" smtClean="0"/>
              <a:t>Дайындық бағыты «Дәрігер-стоматолог-ортодонт»</a:t>
            </a:r>
            <a:endParaRPr lang="ru-RU" sz="6000" b="1" dirty="0" smtClean="0"/>
          </a:p>
          <a:p>
            <a:endParaRPr lang="ru-RU" sz="6000" b="1" dirty="0" smtClean="0"/>
          </a:p>
          <a:p>
            <a:r>
              <a:rPr lang="ru-RU" sz="7200" b="1" dirty="0" err="1" smtClean="0"/>
              <a:t>Элективті</a:t>
            </a:r>
            <a:r>
              <a:rPr lang="ru-RU" sz="7200" b="1" dirty="0" smtClean="0"/>
              <a:t> курс:</a:t>
            </a:r>
          </a:p>
          <a:p>
            <a:pPr algn="ctr">
              <a:buNone/>
            </a:pPr>
            <a:r>
              <a:rPr lang="ru-RU" sz="11200" b="1" dirty="0" err="1" smtClean="0">
                <a:solidFill>
                  <a:srgbClr val="FF0000"/>
                </a:solidFill>
              </a:rPr>
              <a:t>Ортодонтиялық конструкцяны</a:t>
            </a:r>
            <a:r>
              <a:rPr lang="ru-RU" sz="11200" b="1" dirty="0" smtClean="0">
                <a:solidFill>
                  <a:srgbClr val="FF0000"/>
                </a:solidFill>
              </a:rPr>
              <a:t> </a:t>
            </a:r>
            <a:r>
              <a:rPr lang="ru-RU" sz="11200" b="1" dirty="0" err="1" smtClean="0">
                <a:solidFill>
                  <a:srgbClr val="FF0000"/>
                </a:solidFill>
              </a:rPr>
              <a:t>дайындау</a:t>
            </a:r>
            <a:r>
              <a:rPr lang="ru-RU" sz="11200" b="1" dirty="0" smtClean="0">
                <a:solidFill>
                  <a:srgbClr val="FF0000"/>
                </a:solidFill>
              </a:rPr>
              <a:t> </a:t>
            </a:r>
            <a:r>
              <a:rPr lang="ru-RU" sz="11200" b="1" dirty="0" err="1" smtClean="0">
                <a:solidFill>
                  <a:srgbClr val="FF0000"/>
                </a:solidFill>
              </a:rPr>
              <a:t>технологиясы</a:t>
            </a:r>
            <a:endParaRPr lang="ru-RU" sz="11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8000" b="1" dirty="0" smtClean="0"/>
              <a:t> </a:t>
            </a:r>
            <a:endParaRPr lang="ru-RU" sz="5600" b="1" dirty="0" smtClean="0"/>
          </a:p>
          <a:p>
            <a:pPr>
              <a:buNone/>
            </a:pPr>
            <a:endParaRPr lang="ru-RU" sz="4800" b="1" dirty="0" smtClean="0"/>
          </a:p>
          <a:p>
            <a:pPr algn="ctr"/>
            <a:r>
              <a:rPr lang="ru-RU" sz="4800" b="1" dirty="0" err="1" smtClean="0"/>
              <a:t>Сабақ сағаттар </a:t>
            </a:r>
            <a:r>
              <a:rPr lang="ru-RU" sz="4800" b="1" dirty="0" smtClean="0"/>
              <a:t>саны – 90 </a:t>
            </a:r>
            <a:r>
              <a:rPr lang="ru-RU" sz="4800" b="1" dirty="0" err="1" smtClean="0"/>
              <a:t>сағат</a:t>
            </a:r>
            <a:endParaRPr lang="ru-RU" sz="4800" b="1" dirty="0" smtClean="0"/>
          </a:p>
          <a:p>
            <a:pPr algn="ctr"/>
            <a:r>
              <a:rPr lang="ru-RU" sz="4800" b="1" dirty="0" err="1" smtClean="0"/>
              <a:t>Тәжірбиелік сабақтар </a:t>
            </a:r>
            <a:r>
              <a:rPr lang="ru-RU" sz="4800" b="1" dirty="0" smtClean="0"/>
              <a:t>– 30 </a:t>
            </a:r>
            <a:r>
              <a:rPr lang="ru-RU" sz="4800" b="1" dirty="0" err="1" smtClean="0"/>
              <a:t>сағат</a:t>
            </a:r>
            <a:endParaRPr lang="ru-RU" sz="4800" b="1" dirty="0" smtClean="0"/>
          </a:p>
          <a:p>
            <a:pPr algn="ctr"/>
            <a:r>
              <a:rPr lang="ru-RU" sz="4800" b="1" dirty="0" smtClean="0"/>
              <a:t>          </a:t>
            </a:r>
            <a:r>
              <a:rPr lang="ru-RU" sz="4800" b="1" dirty="0" err="1" smtClean="0"/>
              <a:t>Студенттің өзіндік жұмысы  </a:t>
            </a:r>
            <a:r>
              <a:rPr lang="ru-RU" sz="4800" b="1" dirty="0" smtClean="0"/>
              <a:t>(СӨЖ) – 30 </a:t>
            </a:r>
            <a:r>
              <a:rPr lang="ru-RU" sz="4800" b="1" dirty="0" err="1" smtClean="0"/>
              <a:t>сағат</a:t>
            </a:r>
            <a:endParaRPr lang="ru-RU" sz="4800" b="1" dirty="0" smtClean="0"/>
          </a:p>
          <a:p>
            <a:pPr algn="ctr"/>
            <a:r>
              <a:rPr lang="kk-KZ" sz="4800" b="1" dirty="0" smtClean="0"/>
              <a:t>Оқытушы мен студентердің өзіндік жұмысы (ОСӨЖ) – 30 сағат</a:t>
            </a:r>
            <a:endParaRPr lang="ru-RU" sz="4800" b="1" dirty="0" smtClean="0"/>
          </a:p>
          <a:p>
            <a:pPr algn="ctr"/>
            <a:r>
              <a:rPr lang="ru-RU" sz="4800" b="1" dirty="0" smtClean="0"/>
              <a:t>                 </a:t>
            </a:r>
            <a:endParaRPr lang="ru-RU" sz="4800" dirty="0" smtClean="0"/>
          </a:p>
          <a:p>
            <a:endParaRPr lang="ru-RU" sz="5400" b="1" dirty="0" smtClean="0"/>
          </a:p>
          <a:p>
            <a:endParaRPr lang="ru-RU" sz="5400" b="1" dirty="0" smtClean="0"/>
          </a:p>
          <a:p>
            <a:endParaRPr lang="ru-RU" sz="5400" b="1" dirty="0" smtClean="0"/>
          </a:p>
          <a:p>
            <a:pPr algn="ctr">
              <a:buNone/>
            </a:pPr>
            <a:r>
              <a:rPr lang="ru-RU" sz="5400" b="1" dirty="0" err="1" smtClean="0"/>
              <a:t>Алматы</a:t>
            </a:r>
            <a:r>
              <a:rPr lang="ru-RU" sz="5400" b="1" dirty="0" smtClean="0"/>
              <a:t> </a:t>
            </a:r>
            <a:r>
              <a:rPr lang="ru-RU" sz="5400" b="1" dirty="0" smtClean="0"/>
              <a:t>201</a:t>
            </a:r>
            <a:r>
              <a:rPr lang="en-US" sz="5400" b="1" dirty="0" smtClean="0"/>
              <a:t>5</a:t>
            </a:r>
            <a:r>
              <a:rPr lang="ru-RU" sz="5400" b="1" dirty="0" smtClean="0"/>
              <a:t>-201</a:t>
            </a:r>
            <a:r>
              <a:rPr lang="en-US" sz="5400" b="1" dirty="0" smtClean="0"/>
              <a:t>6</a:t>
            </a:r>
            <a:r>
              <a:rPr lang="ru-RU" sz="5400" b="1" dirty="0" err="1" smtClean="0"/>
              <a:t>оқу </a:t>
            </a:r>
            <a:r>
              <a:rPr lang="ru-RU" sz="5400" b="1" dirty="0" err="1" smtClean="0"/>
              <a:t>жылы</a:t>
            </a:r>
            <a:endParaRPr lang="ru-RU" b="1" dirty="0" smtClean="0"/>
          </a:p>
        </p:txBody>
      </p:sp>
      <p:pic>
        <p:nvPicPr>
          <p:cNvPr id="4" name="Picture 2" descr="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142852"/>
            <a:ext cx="1143008" cy="10715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err="1" smtClean="0"/>
              <a:t>Құрастырған: </a:t>
            </a:r>
            <a:r>
              <a:rPr lang="ru-RU" b="1" dirty="0" smtClean="0"/>
              <a:t>асс. Шарипова С.К.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err="1" smtClean="0"/>
              <a:t>Сабақ беретін</a:t>
            </a:r>
            <a:r>
              <a:rPr lang="ru-RU" b="1" dirty="0" smtClean="0"/>
              <a:t> </a:t>
            </a:r>
            <a:r>
              <a:rPr lang="ru-RU" b="1" dirty="0" err="1" smtClean="0"/>
              <a:t>мұғалімдер:</a:t>
            </a:r>
            <a:r>
              <a:rPr lang="ru-RU" b="1" dirty="0" smtClean="0"/>
              <a:t> 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err="1" smtClean="0"/>
              <a:t>м.ғ.д., </a:t>
            </a:r>
            <a:r>
              <a:rPr lang="ru-RU" dirty="0" smtClean="0"/>
              <a:t>профессор </a:t>
            </a:r>
            <a:r>
              <a:rPr lang="ru-RU" dirty="0" err="1" smtClean="0"/>
              <a:t>Мамеков</a:t>
            </a:r>
            <a:r>
              <a:rPr lang="ru-RU" dirty="0" smtClean="0"/>
              <a:t> А.Д.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доц. Телебаева Г.Т.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err="1" smtClean="0"/>
              <a:t>асс.Рузденова</a:t>
            </a:r>
            <a:r>
              <a:rPr lang="ru-RU" dirty="0" smtClean="0"/>
              <a:t> А.С.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асс. Досбердиева Г.Т.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err="1" smtClean="0"/>
              <a:t>ст.оқытушы </a:t>
            </a:r>
            <a:r>
              <a:rPr lang="ru-RU" dirty="0" smtClean="0"/>
              <a:t>Дурумбетова М.М.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err="1" smtClean="0"/>
              <a:t>ст.оқытушы </a:t>
            </a:r>
            <a:r>
              <a:rPr lang="ru-RU" dirty="0" smtClean="0"/>
              <a:t>Мухамедиярова М.М.</a:t>
            </a:r>
          </a:p>
          <a:p>
            <a:endParaRPr lang="ru-RU" dirty="0"/>
          </a:p>
        </p:txBody>
      </p:sp>
      <p:pic>
        <p:nvPicPr>
          <p:cNvPr id="2050" name="Рисунок 50" descr="Одночелюстной аппара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2516" y="1714488"/>
            <a:ext cx="252864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Рисунок 51" descr="Трехцветна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4357694"/>
            <a:ext cx="246776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kk-KZ" dirty="0" smtClean="0">
                <a:latin typeface="Arial" pitchFamily="34" charset="0"/>
                <a:cs typeface="Arial" pitchFamily="34" charset="0"/>
              </a:rPr>
              <a:t>Пәннің қысқаша мазмұны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85000" lnSpcReduction="20000"/>
          </a:bodyPr>
          <a:lstStyle/>
          <a:p>
            <a:r>
              <a:rPr lang="kk-KZ" dirty="0" smtClean="0"/>
              <a:t>Ортодонтиялық құрылымдар (ОҚ) – бет-жақ жүйесін қалпына келтіруге, жоғарғы және төменгі тістердің ауысуын, жақтардың тіс қатарларының (доғаларының) мөлшері мен физиологиялық пішінін дұрыс қалыптастыру, үш жазықтықта тістем ақауларын түзеу.</a:t>
            </a:r>
            <a:endParaRPr lang="ru-RU" dirty="0" smtClean="0"/>
          </a:p>
          <a:p>
            <a:r>
              <a:rPr lang="kk-KZ" dirty="0" smtClean="0"/>
              <a:t>  Ортодонтиялық құрылымдарды (ОҚ) дайындау ортодонтиялық тәжірибеде қолданылатын  заманауи материалдар туралы ақпараттарды, құрал-жабдықтарды, аспаптарды, тетіктерді  меңгерумен байланысты.</a:t>
            </a:r>
            <a:endParaRPr lang="ru-RU" dirty="0" smtClean="0"/>
          </a:p>
          <a:p>
            <a:r>
              <a:rPr lang="kk-KZ" dirty="0" smtClean="0"/>
              <a:t>Әр түрлі құрылымдағы ортодонтиялық құрылғыларды заманауи технологиялық  дайындауда құрудың биомеханикалық ұстанымдарына сонымен қатар алынбалы және алынбайтын, механикалық, функциональды, комбинирленген, бет-жақсүйектік, жақсүйек аралық, ауыз сыртылық моноблокты ортодонтиялық құралдарды дайындау технологиясына аса көңіл бөлу қажет.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Autofit/>
          </a:bodyPr>
          <a:lstStyle/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Сабақтың мақсаты: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714356"/>
          <a:ext cx="8229600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0222"/>
                <a:gridCol w="1391618"/>
                <a:gridCol w="1645920"/>
                <a:gridCol w="1645920"/>
                <a:gridCol w="1645920"/>
              </a:tblGrid>
              <a:tr h="4087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latin typeface="+mn-lt"/>
                          <a:ea typeface="Times New Roman"/>
                          <a:cs typeface="Times New Roman"/>
                        </a:rPr>
                        <a:t>когнитив</a:t>
                      </a:r>
                      <a:r>
                        <a:rPr lang="kk-KZ" sz="1100" dirty="0" smtClean="0">
                          <a:latin typeface="+mn-lt"/>
                          <a:ea typeface="Times New Roman"/>
                          <a:cs typeface="Times New Roman"/>
                        </a:rPr>
                        <a:t>ті</a:t>
                      </a:r>
                      <a:endParaRPr lang="ru-RU" sz="11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+mn-lt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100" dirty="0" err="1" smtClean="0">
                          <a:latin typeface="+mn-lt"/>
                          <a:ea typeface="Times New Roman"/>
                          <a:cs typeface="Times New Roman"/>
                        </a:rPr>
                        <a:t>білімі</a:t>
                      </a:r>
                      <a:r>
                        <a:rPr lang="ru-RU" sz="1100" dirty="0" smtClean="0"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latin typeface="+mn-lt"/>
                          <a:ea typeface="Times New Roman"/>
                          <a:cs typeface="Times New Roman"/>
                        </a:rPr>
                        <a:t>Операциональ</a:t>
                      </a:r>
                      <a:r>
                        <a:rPr lang="kk-KZ" sz="1100" dirty="0" smtClean="0">
                          <a:latin typeface="+mn-lt"/>
                          <a:ea typeface="Times New Roman"/>
                          <a:cs typeface="Times New Roman"/>
                        </a:rPr>
                        <a:t>ді</a:t>
                      </a:r>
                      <a:r>
                        <a:rPr lang="ru-RU" sz="1100" dirty="0" smtClean="0">
                          <a:latin typeface="+mn-lt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kk-KZ" sz="1100" dirty="0" smtClean="0">
                          <a:latin typeface="+mn-lt"/>
                          <a:ea typeface="Times New Roman"/>
                          <a:cs typeface="Times New Roman"/>
                        </a:rPr>
                        <a:t>дағдылыр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latin typeface="+mn-lt"/>
                          <a:ea typeface="Times New Roman"/>
                          <a:cs typeface="Times New Roman"/>
                        </a:rPr>
                        <a:t>аксиологи</a:t>
                      </a:r>
                      <a:r>
                        <a:rPr lang="kk-KZ" sz="1100" dirty="0" smtClean="0">
                          <a:latin typeface="+mn-lt"/>
                          <a:ea typeface="Times New Roman"/>
                          <a:cs typeface="Times New Roman"/>
                        </a:rPr>
                        <a:t>ялық</a:t>
                      </a:r>
                      <a:r>
                        <a:rPr lang="ru-RU" sz="1100" dirty="0" smtClean="0">
                          <a:latin typeface="+mn-lt"/>
                          <a:ea typeface="Times New Roman"/>
                          <a:cs typeface="Times New Roman"/>
                        </a:rPr>
                        <a:t> (коммун.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latin typeface="+mn-lt"/>
                          <a:ea typeface="Times New Roman"/>
                          <a:cs typeface="Times New Roman"/>
                        </a:rPr>
                        <a:t>дағдалар</a:t>
                      </a:r>
                      <a:r>
                        <a:rPr lang="ru-RU" sz="1100" dirty="0" smtClean="0"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latin typeface="+mn-lt"/>
                          <a:ea typeface="Times New Roman"/>
                          <a:cs typeface="Times New Roman"/>
                        </a:rPr>
                        <a:t>Құқықтық</a:t>
                      </a:r>
                      <a:endParaRPr lang="ru-RU" sz="11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latin typeface="+mn-lt"/>
                          <a:ea typeface="Times New Roman"/>
                          <a:cs typeface="Times New Roman"/>
                        </a:rPr>
                        <a:t>сқұақтар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latin typeface="+mn-lt"/>
                          <a:ea typeface="Times New Roman"/>
                          <a:cs typeface="Times New Roman"/>
                        </a:rPr>
                        <a:t>Өзіндік білім деңгейін көтеру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63668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kumimoji="0" lang="kk-KZ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Стамотолг дәрігерді дайындаудағы ОАДТ </a:t>
                      </a: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курс</a:t>
                      </a:r>
                      <a:r>
                        <a:rPr kumimoji="0" lang="kk-KZ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ының ролі</a:t>
                      </a: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ru-RU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Ортодонти</a:t>
                      </a:r>
                      <a:r>
                        <a:rPr kumimoji="0" lang="kk-KZ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ялық аппараттарды дайындау  т</a:t>
                      </a:r>
                      <a:r>
                        <a:rPr kumimoji="0" lang="ru-RU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ехнология</a:t>
                      </a:r>
                      <a:r>
                        <a:rPr kumimoji="0" lang="kk-KZ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сын ұйымдастыру негіздері; </a:t>
                      </a:r>
                      <a:endParaRPr kumimoji="0"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kumimoji="0" lang="kk-KZ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Ортодонтиялық аппараттарды дайындау  үшін тістехникалық зертханасын құралдармен жабдықтау;</a:t>
                      </a:r>
                      <a:endParaRPr kumimoji="0"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kumimoji="0" lang="kk-KZ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стоматологиялық құралдармен, аппараттармен және аспаптармен жұмыс істегендегі қауіпсіздік техникасы</a:t>
                      </a:r>
                      <a:endParaRPr kumimoji="0"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kumimoji="0" lang="kk-KZ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Ортодонтиялық аппарат тарды дайындау кезіндегі тістехнигінің көлемі;</a:t>
                      </a:r>
                      <a:endParaRPr kumimoji="0"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kumimoji="0" lang="kk-KZ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Аспаптар, материалдар, аппараттар ортодонтиялық аппараттарды дайындау технологиялары</a:t>
                      </a:r>
                      <a:endParaRPr kumimoji="0"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kumimoji="0" lang="kk-KZ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Ортодонтиялық аппараттарды дайындау шарттары</a:t>
                      </a:r>
                      <a:endParaRPr kumimoji="0"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kumimoji="0" lang="kk-KZ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дайындалған ортодонтиялық аппараттардың сапасын бағалау критериялары.</a:t>
                      </a:r>
                      <a:endParaRPr kumimoji="0" lang="ru-RU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kumimoji="0" lang="kk-K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Студенттердің өзара тіл табысу қабілеттілігі, оқытушылармен және тіс техниктерімен тістехникалық зертханада</a:t>
                      </a:r>
                      <a:r>
                        <a:rPr kumimoji="0"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kk-KZ" sz="1100" dirty="0" smtClean="0">
                          <a:latin typeface="+mn-lt"/>
                          <a:ea typeface="Times New Roman"/>
                          <a:cs typeface="Times New Roman"/>
                        </a:rPr>
                        <a:t>Балалар және олардың ата-аналарымен психологиялық байланыс жасауды қалыптастыру;</a:t>
                      </a:r>
                      <a:endParaRPr lang="ru-RU" sz="11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kk-KZ" sz="1100" dirty="0" smtClean="0">
                          <a:latin typeface="+mn-lt"/>
                          <a:ea typeface="Times New Roman"/>
                          <a:cs typeface="Times New Roman"/>
                        </a:rPr>
                        <a:t>Студенттермен жұмыс істеуде және ұжымда коммуникативті дағдыларды  меңгеру;</a:t>
                      </a:r>
                      <a:endParaRPr lang="ru-RU" sz="11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kk-KZ" sz="1100" dirty="0" smtClean="0">
                          <a:latin typeface="+mn-lt"/>
                          <a:ea typeface="Times New Roman"/>
                          <a:cs typeface="Times New Roman"/>
                        </a:rPr>
                        <a:t> Студеттерге  балалармен жұмыс істеудің клиникалық дағдыларын үйрету.</a:t>
                      </a:r>
                      <a:endParaRPr lang="ru-RU" sz="11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kk-KZ" sz="1100" dirty="0" smtClean="0">
                          <a:latin typeface="+mn-lt"/>
                          <a:ea typeface="Times New Roman"/>
                          <a:cs typeface="Times New Roman"/>
                        </a:rPr>
                        <a:t>Студенттердің және оқытушылардың құқық және міндеттері.</a:t>
                      </a:r>
                      <a:endParaRPr lang="ru-RU" sz="11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kk-KZ" sz="1100" dirty="0" smtClean="0">
                          <a:latin typeface="+mn-lt"/>
                          <a:ea typeface="Times New Roman"/>
                          <a:cs typeface="Times New Roman"/>
                        </a:rPr>
                        <a:t>ҚР денсаулық сақтау туралы Заңы.</a:t>
                      </a:r>
                      <a:endParaRPr lang="ru-RU" sz="11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kk-KZ" sz="1100" dirty="0" smtClean="0">
                          <a:latin typeface="+mn-lt"/>
                          <a:ea typeface="Times New Roman"/>
                          <a:cs typeface="Times New Roman"/>
                        </a:rPr>
                        <a:t> ҚР-да социальды политика</a:t>
                      </a:r>
                      <a:endParaRPr lang="ru-RU" sz="11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kk-KZ" sz="1100" dirty="0" smtClean="0">
                          <a:latin typeface="+mn-lt"/>
                          <a:ea typeface="Times New Roman"/>
                          <a:cs typeface="Times New Roman"/>
                        </a:rPr>
                        <a:t> Балалар стоматологиялық мекемелерінде емдеу-профилак-тикалық  үрдістерді (процесстерін) ұйымдастыру.</a:t>
                      </a:r>
                      <a:endParaRPr lang="ru-RU" sz="11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kk-KZ" sz="1100" dirty="0" smtClean="0">
                          <a:latin typeface="+mn-lt"/>
                          <a:ea typeface="Times New Roman"/>
                          <a:cs typeface="Times New Roman"/>
                        </a:rPr>
                        <a:t> Балалар стоматологиялық мекемелеріндегі санитарлық-эпидемиологиялық бақылау</a:t>
                      </a:r>
                      <a:endParaRPr lang="ru-RU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kk-KZ" sz="1100" dirty="0" smtClean="0">
                          <a:latin typeface="+mn-lt"/>
                          <a:ea typeface="Times New Roman"/>
                          <a:cs typeface="Times New Roman"/>
                        </a:rPr>
                        <a:t>Қосымша әдебиет </a:t>
                      </a:r>
                      <a:endParaRPr lang="ru-RU" sz="11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kk-KZ" sz="1100" dirty="0" smtClean="0">
                          <a:latin typeface="+mn-lt"/>
                          <a:ea typeface="Times New Roman"/>
                          <a:cs typeface="Times New Roman"/>
                        </a:rPr>
                        <a:t>(оқулық, анықтамалық, нормативтік, ғылыми) және интернетпен өзіндік жұмыс; </a:t>
                      </a:r>
                      <a:endParaRPr lang="ru-RU" sz="11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kk-KZ" sz="1100" dirty="0" smtClean="0">
                          <a:latin typeface="+mn-lt"/>
                          <a:ea typeface="Times New Roman"/>
                          <a:cs typeface="Times New Roman"/>
                        </a:rPr>
                        <a:t> Кафедра оқытушыларының жетекшілігінде  ғылыми зерттеулер жүргізу.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26" name="Рисунок 56" descr="Пластинка с зубами (проф. протез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4214818"/>
            <a:ext cx="278608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Рисунок 53" descr="Брекеты - Двучелюстной  аппарат в полости рт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4572008"/>
            <a:ext cx="2571736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hotoPrev" descr="http://www.avanstom1.ru/images/orto011_500_pr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5214950"/>
            <a:ext cx="1901825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hotoPrev" descr="http://www.avanstom1.ru/images/orto007_500_pre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1214422"/>
            <a:ext cx="1901825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ru-RU" sz="4400" dirty="0" err="1" smtClean="0">
                <a:latin typeface="Arial" pitchFamily="34" charset="0"/>
                <a:cs typeface="Arial" pitchFamily="34" charset="0"/>
              </a:rPr>
              <a:t>Студенттерге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 осы </a:t>
            </a:r>
            <a:r>
              <a:rPr lang="ru-RU" sz="4400" dirty="0" err="1" smtClean="0">
                <a:latin typeface="Arial" pitchFamily="34" charset="0"/>
                <a:cs typeface="Arial" pitchFamily="34" charset="0"/>
              </a:rPr>
              <a:t>элективті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400" dirty="0" err="1" smtClean="0">
                <a:latin typeface="Arial" pitchFamily="34" charset="0"/>
                <a:cs typeface="Arial" pitchFamily="34" charset="0"/>
              </a:rPr>
              <a:t>таңдауға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мотивация: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7834064" cy="4709160"/>
          </a:xfrm>
        </p:spPr>
        <p:txBody>
          <a:bodyPr>
            <a:normAutofit/>
          </a:bodyPr>
          <a:lstStyle/>
          <a:p>
            <a:r>
              <a:rPr lang="ru-RU" dirty="0" err="1" smtClean="0"/>
              <a:t>Ортодонтиялық аппараттардың биомеханикасын</a:t>
            </a:r>
            <a:r>
              <a:rPr lang="ru-RU" dirty="0" smtClean="0"/>
              <a:t> </a:t>
            </a:r>
            <a:r>
              <a:rPr lang="ru-RU" dirty="0" err="1" smtClean="0"/>
              <a:t>оқыту</a:t>
            </a:r>
            <a:endParaRPr lang="ru-RU" dirty="0" smtClean="0"/>
          </a:p>
          <a:p>
            <a:r>
              <a:rPr lang="ru-RU" dirty="0" err="1" smtClean="0"/>
              <a:t>Ортодонтиялық аппараттардың  клиника-лабораториялық  дайындалу</a:t>
            </a:r>
            <a:r>
              <a:rPr lang="ru-RU" dirty="0" smtClean="0"/>
              <a:t> </a:t>
            </a:r>
            <a:r>
              <a:rPr lang="ru-RU" dirty="0" err="1" smtClean="0"/>
              <a:t>кезеңдерін оқыту.</a:t>
            </a:r>
            <a:endParaRPr lang="ru-RU" dirty="0" smtClean="0"/>
          </a:p>
          <a:p>
            <a:r>
              <a:rPr lang="ru-RU" dirty="0" err="1" smtClean="0"/>
              <a:t>Ортодонтиялық аппараттардың проволкалы</a:t>
            </a:r>
            <a:r>
              <a:rPr lang="ru-RU" dirty="0" smtClean="0"/>
              <a:t> </a:t>
            </a:r>
            <a:r>
              <a:rPr lang="ru-RU" dirty="0" err="1" smtClean="0"/>
              <a:t>элементтерін</a:t>
            </a:r>
            <a:r>
              <a:rPr lang="ru-RU" dirty="0" smtClean="0"/>
              <a:t> </a:t>
            </a:r>
            <a:r>
              <a:rPr lang="ru-RU" dirty="0" err="1" smtClean="0"/>
              <a:t>әртүрлі щипцалармен</a:t>
            </a:r>
            <a:r>
              <a:rPr lang="ru-RU" dirty="0" smtClean="0"/>
              <a:t>  </a:t>
            </a:r>
            <a:r>
              <a:rPr lang="ru-RU" dirty="0" err="1" smtClean="0"/>
              <a:t>иуді</a:t>
            </a:r>
            <a:r>
              <a:rPr lang="ru-RU" dirty="0" smtClean="0"/>
              <a:t> </a:t>
            </a:r>
            <a:r>
              <a:rPr lang="ru-RU" dirty="0" err="1" smtClean="0"/>
              <a:t>үйрету.</a:t>
            </a:r>
            <a:endParaRPr lang="ru-RU" dirty="0" smtClean="0"/>
          </a:p>
          <a:p>
            <a:r>
              <a:rPr lang="ru-RU" dirty="0" err="1" smtClean="0"/>
              <a:t>Ортодонтиялық аппараттарға   ортодонтиялық бұрандаларды орнатуды</a:t>
            </a:r>
            <a:r>
              <a:rPr lang="ru-RU" dirty="0" smtClean="0"/>
              <a:t> </a:t>
            </a:r>
            <a:r>
              <a:rPr lang="ru-RU" dirty="0" err="1" smtClean="0"/>
              <a:t>үйрету.</a:t>
            </a:r>
            <a:endParaRPr lang="ru-RU" dirty="0" smtClean="0"/>
          </a:p>
          <a:p>
            <a:r>
              <a:rPr lang="ru-RU" dirty="0" err="1" smtClean="0"/>
              <a:t>Әртүрлі пластмассамен</a:t>
            </a:r>
            <a:r>
              <a:rPr lang="ru-RU" dirty="0" smtClean="0"/>
              <a:t>, </a:t>
            </a:r>
            <a:r>
              <a:rPr lang="ru-RU" dirty="0" err="1" smtClean="0"/>
              <a:t>балауыздармен</a:t>
            </a:r>
            <a:r>
              <a:rPr lang="ru-RU" dirty="0" smtClean="0"/>
              <a:t>,(воск) </a:t>
            </a:r>
            <a:r>
              <a:rPr lang="ru-RU" dirty="0" err="1" smtClean="0"/>
              <a:t>ғаныштармен</a:t>
            </a:r>
            <a:r>
              <a:rPr lang="ru-RU" dirty="0" smtClean="0"/>
              <a:t>(гипс) </a:t>
            </a:r>
            <a:r>
              <a:rPr lang="ru-RU" dirty="0" err="1" smtClean="0"/>
              <a:t>жұмыс істеуді</a:t>
            </a:r>
            <a:r>
              <a:rPr lang="ru-RU" dirty="0" smtClean="0"/>
              <a:t> </a:t>
            </a:r>
            <a:r>
              <a:rPr lang="ru-RU" dirty="0" err="1" smtClean="0"/>
              <a:t>үрету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333875"/>
            <a:ext cx="360045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err="1" smtClean="0"/>
              <a:t>Оқыту мақсаты: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84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</a:t>
            </a:r>
            <a:r>
              <a:rPr lang="ru-RU" dirty="0" err="1" smtClean="0"/>
              <a:t>тудент</a:t>
            </a:r>
            <a:r>
              <a:rPr lang="kk-KZ" dirty="0" smtClean="0"/>
              <a:t>терге ортодонтиялық аппараттардың дайындалу технологиясын қазіргі занманға сай білімдерін қалыптастыру.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Дәрігер- стоматологтарды</a:t>
            </a:r>
            <a:r>
              <a:rPr lang="ru-RU" dirty="0" smtClean="0"/>
              <a:t> </a:t>
            </a:r>
            <a:r>
              <a:rPr lang="ru-RU" dirty="0" err="1" smtClean="0"/>
              <a:t>дайындауда</a:t>
            </a:r>
            <a:r>
              <a:rPr lang="ru-RU" dirty="0" smtClean="0"/>
              <a:t> </a:t>
            </a:r>
            <a:r>
              <a:rPr lang="kk-KZ" dirty="0" smtClean="0"/>
              <a:t>ортодонтиялық аппараттардың дайындалу технологиясын маңыздылығын түсіндіру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Стоматологиялық көмектің  негізгі</a:t>
            </a:r>
            <a:r>
              <a:rPr lang="ru-RU" dirty="0" smtClean="0"/>
              <a:t> </a:t>
            </a:r>
            <a:r>
              <a:rPr lang="ru-RU" dirty="0" err="1" smtClean="0"/>
              <a:t>ұйымдастырылуын </a:t>
            </a:r>
            <a:r>
              <a:rPr lang="ru-RU" dirty="0" smtClean="0"/>
              <a:t>бет </a:t>
            </a:r>
            <a:r>
              <a:rPr lang="ru-RU" dirty="0" err="1" smtClean="0"/>
              <a:t>тіс</a:t>
            </a:r>
            <a:r>
              <a:rPr lang="ru-RU" dirty="0" smtClean="0"/>
              <a:t> </a:t>
            </a:r>
            <a:r>
              <a:rPr lang="ru-RU" dirty="0" err="1" smtClean="0"/>
              <a:t>жақ ауытқулары </a:t>
            </a:r>
            <a:r>
              <a:rPr lang="ru-RU" dirty="0" smtClean="0"/>
              <a:t>бар </a:t>
            </a:r>
            <a:r>
              <a:rPr lang="ru-RU" dirty="0" err="1" smtClean="0"/>
              <a:t>науқастарды емдеу</a:t>
            </a:r>
            <a:r>
              <a:rPr lang="ru-RU" dirty="0" smtClean="0"/>
              <a:t> </a:t>
            </a:r>
            <a:r>
              <a:rPr lang="ru-RU" dirty="0" err="1" smtClean="0"/>
              <a:t>үшін тіс</a:t>
            </a:r>
            <a:r>
              <a:rPr lang="ru-RU" dirty="0" smtClean="0"/>
              <a:t> </a:t>
            </a:r>
            <a:r>
              <a:rPr lang="ru-RU" dirty="0" err="1" smtClean="0"/>
              <a:t>техникалық лабораторияның маңыздылығы </a:t>
            </a:r>
            <a:r>
              <a:rPr lang="ru-RU" dirty="0" smtClean="0"/>
              <a:t>, техника </a:t>
            </a:r>
            <a:r>
              <a:rPr lang="ru-RU" dirty="0" err="1" smtClean="0"/>
              <a:t>ұауіпсіздігін сақтау стоматологиялық құрылғылармен</a:t>
            </a:r>
            <a:r>
              <a:rPr lang="ru-RU" dirty="0" smtClean="0"/>
              <a:t>, </a:t>
            </a:r>
            <a:r>
              <a:rPr lang="ru-RU" dirty="0" err="1" smtClean="0"/>
              <a:t>аспаптармен</a:t>
            </a:r>
            <a:r>
              <a:rPr lang="ru-RU" dirty="0" smtClean="0"/>
              <a:t>, </a:t>
            </a:r>
            <a:r>
              <a:rPr lang="ru-RU" dirty="0" err="1" smtClean="0"/>
              <a:t>материалдармен</a:t>
            </a:r>
            <a:r>
              <a:rPr lang="ru-RU" dirty="0" smtClean="0"/>
              <a:t> </a:t>
            </a:r>
            <a:r>
              <a:rPr lang="ru-RU" dirty="0" err="1" smtClean="0"/>
              <a:t>жұмыс істегенде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 err="1" smtClean="0"/>
              <a:t>Қазіргі заманға сай</a:t>
            </a:r>
            <a:r>
              <a:rPr lang="ru-RU" dirty="0" smtClean="0"/>
              <a:t>  </a:t>
            </a:r>
            <a:r>
              <a:rPr lang="ru-RU" dirty="0" err="1" smtClean="0"/>
              <a:t>аспаптардың, материалдардың түрлерін оқып үйрену.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Ортодонтиялық  аппараттарды</a:t>
            </a:r>
            <a:r>
              <a:rPr lang="ru-RU" dirty="0" smtClean="0"/>
              <a:t>  </a:t>
            </a:r>
            <a:r>
              <a:rPr lang="ru-RU" dirty="0" err="1" smtClean="0"/>
              <a:t>дайындау</a:t>
            </a:r>
            <a:r>
              <a:rPr lang="ru-RU" dirty="0" smtClean="0"/>
              <a:t> </a:t>
            </a:r>
            <a:r>
              <a:rPr lang="ru-RU" dirty="0" err="1" smtClean="0"/>
              <a:t>технологиясы</a:t>
            </a:r>
            <a:r>
              <a:rPr lang="ru-RU" dirty="0" smtClean="0"/>
              <a:t>  </a:t>
            </a:r>
            <a:r>
              <a:rPr lang="ru-RU" dirty="0" err="1" smtClean="0"/>
              <a:t>ережелерін</a:t>
            </a:r>
            <a:r>
              <a:rPr lang="ru-RU" dirty="0" smtClean="0"/>
              <a:t> </a:t>
            </a:r>
            <a:r>
              <a:rPr lang="ru-RU" dirty="0" err="1" smtClean="0"/>
              <a:t>оқыту.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Бет-тіс</a:t>
            </a:r>
            <a:r>
              <a:rPr lang="ru-RU" dirty="0" smtClean="0"/>
              <a:t> </a:t>
            </a:r>
            <a:r>
              <a:rPr lang="ru-RU" dirty="0" err="1" smtClean="0"/>
              <a:t>жақ </a:t>
            </a:r>
            <a:r>
              <a:rPr lang="ru-RU" dirty="0" smtClean="0"/>
              <a:t>аппараты </a:t>
            </a:r>
            <a:r>
              <a:rPr lang="ru-RU" dirty="0" err="1" smtClean="0"/>
              <a:t>туралы</a:t>
            </a:r>
            <a:r>
              <a:rPr lang="ru-RU" dirty="0" smtClean="0"/>
              <a:t> </a:t>
            </a:r>
            <a:r>
              <a:rPr lang="ru-RU" dirty="0" err="1" smtClean="0"/>
              <a:t>түсінік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Протез </a:t>
            </a:r>
            <a:r>
              <a:rPr lang="ru-RU" dirty="0" err="1" smtClean="0"/>
              <a:t>орнының анатомо-морфологиялық құрылысының ерекшелігін</a:t>
            </a:r>
            <a:r>
              <a:rPr lang="ru-RU" dirty="0" smtClean="0"/>
              <a:t> </a:t>
            </a:r>
            <a:r>
              <a:rPr lang="ru-RU" dirty="0" err="1" smtClean="0"/>
              <a:t>диагностикалық мүсінде ортодонтиялық </a:t>
            </a:r>
            <a:r>
              <a:rPr lang="ru-RU" dirty="0" smtClean="0"/>
              <a:t>аппарат </a:t>
            </a:r>
            <a:r>
              <a:rPr lang="ru-RU" dirty="0" err="1" smtClean="0"/>
              <a:t>дайындауды</a:t>
            </a:r>
            <a:r>
              <a:rPr lang="ru-RU" dirty="0" smtClean="0"/>
              <a:t> </a:t>
            </a:r>
            <a:r>
              <a:rPr lang="ru-RU" dirty="0" err="1" smtClean="0"/>
              <a:t>үйрету</a:t>
            </a:r>
            <a:r>
              <a:rPr lang="ru-RU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Ортодонтиялық аппараттардың конструктивті</a:t>
            </a:r>
            <a:r>
              <a:rPr lang="ru-RU" dirty="0" smtClean="0"/>
              <a:t> </a:t>
            </a:r>
            <a:r>
              <a:rPr lang="ru-RU" dirty="0" err="1" smtClean="0"/>
              <a:t>элеметтерін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Ортодонтиялық аппараттардың дайындау</a:t>
            </a:r>
            <a:r>
              <a:rPr lang="ru-RU" dirty="0" smtClean="0"/>
              <a:t> </a:t>
            </a:r>
            <a:r>
              <a:rPr lang="ru-RU" dirty="0" err="1" smtClean="0"/>
              <a:t>кезеңдерін оқыту.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Алынатын</a:t>
            </a:r>
            <a:r>
              <a:rPr lang="ru-RU" dirty="0" smtClean="0"/>
              <a:t> </a:t>
            </a:r>
            <a:r>
              <a:rPr lang="ru-RU" dirty="0" err="1" smtClean="0"/>
              <a:t>және алынбайтын</a:t>
            </a:r>
            <a:r>
              <a:rPr lang="ru-RU" dirty="0" smtClean="0"/>
              <a:t> </a:t>
            </a:r>
            <a:r>
              <a:rPr lang="ru-RU" dirty="0" err="1" smtClean="0"/>
              <a:t>ортодонтиялық аппараттардың  биомеканикалық  құрылысының негіздерін</a:t>
            </a:r>
            <a:r>
              <a:rPr lang="ru-RU" dirty="0" smtClean="0"/>
              <a:t>  </a:t>
            </a:r>
            <a:r>
              <a:rPr lang="ru-RU" dirty="0" err="1" smtClean="0"/>
              <a:t>оқыту.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Ортодонтиялық аппараттардың классикалық конструкциясын</a:t>
            </a:r>
            <a:r>
              <a:rPr lang="ru-RU" dirty="0" smtClean="0"/>
              <a:t>, </a:t>
            </a:r>
            <a:r>
              <a:rPr lang="ru-RU" dirty="0" err="1" smtClean="0"/>
              <a:t>көрсеткіштері және дайындау</a:t>
            </a:r>
            <a:r>
              <a:rPr lang="ru-RU" dirty="0" smtClean="0"/>
              <a:t>  </a:t>
            </a:r>
            <a:r>
              <a:rPr lang="ru-RU" dirty="0" err="1" smtClean="0"/>
              <a:t>технологиясы</a:t>
            </a:r>
            <a:r>
              <a:rPr lang="ru-RU" dirty="0" smtClean="0"/>
              <a:t> </a:t>
            </a:r>
            <a:r>
              <a:rPr lang="ru-RU" dirty="0" err="1" smtClean="0"/>
              <a:t>жаттап</a:t>
            </a:r>
            <a:r>
              <a:rPr lang="ru-RU" dirty="0" smtClean="0"/>
              <a:t> </a:t>
            </a:r>
            <a:r>
              <a:rPr lang="ru-RU" dirty="0" err="1" smtClean="0"/>
              <a:t>алу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Тақырыптың негізгі</a:t>
            </a:r>
            <a:r>
              <a:rPr lang="ru-RU" dirty="0" smtClean="0"/>
              <a:t> </a:t>
            </a:r>
            <a:r>
              <a:rPr lang="ru-RU" dirty="0" err="1" smtClean="0"/>
              <a:t>сұрақтары:</a:t>
            </a:r>
            <a:r>
              <a:rPr lang="ru-RU" dirty="0" smtClean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94938"/>
          </a:xfrm>
        </p:spPr>
        <p:txBody>
          <a:bodyPr>
            <a:normAutofit/>
          </a:bodyPr>
          <a:lstStyle/>
          <a:p>
            <a:pPr marL="651510" indent="-514350">
              <a:buFont typeface="+mj-lt"/>
              <a:buAutoNum type="arabicPeriod"/>
            </a:pPr>
            <a:r>
              <a:rPr lang="ru-RU" dirty="0" err="1" smtClean="0"/>
              <a:t>О</a:t>
            </a:r>
            <a:r>
              <a:rPr lang="ru-RU" sz="3200" dirty="0" err="1" smtClean="0"/>
              <a:t>ртодонтиялық  аппараттардың классификациясы</a:t>
            </a:r>
            <a:endParaRPr lang="ru-RU" sz="3200" dirty="0" smtClean="0"/>
          </a:p>
          <a:p>
            <a:pPr marL="651510" indent="-514350">
              <a:buFont typeface="+mj-lt"/>
              <a:buAutoNum type="arabicPeriod"/>
            </a:pPr>
            <a:r>
              <a:rPr lang="ru-RU" sz="3200" dirty="0" err="1" smtClean="0"/>
              <a:t>Ортодонтиялық  аппараттарды</a:t>
            </a:r>
            <a:r>
              <a:rPr lang="ru-RU" sz="3200" dirty="0" smtClean="0"/>
              <a:t> </a:t>
            </a:r>
            <a:r>
              <a:rPr lang="ru-RU" sz="3200" dirty="0" err="1" smtClean="0"/>
              <a:t>тағайындау көрсеткіші.</a:t>
            </a:r>
            <a:endParaRPr lang="ru-RU" sz="3200" dirty="0" smtClean="0"/>
          </a:p>
          <a:p>
            <a:pPr marL="651510" indent="-514350">
              <a:buFont typeface="+mj-lt"/>
              <a:buAutoNum type="arabicPeriod"/>
            </a:pPr>
            <a:r>
              <a:rPr lang="ru-RU" sz="3200" dirty="0" err="1" smtClean="0"/>
              <a:t>Ортодонтиялық  аппараттарды</a:t>
            </a:r>
            <a:r>
              <a:rPr lang="ru-RU" sz="3200" dirty="0" smtClean="0"/>
              <a:t> </a:t>
            </a:r>
            <a:r>
              <a:rPr lang="ru-RU" sz="3200" dirty="0" err="1" smtClean="0"/>
              <a:t>дайындау</a:t>
            </a:r>
            <a:r>
              <a:rPr lang="ru-RU" sz="3200" dirty="0" smtClean="0"/>
              <a:t> </a:t>
            </a:r>
            <a:r>
              <a:rPr lang="ru-RU" sz="3200" dirty="0" err="1" smtClean="0"/>
              <a:t>аспаптары</a:t>
            </a:r>
            <a:r>
              <a:rPr lang="ru-RU" sz="3200" dirty="0" smtClean="0"/>
              <a:t> мен </a:t>
            </a:r>
            <a:r>
              <a:rPr lang="ru-RU" sz="3200" dirty="0" err="1" smtClean="0"/>
              <a:t>материалдары</a:t>
            </a:r>
            <a:r>
              <a:rPr lang="ru-RU" sz="3200" dirty="0" smtClean="0"/>
              <a:t>.</a:t>
            </a:r>
          </a:p>
          <a:p>
            <a:pPr marL="651510" indent="-514350">
              <a:buFont typeface="+mj-lt"/>
              <a:buAutoNum type="arabicPeriod"/>
            </a:pPr>
            <a:r>
              <a:rPr lang="ru-RU" sz="3200" dirty="0" err="1" smtClean="0"/>
              <a:t>Ортодонтиялық  аппараттарды</a:t>
            </a:r>
            <a:r>
              <a:rPr lang="ru-RU" sz="3200" dirty="0" smtClean="0"/>
              <a:t> </a:t>
            </a:r>
          </a:p>
          <a:p>
            <a:pPr marL="651510" indent="-514350">
              <a:buNone/>
            </a:pPr>
            <a:r>
              <a:rPr lang="ru-RU" sz="3200" dirty="0" smtClean="0"/>
              <a:t>     </a:t>
            </a:r>
            <a:r>
              <a:rPr lang="ru-RU" sz="3200" dirty="0" err="1" smtClean="0"/>
              <a:t>дайындау</a:t>
            </a:r>
            <a:r>
              <a:rPr lang="ru-RU" sz="3200" dirty="0" smtClean="0"/>
              <a:t> </a:t>
            </a:r>
            <a:r>
              <a:rPr lang="ru-RU" sz="3200" dirty="0" err="1" smtClean="0"/>
              <a:t>технологиясы</a:t>
            </a:r>
            <a:r>
              <a:rPr lang="ru-RU" sz="3200" dirty="0" smtClean="0"/>
              <a:t>.</a:t>
            </a:r>
            <a:endParaRPr lang="ru-RU" dirty="0"/>
          </a:p>
        </p:txBody>
      </p:sp>
      <p:pic>
        <p:nvPicPr>
          <p:cNvPr id="4098" name="Рисунок 48" descr="Двучелюстной аппарат: монобло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00" y="4429132"/>
            <a:ext cx="2571800" cy="1962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35688" y="4293096"/>
            <a:ext cx="2808312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altLang="ja-JP" sz="4400" b="1" dirty="0" smtClean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Пәннің пререквизиттері.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7355160" cy="437384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4500" dirty="0" smtClean="0"/>
              <a:t>- </a:t>
            </a:r>
            <a:r>
              <a:rPr lang="ru-RU" sz="4500" dirty="0" err="1" smtClean="0"/>
              <a:t>Ортопедиялық  </a:t>
            </a:r>
            <a:r>
              <a:rPr lang="ru-RU" sz="4500" dirty="0" smtClean="0"/>
              <a:t>стоматология;</a:t>
            </a:r>
          </a:p>
          <a:p>
            <a:pPr>
              <a:buNone/>
            </a:pPr>
            <a:r>
              <a:rPr lang="ru-RU" sz="4500" dirty="0" smtClean="0"/>
              <a:t>- </a:t>
            </a:r>
            <a:r>
              <a:rPr lang="ru-RU" sz="4500" dirty="0" err="1" smtClean="0"/>
              <a:t>Тіс</a:t>
            </a:r>
            <a:r>
              <a:rPr lang="ru-RU" sz="4500" dirty="0" smtClean="0"/>
              <a:t> </a:t>
            </a:r>
            <a:r>
              <a:rPr lang="ru-RU" sz="4500" dirty="0" err="1" smtClean="0"/>
              <a:t>протезін</a:t>
            </a:r>
            <a:r>
              <a:rPr lang="ru-RU" sz="4500" dirty="0" smtClean="0"/>
              <a:t> </a:t>
            </a:r>
            <a:r>
              <a:rPr lang="ru-RU" sz="4500" dirty="0" err="1" smtClean="0"/>
              <a:t>дайындау</a:t>
            </a:r>
            <a:r>
              <a:rPr lang="ru-RU" sz="4500" dirty="0" smtClean="0"/>
              <a:t> </a:t>
            </a:r>
            <a:r>
              <a:rPr lang="ru-RU" sz="4500" dirty="0" err="1" smtClean="0"/>
              <a:t>технологиясы</a:t>
            </a:r>
            <a:r>
              <a:rPr lang="ru-RU" sz="4500" dirty="0" smtClean="0"/>
              <a:t> (ТПДТ). </a:t>
            </a:r>
          </a:p>
          <a:p>
            <a:pPr>
              <a:buNone/>
            </a:pPr>
            <a:r>
              <a:rPr lang="kk-KZ" altLang="ja-JP" sz="7000" b="1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Пәннің постреквизиттері.</a:t>
            </a:r>
          </a:p>
          <a:p>
            <a:r>
              <a:rPr lang="kk-KZ" altLang="ja-JP" sz="4400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Ортопедиялық стоматология</a:t>
            </a:r>
            <a:endParaRPr lang="ru-RU" sz="4500" dirty="0" smtClean="0"/>
          </a:p>
          <a:p>
            <a:r>
              <a:rPr lang="kk-KZ" altLang="ja-JP" sz="4400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Балалар жасындағы стоматология</a:t>
            </a:r>
          </a:p>
          <a:p>
            <a:r>
              <a:rPr lang="ru-RU" sz="4500" dirty="0" smtClean="0"/>
              <a:t>Х</a:t>
            </a:r>
            <a:r>
              <a:rPr lang="kk-KZ" altLang="ja-JP" sz="4400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ирургиялық стоматология</a:t>
            </a:r>
            <a:r>
              <a:rPr lang="ru-RU" sz="4500" dirty="0" smtClean="0"/>
              <a:t>, </a:t>
            </a:r>
            <a:r>
              <a:rPr lang="ru-RU" sz="4500" dirty="0" err="1" smtClean="0"/>
              <a:t>имплантология</a:t>
            </a:r>
            <a:endParaRPr lang="ru-RU" sz="5100" dirty="0" smtClean="0"/>
          </a:p>
          <a:p>
            <a:r>
              <a:rPr lang="kk-KZ" altLang="ja-JP" sz="5100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Терапиялық стоматология</a:t>
            </a:r>
            <a:r>
              <a:rPr lang="ru-RU" sz="5100" dirty="0" smtClean="0"/>
              <a:t>, </a:t>
            </a:r>
            <a:r>
              <a:rPr lang="ru-RU" sz="5100" dirty="0" err="1" smtClean="0"/>
              <a:t>пародонтология</a:t>
            </a:r>
            <a:endParaRPr lang="ru-RU" sz="5100" dirty="0" smtClean="0"/>
          </a:p>
          <a:p>
            <a:pPr>
              <a:buNone/>
            </a:pPr>
            <a:r>
              <a:rPr lang="ru-RU" sz="5100" dirty="0" smtClean="0"/>
              <a:t> </a:t>
            </a:r>
          </a:p>
          <a:p>
            <a:pPr>
              <a:buNone/>
            </a:pPr>
            <a:endParaRPr lang="kk-KZ" altLang="ja-JP" sz="4800" b="1" dirty="0" smtClean="0"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>
              <a:buNone/>
            </a:pPr>
            <a:endParaRPr lang="kk-KZ" sz="4800" b="1" dirty="0" smtClean="0"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>
              <a:buNone/>
            </a:pPr>
            <a:endParaRPr lang="ru-RU" sz="4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kk-KZ" sz="5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Назарларыңызға рахмет!!!</a:t>
            </a:r>
            <a:r>
              <a:rPr lang="ru-RU" sz="5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215</TotalTime>
  <Words>633</Words>
  <Application>Microsoft Office PowerPoint</Application>
  <PresentationFormat>Экран (4:3)</PresentationFormat>
  <Paragraphs>97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Асфендияров С.Д Атындағы Қазақ  Ұлттық Медицина  Университеті </vt:lpstr>
      <vt:lpstr>Слайд 2</vt:lpstr>
      <vt:lpstr>Пәннің қысқаша мазмұны</vt:lpstr>
      <vt:lpstr>Сабақтың мақсаты:</vt:lpstr>
      <vt:lpstr>Студенттерге осы элективті таңдауға мотивация:</vt:lpstr>
      <vt:lpstr>Оқыту мақсаты: </vt:lpstr>
      <vt:lpstr>Тақырыптың негізгі сұрақтары: </vt:lpstr>
      <vt:lpstr>Пәннің пререквизиттері.</vt:lpstr>
      <vt:lpstr>Назарларыңызға рахмет!!!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Казахский Национальный Медицинский Университет  им. С.Д. Асфендиярова</dc:title>
  <dc:creator>user</dc:creator>
  <cp:lastModifiedBy>нариман</cp:lastModifiedBy>
  <cp:revision>38</cp:revision>
  <dcterms:created xsi:type="dcterms:W3CDTF">2011-02-12T05:24:43Z</dcterms:created>
  <dcterms:modified xsi:type="dcterms:W3CDTF">2016-01-26T06:23:55Z</dcterms:modified>
</cp:coreProperties>
</file>