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81" r:id="rId2"/>
    <p:sldId id="283" r:id="rId3"/>
    <p:sldId id="258" r:id="rId4"/>
    <p:sldId id="259" r:id="rId5"/>
    <p:sldId id="276" r:id="rId6"/>
    <p:sldId id="277" r:id="rId7"/>
    <p:sldId id="278" r:id="rId8"/>
    <p:sldId id="279" r:id="rId9"/>
    <p:sldId id="260" r:id="rId10"/>
    <p:sldId id="280" r:id="rId11"/>
    <p:sldId id="261" r:id="rId12"/>
    <p:sldId id="262" r:id="rId13"/>
    <p:sldId id="263" r:id="rId14"/>
    <p:sldId id="264" r:id="rId15"/>
    <p:sldId id="282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CC"/>
    <a:srgbClr val="99CC00"/>
    <a:srgbClr val="660066"/>
    <a:srgbClr val="0099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 varScale="1">
        <p:scale>
          <a:sx n="53" d="100"/>
          <a:sy n="53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47ADBE-817A-4723-AE2D-868BD95530F4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A275F9-DB2A-4482-A2BC-7EC99B1CA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82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CBFA7F6-2769-4517-BA02-5349DD29AE0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578F-4698-4FEC-A63E-EFD544DFE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48E0-B39C-41B7-BE6A-C723676631E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0FFF-3BFD-40D4-850B-16A20F06E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D606-32C1-48DE-AB1E-8D6E6DCB6B63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9F76-C65C-4163-8A5A-DA8DF8ED5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A839-0384-4DC2-AA0E-F2734E91BF1F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52F02-6E47-4399-A468-3C9075A1E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6367-0381-40B2-97E6-B8E3408DA020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ABF4-4F00-4D64-945F-50F434BF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66EB-A570-4972-A42F-436E98F09EFF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6B97-BCF8-431D-8A18-40939B3A1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64CA-DDFF-4757-AAFF-EAF360D5C0B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8304-ED08-40DC-BC37-0DA59BA9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54CA-6AD3-4ECE-9E65-2239B77E408F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488B-71EB-4292-93CD-1518A7E70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87E0-C5B7-4953-92B6-E0A9853750DB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FB13-AAE4-4B66-84A2-CD6DCD87C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90B1-13C4-40AD-BC11-45987F00401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BC1B-9F5E-424D-9A73-0A9CE50A4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C018-7694-41A9-B9F2-0644C532F884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407C-82C2-4763-951D-6CE586FD1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088E-4B08-4CBC-A980-A0A6ACF71035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8782-898A-4827-8377-3B1279A64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41A63-0FA3-48CB-9DE5-B07DE0A2801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D06DB6-7CBA-442F-8970-493036504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4" r:id="rId3"/>
    <p:sldLayoutId id="2147483730" r:id="rId4"/>
    <p:sldLayoutId id="2147483729" r:id="rId5"/>
    <p:sldLayoutId id="2147483735" r:id="rId6"/>
    <p:sldLayoutId id="2147483736" r:id="rId7"/>
    <p:sldLayoutId id="2147483737" r:id="rId8"/>
    <p:sldLayoutId id="2147483738" r:id="rId9"/>
    <p:sldLayoutId id="2147483728" r:id="rId10"/>
    <p:sldLayoutId id="2147483739" r:id="rId11"/>
    <p:sldLayoutId id="214748373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85786" y="357166"/>
            <a:ext cx="7858180" cy="576899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Элективті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курс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1. </a:t>
            </a:r>
            <a:r>
              <a:rPr lang="ru-RU" sz="2800" dirty="0" err="1" smtClean="0"/>
              <a:t>мамандық  </a:t>
            </a:r>
            <a:r>
              <a:rPr lang="ru-RU" sz="2800" dirty="0" smtClean="0"/>
              <a:t>- «051302 - СТОМАТОЛОГИЯ»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2. </a:t>
            </a:r>
            <a:r>
              <a:rPr lang="ru-RU" sz="2800" dirty="0" err="1" smtClean="0"/>
              <a:t>дайындалу</a:t>
            </a:r>
            <a:r>
              <a:rPr lang="ru-RU" sz="2800" dirty="0" smtClean="0"/>
              <a:t> </a:t>
            </a:r>
            <a:r>
              <a:rPr lang="ru-RU" sz="2800" dirty="0" err="1" smtClean="0"/>
              <a:t>бағыты– дәрігер-стоматолог-хирург.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3. </a:t>
            </a:r>
            <a:r>
              <a:rPr lang="ru-RU" sz="2800" dirty="0" err="1" smtClean="0"/>
              <a:t>пән аталуы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ХИРУРГИЯЛЫҚ СТОМАТОЛОГИЯДАҒЫ МАТЕРИАЛТАНУ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4. кредит саны- </a:t>
            </a:r>
            <a:r>
              <a:rPr lang="ru-RU" sz="2800" smtClean="0"/>
              <a:t>2 </a:t>
            </a:r>
            <a:r>
              <a:rPr lang="ru-RU" sz="2800" smtClean="0"/>
              <a:t>(90 </a:t>
            </a:r>
            <a:r>
              <a:rPr lang="ru-RU" sz="2800" dirty="0" err="1" smtClean="0"/>
              <a:t>са</a:t>
            </a:r>
            <a:r>
              <a:rPr lang="kk-KZ" sz="2800" dirty="0" smtClean="0"/>
              <a:t>ғат</a:t>
            </a:r>
            <a:r>
              <a:rPr lang="ru-RU" sz="2800" dirty="0" smtClean="0"/>
              <a:t>).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5. модуль </a:t>
            </a:r>
            <a:r>
              <a:rPr lang="ru-RU" sz="2800" dirty="0" err="1" smtClean="0"/>
              <a:t>аталуы</a:t>
            </a:r>
            <a:r>
              <a:rPr lang="ru-RU" sz="2800" dirty="0" smtClean="0"/>
              <a:t>- </a:t>
            </a:r>
            <a:r>
              <a:rPr lang="kk-KZ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Модуль “хирургиялық стоматология пропедевтикасы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://www.dentastom.ru/images/udal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14339" name="AutoShape 4" descr="http://www.dentastom.ru/images/udal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Хирургиялық стоматологияда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қолданылатын сүйек-пластикалық материалдары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0188"/>
            <a:ext cx="3314700" cy="2428875"/>
          </a:xfr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14813"/>
            <a:ext cx="3286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643063"/>
            <a:ext cx="3929062" cy="33575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150"/>
            <a:ext cx="8964613" cy="6165850"/>
          </a:xfrm>
        </p:spPr>
        <p:txBody>
          <a:bodyPr>
            <a:normAutofit fontScale="9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Операциональды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дағдыларды қалыптастыру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стоматологиялық материалдарды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құралдар-жабдықтарды  дез.өңдеу, стерилизациялау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сақтау,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қысқыштарды ұстау әдістері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жұлу операциясын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жүргізуге арналған инструменттердің топтарын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анықтау;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Пародонт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ауруларын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хирургиялық емдеуде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инструменттерді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таңдау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қуысы шырышты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қабатының және беттің жұмсақ тіндерінің жараларын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АХӨ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жүргізуге арналған инструменттер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тігіс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материалдарын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таңдау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Жақсүйектер иммобилизациясын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шендеу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остеосинтез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жүргізуге арналған инструменттер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таңдау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Сүйек тіні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көлемін ұлғайту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сүйек ақауларын орнына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келтіруде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қолданылатын остеопластикалық материалдарды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таңдау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76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813"/>
            <a:ext cx="7019925" cy="5722937"/>
          </a:xfrm>
        </p:spPr>
        <p:txBody>
          <a:bodyPr>
            <a:noAutofit/>
          </a:bodyPr>
          <a:lstStyle/>
          <a:p>
            <a:r>
              <a:rPr lang="kk-KZ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Коммуникативті дағдыларды қалыптастыру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хирургиялық стоматологиядағы материалтану бойынша терминдерді білу</a:t>
            </a:r>
          </a:p>
          <a:p>
            <a:pPr>
              <a:buFont typeface="Wingdings 3" pitchFamily="18" charset="2"/>
              <a:buNone/>
            </a:pPr>
            <a:endParaRPr 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Құқықтық дағдыларды қалыптастыру:</a:t>
            </a:r>
          </a:p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ҚР Сан Е мен Н нормативтерін білу;</a:t>
            </a:r>
          </a:p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стоматологиялық инструменттер мен құрал-жабдықтармен жұмыс жасауда қауіпсіздік шараларын білу</a:t>
            </a:r>
          </a:p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Өз-өзін дамытуды қалыптастыру:</a:t>
            </a:r>
          </a:p>
          <a:p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Хирургиялық стоматологиядағы материалтану бойынша тақырыптарды оқуда студенттердің мотивациясын жоғарылату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est_omaha_denti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81344" y="2348880"/>
            <a:ext cx="2962656" cy="351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Пәннің пререквизиттері: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975"/>
            <a:ext cx="9144000" cy="14398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kk-KZ" sz="2400" b="1" i="1" smtClean="0">
                <a:latin typeface="Times New Roman" pitchFamily="18" charset="0"/>
                <a:cs typeface="Times New Roman" pitchFamily="18" charset="0"/>
              </a:rPr>
              <a:t>“Хирургиялық стоматологиядағы материалтану ” элективті пәні анатомияны, бас пен мойын клиникалық анатомиясын, қалыпты физиологияны, физиканы оқуға бағыт береді.</a:t>
            </a: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786063"/>
            <a:ext cx="3643313" cy="3286125"/>
          </a:xfrm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63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 постреквизиттері: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219200"/>
            <a:ext cx="8218487" cy="50895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«Хирургиялық стоматологиядағы материалтану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элективті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пәні хирургиялық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стоматология мен,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жасындағы хирургиялық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үйренуде негізгі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643313"/>
            <a:ext cx="2357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643313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714750"/>
            <a:ext cx="24669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Пәннің қысқаша мазмұны</a:t>
            </a:r>
            <a:r>
              <a:rPr lang="ru-RU" smtClean="0"/>
              <a:t>: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642938" y="1500188"/>
            <a:ext cx="77866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«хирургиялық стоматологиядағы материалтану» элективті пәнінде жақ-бет аймағында тіс жұлу операцияларында, жансыздандыруда, пародонт ауруларын хирургиялық емдеуде, қабыну аурулары мен беттің жұмсақ тіндерін хирургиялық емдеуде қолданылатын  инструменттер құрылысын оқып-үйрену. Оларды стерелизациялау әдісі. Тігіс материалдары мен остеопластикалық материалдардың құрылысы мен қасиетттері жайлы мағлұмат береді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513"/>
            <a:ext cx="9144000" cy="507365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6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</a:p>
          <a:p>
            <a:pPr algn="ctr">
              <a:buFont typeface="Wingdings 3" pitchFamily="18" charset="2"/>
              <a:buNone/>
            </a:pPr>
            <a:r>
              <a:rPr lang="ru-RU" sz="66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СІЗДЕРДІ БІЗДІҢ МОДУЛЬДЕ КҮТЕМІЗ!!!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43937"/>
              </p:ext>
            </p:extLst>
          </p:nvPr>
        </p:nvGraphicFramePr>
        <p:xfrm>
          <a:off x="539552" y="260648"/>
          <a:ext cx="8077199" cy="647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200"/>
                <a:gridCol w="2869744"/>
                <a:gridCol w="1804624"/>
                <a:gridCol w="2964631"/>
              </a:tblGrid>
              <a:tr h="43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Аты-жөні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053" marR="2305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053" marR="2305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Ғылыми дәрежесі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053" marR="23053" marT="0" marB="0" horzOverflow="overflow"/>
                </a:tc>
              </a:tr>
              <a:tr h="3297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Мирзакулова</a:t>
                      </a: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Улмекен</a:t>
                      </a: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Рахимовна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kk-KZ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кафедрасының </a:t>
                      </a:r>
                      <a:endParaRPr kumimoji="0"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меңгерушісі 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докторы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99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Уразалин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Жаксалык.Бекбатырович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докторы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948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Тулеуов Калдан Тулеуович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докторы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319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Русанов Владимр Петрович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докторы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814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Вансванов Мурат Ильясович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кандидаты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083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Даулетходжаев Нургали Амангельдиевич.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кандидаты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735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Сабданалиев Асылбек Мусаралиевич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кандидаты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Космаганбетова Алма Темирхановна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кандидаты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Стабаева Гульсум Сейделовна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кандидаты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Угланов Жаркын Шертаевич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 ғылымдарының кандидаты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Менжанова Дана Данатовна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Ассистент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Бименов Калберген Сейдахметович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Ассистент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Талимов Какимжан Кенжекович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Ассистент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Курышжанова Карлыгаш Рахимкуловна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Ассистент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0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Усова Н.Ф.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Ассистент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8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081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Тақырып маңыздылығы:</a:t>
            </a:r>
            <a:endParaRPr lang="ru-RU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341438"/>
            <a:ext cx="8750300" cy="251618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Хирургиялық стоматологиядағы материалтану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элективті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пәні хирургиялық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стоматология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пропедевтикасының және стоматология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профилінің маманын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дайындаудағы алдыңғы оқу пәні-хирургиялық стоматологияның клиникалды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бөлімі  болып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789040"/>
            <a:ext cx="500066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6794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Қалыптасатын компетенциялар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5143500" cy="5572125"/>
          </a:xfrm>
        </p:spPr>
        <p:txBody>
          <a:bodyPr/>
          <a:lstStyle/>
          <a:p>
            <a:pPr algn="ctr"/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Студенттің білімін қалыптастыру:</a:t>
            </a:r>
          </a:p>
          <a:p>
            <a:pPr algn="just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1. «хирургиялық стоматологиядағы материалтану»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хирургиялық стоматология пропедевтикасы, хирургиялық стоматологияны оқып, дәрігер-стоматолог маманын дайындаудағы ролі. 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urger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6316" y="1772816"/>
            <a:ext cx="3847684" cy="280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714375" y="214313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Хирургиялық стоматологиядағы асептика, антисептика және қауыпсіздік ережелері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3643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1643063"/>
            <a:ext cx="35814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286250"/>
            <a:ext cx="4000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1214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жұлу операциясын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жүргізуде қолданылатын құралдар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85875"/>
            <a:ext cx="53578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313"/>
            <a:ext cx="24907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572000"/>
            <a:ext cx="4838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52400"/>
            <a:ext cx="8472487" cy="1204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4. Пародонт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ауруларын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емдеудің хирургиялық әдістерін жүргізуде қолданылатын құрал-жабдықтар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214438"/>
            <a:ext cx="5072062" cy="2290762"/>
          </a:xfrm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14750"/>
            <a:ext cx="41719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643313"/>
            <a:ext cx="3786187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29612" cy="1143000"/>
          </a:xfrm>
        </p:spPr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5. Жұмсақ тіндердің жарақатттарын емдеуде қолданылатын құралдар. Тігіс материалдарының құрамы мен қолдану көрсеткіштері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214438"/>
            <a:ext cx="2714625" cy="2500312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143000"/>
            <a:ext cx="2786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71938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143000"/>
            <a:ext cx="2857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4000500"/>
            <a:ext cx="50006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260350"/>
            <a:ext cx="5184775" cy="4752975"/>
          </a:xfr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9800" b="1" i="1" dirty="0" smtClean="0">
                <a:latin typeface="Times New Roman" pitchFamily="18" charset="0"/>
                <a:cs typeface="Times New Roman" pitchFamily="18" charset="0"/>
              </a:rPr>
              <a:t> Бет </a:t>
            </a:r>
            <a:r>
              <a:rPr lang="ru-RU" sz="9800" b="1" i="1" dirty="0" err="1" smtClean="0">
                <a:latin typeface="Times New Roman" pitchFamily="18" charset="0"/>
                <a:cs typeface="Times New Roman" pitchFamily="18" charset="0"/>
              </a:rPr>
              <a:t>скелеті</a:t>
            </a:r>
            <a:r>
              <a:rPr lang="ru-RU" sz="9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800" b="1" i="1" dirty="0" err="1" smtClean="0">
                <a:latin typeface="Times New Roman" pitchFamily="18" charset="0"/>
                <a:cs typeface="Times New Roman" pitchFamily="18" charset="0"/>
              </a:rPr>
              <a:t>сүйектерінің жарақаттарын консервативті</a:t>
            </a:r>
            <a:r>
              <a:rPr lang="ru-RU" sz="9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800" b="1" i="1" dirty="0" err="1" smtClean="0">
                <a:latin typeface="Times New Roman" pitchFamily="18" charset="0"/>
                <a:cs typeface="Times New Roman" pitchFamily="18" charset="0"/>
              </a:rPr>
              <a:t>және хирургиялық емдеуде</a:t>
            </a:r>
            <a:r>
              <a:rPr lang="ru-RU" sz="9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800" b="1" i="1" dirty="0" err="1" smtClean="0">
                <a:latin typeface="Times New Roman" pitchFamily="18" charset="0"/>
                <a:cs typeface="Times New Roman" pitchFamily="18" charset="0"/>
              </a:rPr>
              <a:t>қолданылатын құрал-жабдықтар</a:t>
            </a: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sz="9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43688" y="4071938"/>
            <a:ext cx="2109787" cy="1990725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714375"/>
            <a:ext cx="2714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500563"/>
            <a:ext cx="2857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4500563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674</TotalTime>
  <Words>472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Презентация PowerPoint</vt:lpstr>
      <vt:lpstr>Презентация PowerPoint</vt:lpstr>
      <vt:lpstr>Тақырып маңыздылығы:</vt:lpstr>
      <vt:lpstr>Қалыптасатын компетенциялар</vt:lpstr>
      <vt:lpstr>Презентация PowerPoint</vt:lpstr>
      <vt:lpstr> 3. Тіс жұлу операциясын жүргізуде қолданылатын құралдар  </vt:lpstr>
      <vt:lpstr>     4. Пародонт ауруларын емдеудің хирургиялық әдістерін жүргізуде қолданылатын құрал-жабдықтар. </vt:lpstr>
      <vt:lpstr>  5. Жұмсақ тіндердің жарақатттарын емдеуде қолданылатын құралдар. Тігіс материалдарының құрамы мен қолдану көрсеткіштері </vt:lpstr>
      <vt:lpstr>Презентация PowerPoint</vt:lpstr>
      <vt:lpstr>7. Хирургиялық стоматологияда қолданылатын сүйек-пластикалық материалдары</vt:lpstr>
      <vt:lpstr>Презентация PowerPoint</vt:lpstr>
      <vt:lpstr>Презентация PowerPoint</vt:lpstr>
      <vt:lpstr>Пәннің пререквизиттері:</vt:lpstr>
      <vt:lpstr>Пән постреквизиттері:</vt:lpstr>
      <vt:lpstr>Пәннің қысқаша мазмұны: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Модуль: пропедевтика хирургической стоматологии</dc:title>
  <dc:creator>VIProgress777 ed</dc:creator>
  <cp:lastModifiedBy>7</cp:lastModifiedBy>
  <cp:revision>116</cp:revision>
  <dcterms:created xsi:type="dcterms:W3CDTF">2012-02-10T08:56:25Z</dcterms:created>
  <dcterms:modified xsi:type="dcterms:W3CDTF">2016-01-31T15:31:25Z</dcterms:modified>
</cp:coreProperties>
</file>