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7" r:id="rId4"/>
    <p:sldId id="275" r:id="rId5"/>
    <p:sldId id="273" r:id="rId6"/>
    <p:sldId id="269" r:id="rId7"/>
    <p:sldId id="276" r:id="rId8"/>
    <p:sldId id="27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CF8A18D-6AC3-4EE9-A0D0-D9B6D2253B4F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5F4D1A7-D7AA-4966-BFEB-1325E3BE1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8A18D-6AC3-4EE9-A0D0-D9B6D2253B4F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4D1A7-D7AA-4966-BFEB-1325E3BE1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CF8A18D-6AC3-4EE9-A0D0-D9B6D2253B4F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5F4D1A7-D7AA-4966-BFEB-1325E3BE1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8A18D-6AC3-4EE9-A0D0-D9B6D2253B4F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4D1A7-D7AA-4966-BFEB-1325E3BE1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CF8A18D-6AC3-4EE9-A0D0-D9B6D2253B4F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5F4D1A7-D7AA-4966-BFEB-1325E3BE1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8A18D-6AC3-4EE9-A0D0-D9B6D2253B4F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4D1A7-D7AA-4966-BFEB-1325E3BE1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8A18D-6AC3-4EE9-A0D0-D9B6D2253B4F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4D1A7-D7AA-4966-BFEB-1325E3BE1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8A18D-6AC3-4EE9-A0D0-D9B6D2253B4F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4D1A7-D7AA-4966-BFEB-1325E3BE1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CF8A18D-6AC3-4EE9-A0D0-D9B6D2253B4F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4D1A7-D7AA-4966-BFEB-1325E3BE1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8A18D-6AC3-4EE9-A0D0-D9B6D2253B4F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4D1A7-D7AA-4966-BFEB-1325E3BE1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8A18D-6AC3-4EE9-A0D0-D9B6D2253B4F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4D1A7-D7AA-4966-BFEB-1325E3BE1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CF8A18D-6AC3-4EE9-A0D0-D9B6D2253B4F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5F4D1A7-D7AA-4966-BFEB-1325E3BE1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857256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cs typeface="Times New Roman" pitchFamily="18" charset="0"/>
              </a:rPr>
              <a:t>Kazakh National Medical University</a:t>
            </a:r>
            <a:r>
              <a:rPr lang="ru-RU" sz="2000" dirty="0" smtClean="0">
                <a:cs typeface="Times New Roman" pitchFamily="18" charset="0"/>
              </a:rPr>
              <a:t/>
            </a:r>
            <a:br>
              <a:rPr lang="ru-RU" sz="2000" dirty="0" smtClean="0">
                <a:cs typeface="Times New Roman" pitchFamily="18" charset="0"/>
              </a:rPr>
            </a:br>
            <a:r>
              <a:rPr lang="en-US" sz="2000" smtClean="0">
                <a:cs typeface="Times New Roman" pitchFamily="18" charset="0"/>
              </a:rPr>
              <a:t> named after S.D</a:t>
            </a:r>
            <a:r>
              <a:rPr lang="en-US" sz="2000" dirty="0" smtClean="0">
                <a:cs typeface="Times New Roman" pitchFamily="18" charset="0"/>
              </a:rPr>
              <a:t>. </a:t>
            </a:r>
            <a:r>
              <a:rPr lang="en-US" sz="2000" dirty="0" err="1" smtClean="0">
                <a:cs typeface="Times New Roman" pitchFamily="18" charset="0"/>
              </a:rPr>
              <a:t>Asfendiyarov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916832"/>
            <a:ext cx="8429684" cy="4655440"/>
          </a:xfrm>
        </p:spPr>
        <p:txBody>
          <a:bodyPr>
            <a:normAutofit fontScale="55000" lnSpcReduction="20000"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Module </a:t>
            </a:r>
            <a:r>
              <a:rPr lang="en-US" sz="2800" b="1" dirty="0" err="1" smtClean="0">
                <a:solidFill>
                  <a:schemeClr val="tx1"/>
                </a:solidFill>
              </a:rPr>
              <a:t>propaedeutics</a:t>
            </a:r>
            <a:r>
              <a:rPr lang="en-US" sz="2800" b="1" dirty="0" smtClean="0">
                <a:solidFill>
                  <a:schemeClr val="tx1"/>
                </a:solidFill>
              </a:rPr>
              <a:t> pediatric dentistry and orthodontics 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Occupation: "</a:t>
            </a:r>
            <a:r>
              <a:rPr lang="ru-RU" sz="2800" b="1" dirty="0" smtClean="0"/>
              <a:t>5В130200</a:t>
            </a:r>
            <a:r>
              <a:rPr lang="en-US" sz="2800" b="1" dirty="0" smtClean="0">
                <a:solidFill>
                  <a:schemeClr val="tx1"/>
                </a:solidFill>
              </a:rPr>
              <a:t>-Dentistry" 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Training direction "Dentist Orthodontist" 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Elective course </a:t>
            </a:r>
            <a:r>
              <a:rPr lang="ru-RU" sz="2800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5900" b="1" i="1" dirty="0" smtClean="0">
                <a:solidFill>
                  <a:srgbClr val="00B0F0"/>
                </a:solidFill>
              </a:rPr>
              <a:t>Prevention of </a:t>
            </a:r>
            <a:r>
              <a:rPr lang="en-US" sz="5900" b="1" i="1" dirty="0" err="1" smtClean="0">
                <a:solidFill>
                  <a:srgbClr val="00B0F0"/>
                </a:solidFill>
              </a:rPr>
              <a:t>dentoalveolar</a:t>
            </a:r>
            <a:r>
              <a:rPr lang="en-US" sz="5900" b="1" i="1" dirty="0" smtClean="0">
                <a:solidFill>
                  <a:srgbClr val="00B0F0"/>
                </a:solidFill>
              </a:rPr>
              <a:t> anomalies in children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The volume of training hours - 90 hours </a:t>
            </a:r>
          </a:p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Practical lessons - 30 hours </a:t>
            </a:r>
          </a:p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           Independent work of students (IWS) - 30 hours</a:t>
            </a:r>
          </a:p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Independent work of students with the teacher (IWST) - 30 hours</a:t>
            </a:r>
            <a:endParaRPr lang="ru-RU" sz="25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500" b="1" dirty="0" smtClean="0">
                <a:solidFill>
                  <a:schemeClr val="tx1"/>
                </a:solidFill>
              </a:rPr>
              <a:t>                       </a:t>
            </a:r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pPr algn="ctr"/>
            <a:endParaRPr lang="en-US" sz="1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300" b="1" dirty="0" err="1" smtClean="0">
                <a:solidFill>
                  <a:schemeClr val="tx1"/>
                </a:solidFill>
              </a:rPr>
              <a:t>Almaty</a:t>
            </a:r>
            <a:r>
              <a:rPr lang="en-US" sz="3300" b="1" dirty="0" smtClean="0">
                <a:solidFill>
                  <a:schemeClr val="tx1"/>
                </a:solidFill>
              </a:rPr>
              <a:t> </a:t>
            </a:r>
            <a:r>
              <a:rPr lang="en-US" sz="3300" b="1" dirty="0" smtClean="0">
                <a:solidFill>
                  <a:schemeClr val="tx1"/>
                </a:solidFill>
              </a:rPr>
              <a:t>2015-2016 </a:t>
            </a:r>
            <a:r>
              <a:rPr lang="en-US" sz="3300" b="1" dirty="0" smtClean="0">
                <a:solidFill>
                  <a:schemeClr val="tx1"/>
                </a:solidFill>
              </a:rPr>
              <a:t>academic year</a:t>
            </a:r>
            <a:endParaRPr lang="ru-RU" sz="3300" dirty="0"/>
          </a:p>
        </p:txBody>
      </p:sp>
      <p:pic>
        <p:nvPicPr>
          <p:cNvPr id="4" name="Picture 2" descr="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0"/>
            <a:ext cx="1143008" cy="10715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1027" name="Рисунок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869160"/>
            <a:ext cx="257176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6851104" cy="5691032"/>
          </a:xfrm>
        </p:spPr>
        <p:txBody>
          <a:bodyPr>
            <a:normAutofit/>
          </a:bodyPr>
          <a:lstStyle/>
          <a:p>
            <a:r>
              <a:rPr lang="en-US" b="1" dirty="0" smtClean="0"/>
              <a:t>Compiled ass. </a:t>
            </a:r>
            <a:r>
              <a:rPr lang="en-US" b="1" dirty="0" err="1" smtClean="0"/>
              <a:t>Ruzdenova</a:t>
            </a:r>
            <a:r>
              <a:rPr lang="en-US" b="1" dirty="0" smtClean="0"/>
              <a:t> A.S., </a:t>
            </a:r>
          </a:p>
          <a:p>
            <a:r>
              <a:rPr lang="en-US" b="1" dirty="0" smtClean="0"/>
              <a:t>ass. </a:t>
            </a:r>
            <a:r>
              <a:rPr lang="en-US" b="1" dirty="0" err="1" smtClean="0"/>
              <a:t>Sharipova</a:t>
            </a:r>
            <a:r>
              <a:rPr lang="en-US" b="1" dirty="0" smtClean="0"/>
              <a:t> S.K. </a:t>
            </a:r>
            <a:endParaRPr lang="ru-RU" dirty="0" smtClean="0"/>
          </a:p>
          <a:p>
            <a:r>
              <a:rPr lang="en-US" b="1" dirty="0" smtClean="0"/>
              <a:t>Teacher</a:t>
            </a:r>
            <a:r>
              <a:rPr lang="en-US" dirty="0" smtClean="0"/>
              <a:t> </a:t>
            </a:r>
            <a:r>
              <a:rPr lang="ru-RU" b="1" dirty="0" smtClean="0"/>
              <a:t>: 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professor </a:t>
            </a:r>
            <a:r>
              <a:rPr lang="en-US" dirty="0" err="1" smtClean="0"/>
              <a:t>Mamekov</a:t>
            </a:r>
            <a:r>
              <a:rPr lang="en-US" dirty="0" smtClean="0"/>
              <a:t> A.D.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Assoc. </a:t>
            </a:r>
            <a:r>
              <a:rPr lang="en-US" dirty="0" err="1" smtClean="0"/>
              <a:t>Telebaeva</a:t>
            </a:r>
            <a:r>
              <a:rPr lang="en-US" dirty="0" smtClean="0"/>
              <a:t> G.T.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ass. </a:t>
            </a:r>
            <a:r>
              <a:rPr lang="en-US" dirty="0" err="1" smtClean="0"/>
              <a:t>Ruzdenova</a:t>
            </a:r>
            <a:r>
              <a:rPr lang="en-US" dirty="0" smtClean="0"/>
              <a:t> A.S.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ass. </a:t>
            </a:r>
            <a:r>
              <a:rPr lang="en-US" dirty="0" err="1" smtClean="0"/>
              <a:t>Dosberdieva</a:t>
            </a:r>
            <a:r>
              <a:rPr lang="en-US" dirty="0" smtClean="0"/>
              <a:t> G.T.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Trainee teacher . </a:t>
            </a:r>
            <a:r>
              <a:rPr lang="en-US" dirty="0" err="1" smtClean="0"/>
              <a:t>Durumbetova</a:t>
            </a:r>
            <a:r>
              <a:rPr lang="en-US" dirty="0" smtClean="0"/>
              <a:t> M.M.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Trainee teacher . </a:t>
            </a:r>
            <a:r>
              <a:rPr lang="en-US" dirty="0" err="1" smtClean="0"/>
              <a:t>Muhamediyarova</a:t>
            </a:r>
            <a:r>
              <a:rPr lang="en-US" dirty="0" smtClean="0"/>
              <a:t> M.M.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Содержимое 3" descr="a_48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285728"/>
            <a:ext cx="200026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ret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3500438"/>
            <a:ext cx="1857378" cy="2862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115196" cy="582360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/>
            <a:r>
              <a:rPr lang="en-US" sz="360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Course description:</a:t>
            </a:r>
            <a:r>
              <a:rPr lang="ru-RU" sz="31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/>
            </a:r>
            <a:br>
              <a:rPr lang="ru-RU" sz="31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</a:br>
            <a:r>
              <a:rPr lang="ru-RU" sz="31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-</a:t>
            </a:r>
            <a:r>
              <a:rPr lang="en-US" sz="3200" b="0" i="1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 Prevention of functional and morphological changes in the dentition. Bad habits lead to anomalies of dentition in </a:t>
            </a:r>
            <a:r>
              <a:rPr lang="en-US" sz="3200" b="0" i="1" cap="none" dirty="0" err="1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children.Miogimnastic</a:t>
            </a:r>
            <a:r>
              <a:rPr lang="en-US" sz="3200" b="0" i="1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 exercises and speech therapy for the treatment and prevention pathological bites</a:t>
            </a:r>
            <a:r>
              <a:rPr lang="ru-RU" sz="3200" b="0" i="1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.</a:t>
            </a:r>
            <a:r>
              <a:rPr lang="ru-RU" sz="24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24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</a:rPr>
            </a:br>
            <a:endParaRPr lang="ru-RU" dirty="0"/>
          </a:p>
        </p:txBody>
      </p:sp>
      <p:pic>
        <p:nvPicPr>
          <p:cNvPr id="6" name="photoPrev" descr="http://www.avanstom1.ru/images/orto011_500_pr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772816"/>
            <a:ext cx="230425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hotoPrev" descr="http://www.avanstom1.ru/images/orto007_500_pre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3" y="142852"/>
            <a:ext cx="2304256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22878"/>
          </a:xfrm>
        </p:spPr>
        <p:txBody>
          <a:bodyPr>
            <a:noAutofit/>
          </a:bodyPr>
          <a:lstStyle/>
          <a:p>
            <a:pPr algn="ctr"/>
            <a:r>
              <a:rPr lang="en-US" sz="1600" dirty="0" smtClean="0"/>
              <a:t>purpose of the lesson </a:t>
            </a:r>
            <a:r>
              <a:rPr lang="ru-RU" sz="1600" dirty="0" smtClean="0"/>
              <a:t>:</a:t>
            </a:r>
            <a:endParaRPr lang="ru-RU" sz="1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857232"/>
          <a:ext cx="7239000" cy="3713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42151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knowledge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Operational </a:t>
                      </a:r>
                    </a:p>
                    <a:p>
                      <a:pPr algn="ctr"/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(skills)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Axiological (</a:t>
                      </a:r>
                      <a:r>
                        <a:rPr lang="en-US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kommun</a:t>
                      </a:r>
                      <a:r>
                        <a:rPr lang="en-US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skills)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Legal  issues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Self-education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44029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Age features of the development of dental system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0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Dentoalveolar</a:t>
                      </a:r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 anomalies: types and classification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Etiology dentition anomalies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  Methods of diagnosis of </a:t>
                      </a:r>
                      <a:r>
                        <a:rPr lang="en-US" sz="10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dentoalveolar</a:t>
                      </a:r>
                      <a:r>
                        <a:rPr lang="en-US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 anomalies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US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Identify morphological and functional abnormalities in various periods of development of dental system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US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Diagnosing various types of </a:t>
                      </a:r>
                      <a:r>
                        <a:rPr kumimoji="0" lang="en-US" sz="105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dentoalveolar</a:t>
                      </a:r>
                      <a:r>
                        <a:rPr kumimoji="0" lang="en-US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anomalies in children, use classification at diagnosis in orthodontics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US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Identify prenatal and postnatal etiologic factors anomalies.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Ability to generate log in psychological contact with children and their parents </a:t>
                      </a: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Possess communication skills in a team and work with students </a:t>
                      </a: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Instill in students the skills of clinical work with children.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Rights and responsibilities of students and teachers </a:t>
                      </a: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Law on health care in the Republic of Kazakhstan </a:t>
                      </a: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 Social policy in the Republic of Kazakhstan </a:t>
                      </a: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 Organization of medical and preventive process in children's dental services </a:t>
                      </a: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Sanitary-epidemiological control in children's dental services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Independent work with additional literature and the Internet (educational, reference, regulatory, scientific). Research under the guidance of teachers in the department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145" name="Рисунок 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000504"/>
            <a:ext cx="17811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Motivating students to select this Electives </a:t>
            </a:r>
            <a:r>
              <a:rPr lang="ru-RU" sz="3200" dirty="0" smtClean="0"/>
              <a:t>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098438"/>
          </a:xfrm>
        </p:spPr>
        <p:txBody>
          <a:bodyPr>
            <a:normAutofit/>
          </a:bodyPr>
          <a:lstStyle/>
          <a:p>
            <a:r>
              <a:rPr lang="en-US" dirty="0" smtClean="0"/>
              <a:t>At the workshops explored emerging symptoms and formed anomalies symptoms dysfunctions </a:t>
            </a:r>
            <a:r>
              <a:rPr lang="en-US" dirty="0" err="1" smtClean="0"/>
              <a:t>maxillodental</a:t>
            </a:r>
            <a:r>
              <a:rPr lang="en-US" dirty="0" smtClean="0"/>
              <a:t>-facial system for health education to prevent the development of persistent anomalies and deformities of the maxillofacial region, which affect a healthy lifestyle, career success, the aesthetic appearance of the face.</a:t>
            </a:r>
            <a:endParaRPr lang="ru-RU" dirty="0"/>
          </a:p>
        </p:txBody>
      </p:sp>
      <p:pic>
        <p:nvPicPr>
          <p:cNvPr id="6" name="Рисунок 5" descr="brsmil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12" y="785794"/>
            <a:ext cx="185738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 </a:t>
            </a:r>
            <a:r>
              <a:rPr lang="en-US" sz="4000" dirty="0" smtClean="0"/>
              <a:t>Learning objectives: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8072462" cy="5346386"/>
          </a:xfrm>
        </p:spPr>
        <p:txBody>
          <a:bodyPr>
            <a:normAutofit/>
          </a:bodyPr>
          <a:lstStyle/>
          <a:p>
            <a:pPr algn="r">
              <a:buFont typeface="Wingdings" pitchFamily="2" charset="2"/>
              <a:buChar char="Ø"/>
            </a:pPr>
            <a:endParaRPr lang="ru-RU" dirty="0" smtClean="0"/>
          </a:p>
          <a:p>
            <a:pPr algn="r">
              <a:buFont typeface="Wingdings" pitchFamily="2" charset="2"/>
              <a:buChar char="Ø"/>
            </a:pPr>
            <a:endParaRPr lang="ru-RU" dirty="0" smtClean="0"/>
          </a:p>
          <a:p>
            <a:pPr algn="r">
              <a:buFont typeface="Wingdings" pitchFamily="2" charset="2"/>
              <a:buChar char="Ø"/>
            </a:pPr>
            <a:r>
              <a:rPr lang="en-US" dirty="0" smtClean="0"/>
              <a:t>introduce basic laws of biomechanics of the </a:t>
            </a:r>
            <a:r>
              <a:rPr lang="en-US" dirty="0" err="1" smtClean="0"/>
              <a:t>masticatory</a:t>
            </a:r>
            <a:r>
              <a:rPr lang="en-US" dirty="0" smtClean="0"/>
              <a:t> apparatus; </a:t>
            </a:r>
          </a:p>
          <a:p>
            <a:pPr algn="r">
              <a:buFont typeface="Wingdings" pitchFamily="2" charset="2"/>
              <a:buChar char="Ø"/>
            </a:pPr>
            <a:r>
              <a:rPr lang="en-US" dirty="0" smtClean="0"/>
              <a:t>identification of etiologic and </a:t>
            </a:r>
            <a:r>
              <a:rPr lang="en-US" dirty="0" err="1" smtClean="0"/>
              <a:t>pathogenetic</a:t>
            </a:r>
            <a:r>
              <a:rPr lang="en-US" dirty="0" smtClean="0"/>
              <a:t> factors contributing to the emergence of dentition anomalies in children; </a:t>
            </a:r>
          </a:p>
          <a:p>
            <a:pPr algn="r">
              <a:buFont typeface="Wingdings" pitchFamily="2" charset="2"/>
              <a:buChar char="Ø"/>
            </a:pPr>
            <a:r>
              <a:rPr lang="en-US" dirty="0" smtClean="0"/>
              <a:t>  teach manual skills of </a:t>
            </a:r>
            <a:r>
              <a:rPr lang="en-US" dirty="0" err="1" smtClean="0"/>
              <a:t>miogimnasticheskih</a:t>
            </a:r>
            <a:r>
              <a:rPr lang="en-US" dirty="0" smtClean="0"/>
              <a:t> and speech therapy exercises.</a:t>
            </a:r>
            <a:endParaRPr lang="ru-RU" dirty="0"/>
          </a:p>
        </p:txBody>
      </p:sp>
      <p:pic>
        <p:nvPicPr>
          <p:cNvPr id="5" name="Рисунок 4" descr="muppy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714884"/>
            <a:ext cx="207170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7242048" cy="4357718"/>
          </a:xfrm>
        </p:spPr>
        <p:txBody>
          <a:bodyPr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lang="en-US" sz="320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Prerequisite subjects: </a:t>
            </a:r>
            <a:r>
              <a:rPr lang="ru-RU" sz="320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/>
            </a:r>
            <a:br>
              <a:rPr lang="ru-RU" sz="320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</a:br>
            <a:r>
              <a:rPr lang="ru-RU" sz="320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- </a:t>
            </a:r>
            <a:r>
              <a:rPr lang="en-US" sz="22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normal anatomy </a:t>
            </a:r>
            <a:br>
              <a:rPr lang="en-US" sz="22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</a:br>
            <a:r>
              <a:rPr lang="en-US" sz="22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 - prevention dentistry disease. </a:t>
            </a:r>
            <a:r>
              <a:rPr lang="ru-RU" sz="22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22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</a:rPr>
            </a:br>
            <a:r>
              <a:rPr lang="ru-RU" sz="18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ru-RU" sz="18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</a:rPr>
            </a:br>
            <a:r>
              <a:rPr lang="ru-RU" sz="18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ru-RU" sz="18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</a:rPr>
            </a:br>
            <a:r>
              <a:rPr lang="ru-RU" sz="18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ru-RU" sz="18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</a:rPr>
            </a:br>
            <a:r>
              <a:rPr lang="en-US" sz="360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3600" cap="none" dirty="0" err="1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Postrekvizity</a:t>
            </a:r>
            <a:r>
              <a:rPr lang="en-US" sz="360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discipline </a:t>
            </a:r>
            <a:r>
              <a:rPr lang="ru-RU" sz="360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: </a:t>
            </a:r>
            <a:br>
              <a:rPr lang="ru-RU" sz="360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</a:br>
            <a:r>
              <a:rPr lang="ru-RU" sz="36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-</a:t>
            </a:r>
            <a:r>
              <a:rPr lang="en-US" sz="22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pediatric dentistry, </a:t>
            </a:r>
            <a:br>
              <a:rPr lang="en-US" sz="22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</a:br>
            <a:r>
              <a:rPr lang="en-US" sz="22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 - </a:t>
            </a:r>
            <a:r>
              <a:rPr lang="en-US" sz="2200" b="0" cap="none" dirty="0" err="1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prosthodontics</a:t>
            </a:r>
            <a:r>
              <a:rPr lang="en-US" sz="22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, </a:t>
            </a:r>
            <a:br>
              <a:rPr lang="en-US" sz="22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</a:br>
            <a:r>
              <a:rPr lang="en-US" sz="22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- preventive dentistry</a:t>
            </a:r>
            <a:br>
              <a:rPr lang="en-US" sz="22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</a:br>
            <a:r>
              <a:rPr lang="en-US" sz="22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- dental surgery </a:t>
            </a:r>
            <a:br>
              <a:rPr lang="en-US" sz="22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</a:br>
            <a:r>
              <a:rPr lang="en-US" sz="22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  </a:t>
            </a:r>
            <a:r>
              <a:rPr lang="ru-RU" sz="18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/>
            </a:r>
            <a:br>
              <a:rPr lang="ru-RU" sz="1800" b="0" cap="none" dirty="0" smtClean="0">
                <a:ln>
                  <a:noFill/>
                </a:ln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</a:br>
            <a:r>
              <a:rPr lang="ru-RU" sz="28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28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</a:rPr>
            </a:br>
            <a:endParaRPr lang="ru-RU" sz="18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4000504"/>
            <a:ext cx="3214710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72264" y="1"/>
            <a:ext cx="2747922" cy="3357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628800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 for your attention!</a:t>
            </a:r>
            <a:endParaRPr lang="ru-RU" dirty="0"/>
          </a:p>
        </p:txBody>
      </p:sp>
      <p:pic>
        <p:nvPicPr>
          <p:cNvPr id="4" name="Рисунок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284984"/>
            <a:ext cx="2985120" cy="298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419</TotalTime>
  <Words>324</Words>
  <Application>Microsoft Office PowerPoint</Application>
  <PresentationFormat>Экран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Kazakh National Medical University  named after S.D. Asfendiyarov</vt:lpstr>
      <vt:lpstr>Слайд 2</vt:lpstr>
      <vt:lpstr>Course description: - Prevention of functional and morphological changes in the dentition. Bad habits lead to anomalies of dentition in children.Miogimnastic exercises and speech therapy for the treatment and prevention pathological bites. </vt:lpstr>
      <vt:lpstr>purpose of the lesson :</vt:lpstr>
      <vt:lpstr>Motivating students to select this Electives : </vt:lpstr>
      <vt:lpstr> Learning objectives:   </vt:lpstr>
      <vt:lpstr>Prerequisite subjects:  - normal anatomy   - prevention dentistry disease.      Postrekvizity discipline :  - pediatric dentistry,   - prosthodontics,   - preventive dentistry  - dental surgery      </vt:lpstr>
      <vt:lpstr>Thank you for your attention!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Казахский Национальный Медицинский Университет  им. С.Д. Асфендиярова</dc:title>
  <dc:creator>user</dc:creator>
  <cp:lastModifiedBy>нариман</cp:lastModifiedBy>
  <cp:revision>62</cp:revision>
  <dcterms:created xsi:type="dcterms:W3CDTF">2011-02-10T04:46:26Z</dcterms:created>
  <dcterms:modified xsi:type="dcterms:W3CDTF">2016-01-26T06:21:03Z</dcterms:modified>
</cp:coreProperties>
</file>