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3" r:id="rId3"/>
    <p:sldId id="304" r:id="rId4"/>
    <p:sldId id="329" r:id="rId5"/>
    <p:sldId id="330" r:id="rId6"/>
    <p:sldId id="331" r:id="rId7"/>
    <p:sldId id="332" r:id="rId8"/>
    <p:sldId id="326" r:id="rId9"/>
    <p:sldId id="327" r:id="rId10"/>
    <p:sldId id="328" r:id="rId11"/>
    <p:sldId id="312" r:id="rId12"/>
    <p:sldId id="313" r:id="rId13"/>
    <p:sldId id="314" r:id="rId14"/>
    <p:sldId id="315" r:id="rId15"/>
    <p:sldId id="324" r:id="rId16"/>
    <p:sldId id="334" r:id="rId17"/>
    <p:sldId id="318" r:id="rId18"/>
    <p:sldId id="319" r:id="rId19"/>
    <p:sldId id="320" r:id="rId20"/>
    <p:sldId id="33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54" autoAdjust="0"/>
  </p:normalViewPr>
  <p:slideViewPr>
    <p:cSldViewPr>
      <p:cViewPr varScale="1">
        <p:scale>
          <a:sx n="71" d="100"/>
          <a:sy n="71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F41609-6A55-483F-9472-69E1DAD737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022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ED2499-E9DE-47A8-9A39-3C51E0DE17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725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1 li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286512" y="2171634"/>
            <a:ext cx="2593292" cy="400110"/>
          </a:xfrm>
          <a:prstGeom prst="rect">
            <a:avLst/>
          </a:prstGeom>
          <a:noFill/>
        </p:spPr>
        <p:txBody>
          <a:bodyPr lIns="90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3068960"/>
            <a:ext cx="7276876" cy="1815882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интернатуры по стоматологии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2700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Эллективті пән</a:t>
            </a:r>
            <a:r>
              <a:rPr lang="en-US" sz="28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kk-KZ" sz="28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 бітті және жүре пайда болған жақ бет аймағы ақаулары</a:t>
            </a:r>
            <a:r>
              <a:rPr lang="en-US" sz="28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b="1" dirty="0">
              <a:ln w="12700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10" descr="Безымянный-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21431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err="1" smtClean="0"/>
              <a:t>Туа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бітті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құлақ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қалқаны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атрезиясы</a:t>
            </a:r>
            <a:r>
              <a:rPr lang="ru-RU" altLang="ru-RU" sz="2800" dirty="0" smtClean="0"/>
              <a:t>, </a:t>
            </a:r>
            <a:r>
              <a:rPr lang="ru-RU" altLang="ru-RU" sz="2800" dirty="0" err="1" smtClean="0"/>
              <a:t>туа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бітті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әр-түрлі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құлақ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қалқаны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деформациялары</a:t>
            </a:r>
            <a:r>
              <a:rPr lang="ru-RU" altLang="ru-RU" sz="2800" dirty="0" smtClean="0"/>
              <a:t> мен </a:t>
            </a:r>
            <a:r>
              <a:rPr lang="ru-RU" altLang="ru-RU" sz="2800" dirty="0" err="1" smtClean="0"/>
              <a:t>аномалиялары</a:t>
            </a:r>
            <a:r>
              <a:rPr lang="ru-RU" altLang="ru-RU" sz="2800" dirty="0" smtClean="0"/>
              <a:t>№</a:t>
            </a:r>
            <a:endParaRPr lang="ru-RU" altLang="ru-RU" sz="2800" dirty="0"/>
          </a:p>
        </p:txBody>
      </p:sp>
      <p:pic>
        <p:nvPicPr>
          <p:cNvPr id="44036" name="Picture 4" descr="IMG_669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0" y="1700213"/>
            <a:ext cx="371475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9" name="Picture 7" descr="сканирование0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349500"/>
            <a:ext cx="4968875" cy="36020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8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0"/>
            <a:ext cx="8229600" cy="11207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dirty="0" err="1" smtClean="0"/>
              <a:t>Туа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бітті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қан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тамыр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ісіктері</a:t>
            </a:r>
            <a:r>
              <a:rPr lang="ru-RU" altLang="ru-RU" sz="4000" dirty="0" smtClean="0"/>
              <a:t> </a:t>
            </a:r>
            <a:r>
              <a:rPr lang="ru-RU" altLang="ru-RU" sz="4000" dirty="0"/>
              <a:t>(</a:t>
            </a:r>
            <a:r>
              <a:rPr lang="ru-RU" altLang="ru-RU" sz="4000" dirty="0" err="1"/>
              <a:t>лимфангиома</a:t>
            </a:r>
            <a:r>
              <a:rPr lang="ru-RU" altLang="ru-RU" sz="4000" dirty="0"/>
              <a:t>, </a:t>
            </a:r>
            <a:r>
              <a:rPr lang="ru-RU" altLang="ru-RU" sz="4000" dirty="0" err="1"/>
              <a:t>гемангиома</a:t>
            </a:r>
            <a:r>
              <a:rPr lang="ru-RU" altLang="ru-RU" sz="4000" dirty="0"/>
              <a:t>)</a:t>
            </a:r>
          </a:p>
        </p:txBody>
      </p:sp>
      <p:pic>
        <p:nvPicPr>
          <p:cNvPr id="46088" name="Picture 8" descr="сканирование0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2928938" cy="46085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сканирование0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1916113"/>
            <a:ext cx="2725737" cy="38877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сканирование000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844675"/>
            <a:ext cx="2933700" cy="417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dirty="0" err="1" smtClean="0"/>
              <a:t>Туа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бітті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тіл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және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жоғарғы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төменгі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ерін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аномалиялары</a:t>
            </a:r>
            <a:r>
              <a:rPr lang="ru-RU" altLang="ru-RU" dirty="0" smtClean="0"/>
              <a:t>. Тар </a:t>
            </a:r>
            <a:r>
              <a:rPr lang="ru-RU" altLang="ru-RU" dirty="0" err="1" smtClean="0"/>
              <a:t>ауыз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кіре-берісі</a:t>
            </a:r>
            <a:r>
              <a:rPr lang="ru-RU" altLang="ru-RU" dirty="0" smtClean="0"/>
              <a:t>.</a:t>
            </a:r>
            <a:endParaRPr lang="ru-RU" altLang="ru-RU" sz="4000" dirty="0"/>
          </a:p>
        </p:txBody>
      </p:sp>
      <p:pic>
        <p:nvPicPr>
          <p:cNvPr id="47109" name="Picture 5" descr="сканирование0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133600"/>
            <a:ext cx="5545138" cy="41989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0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altLang="ru-RU" dirty="0" smtClean="0"/>
              <a:t>Жақ бет дисплазиясы</a:t>
            </a:r>
            <a:endParaRPr lang="ru-RU" altLang="ru-RU" dirty="0"/>
          </a:p>
        </p:txBody>
      </p:sp>
      <p:pic>
        <p:nvPicPr>
          <p:cNvPr id="48134" name="Picture 6" descr="сканирование0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565400"/>
            <a:ext cx="4427537" cy="29638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 descr="сканирование0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565400"/>
            <a:ext cx="4316412" cy="2976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dirty="0" err="1" smtClean="0"/>
              <a:t>Әр-түрлі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симптомокомплекстер</a:t>
            </a:r>
            <a:endParaRPr lang="ru-RU" altLang="ru-RU" sz="4000" dirty="0"/>
          </a:p>
        </p:txBody>
      </p:sp>
      <p:pic>
        <p:nvPicPr>
          <p:cNvPr id="49159" name="Picture 7" descr="сканирование0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36838"/>
            <a:ext cx="4681537" cy="2870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сканирование00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8084" y="1721111"/>
            <a:ext cx="3671888" cy="2486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сканирование00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4149725"/>
            <a:ext cx="3663950" cy="2524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G_08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25146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IMG_08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20713"/>
            <a:ext cx="2438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IMG_08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924175"/>
            <a:ext cx="24384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16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778098"/>
          </a:xfrm>
        </p:spPr>
        <p:txBody>
          <a:bodyPr>
            <a:normAutofit fontScale="90000"/>
          </a:bodyPr>
          <a:lstStyle/>
          <a:p>
            <a:r>
              <a:rPr lang="kk-KZ" sz="2000" dirty="0" smtClean="0"/>
              <a:t>Туа бітті ерін және таңдай жырықтарын сатылап реабилитациялау схемасы</a:t>
            </a: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7772400" cy="58772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 </a:t>
            </a:r>
            <a:r>
              <a:rPr lang="kk-KZ" dirty="0" smtClean="0"/>
              <a:t>Перзентхана</a:t>
            </a:r>
            <a:endParaRPr lang="en-US" dirty="0" smtClean="0"/>
          </a:p>
          <a:p>
            <a:r>
              <a:rPr lang="ru-RU" sz="1600" dirty="0" err="1" smtClean="0"/>
              <a:t>Преформирленген</a:t>
            </a:r>
            <a:r>
              <a:rPr lang="ru-RU" sz="1600" dirty="0" smtClean="0"/>
              <a:t> </a:t>
            </a:r>
            <a:r>
              <a:rPr lang="ru-RU" sz="1600" dirty="0" err="1" smtClean="0"/>
              <a:t>ортопедиялық</a:t>
            </a:r>
            <a:r>
              <a:rPr lang="ru-RU" sz="1600" dirty="0" smtClean="0"/>
              <a:t> аппарат ты </a:t>
            </a:r>
            <a:r>
              <a:rPr lang="ru-RU" sz="1600" dirty="0" err="1" smtClean="0"/>
              <a:t>жасау</a:t>
            </a:r>
            <a:r>
              <a:rPr lang="ru-RU" sz="1600" dirty="0" smtClean="0"/>
              <a:t>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</a:t>
            </a:r>
            <a:r>
              <a:rPr lang="ru-RU" sz="1600" dirty="0" err="1" smtClean="0"/>
              <a:t>қондыру</a:t>
            </a:r>
            <a:r>
              <a:rPr lang="en-US" sz="1600" dirty="0" smtClean="0"/>
              <a:t>(1-3 </a:t>
            </a:r>
            <a:r>
              <a:rPr lang="kk-KZ" sz="1600" dirty="0" smtClean="0"/>
              <a:t>күн</a:t>
            </a:r>
            <a:r>
              <a:rPr lang="en-US" sz="1600" dirty="0" smtClean="0"/>
              <a:t>)</a:t>
            </a:r>
          </a:p>
          <a:p>
            <a:r>
              <a:rPr lang="kk-KZ" sz="1600" dirty="0" smtClean="0"/>
              <a:t>Хейлопластика көрсеткіштер бойынша </a:t>
            </a:r>
            <a:r>
              <a:rPr lang="en-US" sz="1600" dirty="0" smtClean="0"/>
              <a:t>( </a:t>
            </a:r>
            <a:r>
              <a:rPr lang="ru-RU" sz="1600" dirty="0" smtClean="0"/>
              <a:t>11-14 кун)</a:t>
            </a:r>
          </a:p>
          <a:p>
            <a:r>
              <a:rPr lang="en-US" sz="1600" dirty="0" smtClean="0"/>
              <a:t>II </a:t>
            </a:r>
            <a:r>
              <a:rPr lang="ru-RU" sz="1600" dirty="0" err="1" smtClean="0"/>
              <a:t>Аурухана</a:t>
            </a:r>
            <a:r>
              <a:rPr lang="kk-KZ" sz="1600" dirty="0" smtClean="0"/>
              <a:t>ға дейінгі кезең</a:t>
            </a:r>
          </a:p>
          <a:p>
            <a:r>
              <a:rPr lang="kk-KZ" sz="1600" dirty="0" smtClean="0"/>
              <a:t>Ортопедиялық ем</a:t>
            </a:r>
          </a:p>
          <a:p>
            <a:r>
              <a:rPr lang="kk-KZ" sz="1600" dirty="0" smtClean="0"/>
              <a:t>Массаж</a:t>
            </a:r>
          </a:p>
          <a:p>
            <a:r>
              <a:rPr lang="kk-KZ" sz="1600" dirty="0" smtClean="0"/>
              <a:t>Логопедиялық ем</a:t>
            </a:r>
          </a:p>
          <a:p>
            <a:r>
              <a:rPr lang="en-US" sz="1600" dirty="0" smtClean="0"/>
              <a:t>III </a:t>
            </a:r>
            <a:r>
              <a:rPr lang="kk-KZ" sz="1600" dirty="0" smtClean="0"/>
              <a:t>Госпитальдық кезең</a:t>
            </a:r>
          </a:p>
          <a:p>
            <a:r>
              <a:rPr lang="kk-KZ" sz="1600" dirty="0" smtClean="0"/>
              <a:t>Хейлопластика 6-12 ай</a:t>
            </a:r>
          </a:p>
          <a:p>
            <a:r>
              <a:rPr lang="kk-KZ" sz="1600" dirty="0" smtClean="0"/>
              <a:t>Шектелген таңдай жырықтарында 2-3 жасында</a:t>
            </a:r>
          </a:p>
          <a:p>
            <a:r>
              <a:rPr lang="kk-KZ" sz="1600" dirty="0" smtClean="0"/>
              <a:t>Шектелмеген ерін және таңдай жырықтарында 3-5 жас.</a:t>
            </a:r>
          </a:p>
          <a:p>
            <a:r>
              <a:rPr lang="en-US" sz="1600" dirty="0" smtClean="0"/>
              <a:t>IV </a:t>
            </a:r>
            <a:r>
              <a:rPr lang="kk-KZ" sz="1600" dirty="0" smtClean="0"/>
              <a:t>Госпитальды кезең</a:t>
            </a:r>
          </a:p>
          <a:p>
            <a:r>
              <a:rPr lang="kk-KZ" sz="1600" dirty="0" smtClean="0"/>
              <a:t>Ортопедиялық және ортодонтиялық ем</a:t>
            </a:r>
          </a:p>
          <a:p>
            <a:r>
              <a:rPr lang="kk-KZ" sz="1600" dirty="0" smtClean="0"/>
              <a:t>Логопедиялық ем</a:t>
            </a:r>
          </a:p>
          <a:p>
            <a:r>
              <a:rPr lang="kk-KZ" sz="1600" dirty="0" smtClean="0"/>
              <a:t>Массаж ЛФК</a:t>
            </a:r>
          </a:p>
          <a:p>
            <a:r>
              <a:rPr lang="kk-KZ" sz="1600" dirty="0" smtClean="0"/>
              <a:t>Көрсеткіштер болса</a:t>
            </a:r>
          </a:p>
          <a:p>
            <a:r>
              <a:rPr lang="kk-KZ" sz="1600" dirty="0" smtClean="0"/>
              <a:t>Коррекциялаушы операциялар</a:t>
            </a:r>
          </a:p>
          <a:p>
            <a:r>
              <a:rPr lang="kk-KZ" sz="1600" dirty="0" smtClean="0"/>
              <a:t>Қалдық дефекты жою</a:t>
            </a:r>
          </a:p>
          <a:p>
            <a:r>
              <a:rPr lang="kk-KZ" sz="1600" dirty="0" smtClean="0"/>
              <a:t>Протездеу</a:t>
            </a:r>
          </a:p>
          <a:p>
            <a:r>
              <a:rPr lang="kk-KZ" sz="1600" dirty="0" smtClean="0"/>
              <a:t>12 жастан кейн ринопластика</a:t>
            </a:r>
          </a:p>
          <a:p>
            <a:endParaRPr lang="kk-KZ" sz="1600" dirty="0" smtClean="0"/>
          </a:p>
          <a:p>
            <a:endParaRPr lang="kk-KZ" sz="1600" dirty="0" smtClean="0"/>
          </a:p>
        </p:txBody>
      </p:sp>
    </p:spTree>
    <p:extLst>
      <p:ext uri="{BB962C8B-B14F-4D97-AF65-F5344CB8AC3E}">
        <p14:creationId xmlns:p14="http://schemas.microsoft.com/office/powerpoint/2010/main" val="5534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5" name="Picture 9" descr="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19700" cy="3479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6" name="Picture 10" descr="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3473450"/>
            <a:ext cx="5076825" cy="3384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2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549275"/>
            <a:ext cx="8774112" cy="58499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4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387350"/>
            <a:ext cx="8229600" cy="1384300"/>
          </a:xfrm>
        </p:spPr>
        <p:txBody>
          <a:bodyPr/>
          <a:lstStyle/>
          <a:p>
            <a:pPr algn="ctr"/>
            <a:r>
              <a:rPr lang="ru-RU" altLang="ru-RU" dirty="0" err="1" smtClean="0"/>
              <a:t>Корригирлеуші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операциялар</a:t>
            </a:r>
            <a:endParaRPr lang="ru-RU" altLang="ru-RU" dirty="0"/>
          </a:p>
        </p:txBody>
      </p:sp>
      <p:pic>
        <p:nvPicPr>
          <p:cNvPr id="74758" name="Picture 6" descr="сканирование0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720"/>
            <a:ext cx="9144000" cy="61642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836712"/>
            <a:ext cx="7772400" cy="518308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Кредиттер</a:t>
            </a:r>
            <a:r>
              <a:rPr lang="ru-RU" dirty="0" smtClean="0"/>
              <a:t> саны-4 (180 </a:t>
            </a:r>
            <a:r>
              <a:rPr lang="ru-RU" dirty="0" err="1" smtClean="0"/>
              <a:t>са</a:t>
            </a:r>
            <a:r>
              <a:rPr lang="kk-KZ" dirty="0" smtClean="0"/>
              <a:t>ғат</a:t>
            </a:r>
            <a:r>
              <a:rPr lang="ru-RU" dirty="0" smtClean="0"/>
              <a:t>)</a:t>
            </a:r>
          </a:p>
          <a:p>
            <a:pPr marL="0" indent="0" algn="ctr">
              <a:buNone/>
            </a:pPr>
            <a:r>
              <a:rPr lang="kk-KZ" dirty="0" smtClean="0"/>
              <a:t>Контакты сағаттар-60 сағ.</a:t>
            </a:r>
          </a:p>
          <a:p>
            <a:pPr marL="0" indent="0" algn="ctr">
              <a:buNone/>
            </a:pPr>
            <a:r>
              <a:rPr lang="kk-KZ" dirty="0" smtClean="0"/>
              <a:t>СРИП-6</a:t>
            </a:r>
            <a:r>
              <a:rPr lang="ru-RU" dirty="0" smtClean="0"/>
              <a:t>0сағ.</a:t>
            </a:r>
          </a:p>
          <a:p>
            <a:pPr marL="0" indent="0" algn="ctr">
              <a:buNone/>
            </a:pPr>
            <a:r>
              <a:rPr lang="kk-KZ" dirty="0" smtClean="0"/>
              <a:t>СРИ</a:t>
            </a:r>
            <a:r>
              <a:rPr lang="en-US" dirty="0" smtClean="0"/>
              <a:t>(</a:t>
            </a:r>
            <a:r>
              <a:rPr lang="kk-KZ" dirty="0" smtClean="0"/>
              <a:t>интернның өзіндік жұмысы</a:t>
            </a:r>
            <a:r>
              <a:rPr lang="en-US" dirty="0" smtClean="0"/>
              <a:t>)</a:t>
            </a:r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9857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k-KZ" dirty="0" smtClean="0"/>
              <a:t>Білім беру үрдісін ұйымдастыру</a:t>
            </a:r>
          </a:p>
          <a:p>
            <a:r>
              <a:rPr lang="kk-KZ" dirty="0" smtClean="0"/>
              <a:t>Бастапқы білім беру деңгейін анықтау</a:t>
            </a:r>
          </a:p>
          <a:p>
            <a:r>
              <a:rPr lang="kk-KZ" dirty="0" smtClean="0"/>
              <a:t>Клиникалық қабылдау</a:t>
            </a:r>
          </a:p>
          <a:p>
            <a:r>
              <a:rPr lang="kk-KZ" dirty="0" smtClean="0"/>
              <a:t>Шыққандағы білім деңгейін анықтау</a:t>
            </a:r>
          </a:p>
          <a:p>
            <a:r>
              <a:rPr lang="kk-KZ" dirty="0" smtClean="0"/>
              <a:t>Дебрифинг</a:t>
            </a:r>
          </a:p>
          <a:p>
            <a:r>
              <a:rPr lang="kk-KZ" dirty="0" smtClean="0"/>
              <a:t>Соңғы білім деңгейін анықтау </a:t>
            </a:r>
            <a:r>
              <a:rPr lang="en-US" dirty="0" smtClean="0"/>
              <a:t>( </a:t>
            </a:r>
            <a:r>
              <a:rPr lang="ru-RU" dirty="0" smtClean="0"/>
              <a:t>экзамен</a:t>
            </a:r>
            <a:r>
              <a:rPr lang="en-US" dirty="0" smtClean="0"/>
              <a:t>)</a:t>
            </a:r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8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32710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кафедра </a:t>
            </a: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 ұжымы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1.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Шалабаева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К.З. – д.м.н., профессор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КазҰМУ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Бектурганова Н.Д. – ассистент,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Жумабаева К.Ж. – к.м.н., ассистент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Ширынбек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И.Ш.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</a:t>
            </a:r>
          </a:p>
          <a:p>
            <a:pPr marL="514350" indent="-514350" algn="ctr">
              <a:buAutoNum type="arabicPeriod" startAt="2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Әлемде балалар барлық жерде бар. Тіл мен дәстурлер әр-түрлі болуы мүмкін, бір-ақ балалармен жұмыс жасайтын, емдейтін адамдарды ерекше сезім-балаларға деген махаббат біріктіреді.</a:t>
            </a:r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r>
              <a:rPr lang="kk-KZ" dirty="0" smtClean="0"/>
              <a:t>Балаларға деген махаббат-балалар тіс дәрігерінің ең басты белгісі. Ал қалғанын үйренуге болады.</a:t>
            </a:r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r>
              <a:rPr lang="ru-RU" altLang="ru-RU" sz="2800" dirty="0"/>
              <a:t>Т.Ф. Виноградова.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24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Элективті пән таңдау актуальдығы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k-KZ" dirty="0" smtClean="0"/>
              <a:t>Туа бітті және жүре пайда болған жақ бет аймағы жүйесі, ауыз қуысы органдарының дамуындағы ақаулары ең көп тараған патолгиялар қатарында.</a:t>
            </a:r>
          </a:p>
          <a:p>
            <a:endParaRPr lang="kk-KZ" dirty="0"/>
          </a:p>
          <a:p>
            <a:endParaRPr lang="kk-KZ" dirty="0" smtClean="0"/>
          </a:p>
          <a:p>
            <a:r>
              <a:rPr lang="kk-KZ" dirty="0" smtClean="0"/>
              <a:t>Соның ішінде туа бітті ерін және таңдай жырықтары туа бітті даму ақауларының ішінде бірінші орында тұрады.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5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2400" dirty="0" smtClean="0"/>
              <a:t>Туа бітті даму ақауларының этиологиялық факторлары, соның ішінде жақ бет аймағы, экзогенді және эндогенді болып бөлінеді.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k-KZ" sz="2000" dirty="0" smtClean="0"/>
              <a:t>Экзогенді факторлаға жатады:</a:t>
            </a:r>
          </a:p>
          <a:p>
            <a:r>
              <a:rPr lang="kk-KZ" sz="2000" dirty="0" smtClean="0"/>
              <a:t>Физикалық</a:t>
            </a:r>
            <a:r>
              <a:rPr lang="en-US" sz="2000" dirty="0" smtClean="0"/>
              <a:t>( </a:t>
            </a:r>
            <a:r>
              <a:rPr lang="kk-KZ" sz="2000" dirty="0" smtClean="0"/>
              <a:t>механикалық, термиялық және иондаушы сәуле</a:t>
            </a:r>
            <a:r>
              <a:rPr lang="en-US" sz="2000" dirty="0" smtClean="0"/>
              <a:t>)</a:t>
            </a:r>
          </a:p>
          <a:p>
            <a:r>
              <a:rPr lang="ru-RU" sz="2000" dirty="0" err="1" smtClean="0"/>
              <a:t>Химиялы</a:t>
            </a:r>
            <a:r>
              <a:rPr lang="kk-KZ" sz="2000" dirty="0" smtClean="0"/>
              <a:t>қ </a:t>
            </a:r>
            <a:r>
              <a:rPr lang="en-US" sz="2000" dirty="0" smtClean="0"/>
              <a:t>( </a:t>
            </a:r>
            <a:r>
              <a:rPr lang="ru-RU" sz="2000" dirty="0" err="1" smtClean="0"/>
              <a:t>гипоксиялық</a:t>
            </a:r>
            <a:r>
              <a:rPr lang="ru-RU" sz="2000" dirty="0" smtClean="0"/>
              <a:t>, витамин </a:t>
            </a:r>
            <a:r>
              <a:rPr lang="ru-RU" sz="2000" dirty="0" err="1" smtClean="0"/>
              <a:t>жетіспеушілігі</a:t>
            </a:r>
            <a:r>
              <a:rPr lang="ru-RU" sz="2000" dirty="0" smtClean="0"/>
              <a:t>, </a:t>
            </a:r>
            <a:r>
              <a:rPr lang="ru-RU" sz="2000" dirty="0" err="1" smtClean="0"/>
              <a:t>террагенді</a:t>
            </a:r>
            <a:r>
              <a:rPr lang="ru-RU" sz="2000" dirty="0" smtClean="0"/>
              <a:t> </a:t>
            </a:r>
            <a:r>
              <a:rPr lang="ru-RU" sz="2000" dirty="0" err="1" smtClean="0"/>
              <a:t>улардың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әсері</a:t>
            </a:r>
            <a:r>
              <a:rPr lang="en-US" sz="2000" dirty="0" smtClean="0"/>
              <a:t>)</a:t>
            </a:r>
          </a:p>
          <a:p>
            <a:r>
              <a:rPr lang="kk-KZ" sz="2000" dirty="0" smtClean="0"/>
              <a:t>Биологиялық</a:t>
            </a:r>
            <a:r>
              <a:rPr lang="en-US" sz="2000" dirty="0" smtClean="0"/>
              <a:t>(</a:t>
            </a:r>
            <a:r>
              <a:rPr lang="kk-KZ" sz="2000" dirty="0" smtClean="0"/>
              <a:t>қызылша, эпидемиялық паротит, белдемелі теміреткі, бактериялар және олардың токсиндері</a:t>
            </a:r>
            <a:r>
              <a:rPr lang="en-US" sz="2000" dirty="0" smtClean="0"/>
              <a:t>)</a:t>
            </a:r>
          </a:p>
          <a:p>
            <a:r>
              <a:rPr lang="kk-KZ" sz="2000" dirty="0" smtClean="0"/>
              <a:t>Эндогенді факторлар:</a:t>
            </a:r>
          </a:p>
          <a:p>
            <a:r>
              <a:rPr lang="kk-KZ" sz="2000" dirty="0" smtClean="0"/>
              <a:t>Патологиялық қан қуалау</a:t>
            </a:r>
            <a:r>
              <a:rPr lang="en-US" sz="2000" dirty="0" smtClean="0"/>
              <a:t>( </a:t>
            </a:r>
            <a:r>
              <a:rPr lang="kk-KZ" sz="2000" dirty="0" smtClean="0"/>
              <a:t>Туа бітті жоғарғы ерін және таңдай жырықтары доминантты және рециссивті белгілері бойынша берілуі мүмкін.</a:t>
            </a:r>
          </a:p>
          <a:p>
            <a:r>
              <a:rPr lang="kk-KZ" sz="2000" dirty="0" smtClean="0"/>
              <a:t>Биологиялық жасушаның бүтіндігінің бұзылуы.</a:t>
            </a:r>
          </a:p>
          <a:p>
            <a:r>
              <a:rPr lang="kk-KZ" sz="2000" dirty="0" smtClean="0"/>
              <a:t>Жынысының, жас және туыстық  некелердің әсерінен.</a:t>
            </a:r>
          </a:p>
          <a:p>
            <a:endParaRPr lang="kk-KZ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8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Туа бітті жоғарғы ерін және таңдай жырықтары  туа бітті ақаулар ішінде таралауы жиілігі бойынша үшінші орында, ал басқа авторлардың есебімен аяқ қол туа бітті ақауларынан кейін екінші орында.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3933056"/>
            <a:ext cx="7772400" cy="2086744"/>
          </a:xfrm>
        </p:spPr>
        <p:txBody>
          <a:bodyPr/>
          <a:lstStyle/>
          <a:p>
            <a:r>
              <a:rPr lang="kk-KZ" dirty="0" smtClean="0"/>
              <a:t>Орта есеппен туылған балалардың 1:600,800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3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92100"/>
            <a:ext cx="8218488" cy="544513"/>
          </a:xfrm>
        </p:spPr>
        <p:txBody>
          <a:bodyPr>
            <a:normAutofit fontScale="90000"/>
          </a:bodyPr>
          <a:lstStyle/>
          <a:p>
            <a:pPr algn="ctr"/>
            <a:r>
              <a:rPr lang="kk-KZ" altLang="ru-RU" sz="4000" b="1" dirty="0" smtClean="0"/>
              <a:t>Туа бітті ерін және таңдай жырықтары</a:t>
            </a:r>
            <a:endParaRPr lang="ru-RU" altLang="ru-RU" sz="4000" b="1" dirty="0"/>
          </a:p>
        </p:txBody>
      </p:sp>
      <p:pic>
        <p:nvPicPr>
          <p:cNvPr id="35846" name="Picture 6" descr="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268413"/>
            <a:ext cx="3313112" cy="2208212"/>
          </a:xfrm>
        </p:spPr>
      </p:pic>
      <p:pic>
        <p:nvPicPr>
          <p:cNvPr id="35848" name="Picture 8" descr="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196975"/>
            <a:ext cx="3995737" cy="2663825"/>
          </a:xfrm>
        </p:spPr>
      </p:pic>
      <p:pic>
        <p:nvPicPr>
          <p:cNvPr id="35851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6383" r="7260" b="5191"/>
          <a:stretch>
            <a:fillRect/>
          </a:stretch>
        </p:blipFill>
        <p:spPr>
          <a:xfrm>
            <a:off x="1403350" y="3644900"/>
            <a:ext cx="2233613" cy="2952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5" name="Picture 1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" b="6461"/>
          <a:stretch>
            <a:fillRect/>
          </a:stretch>
        </p:blipFill>
        <p:spPr>
          <a:xfrm>
            <a:off x="4716463" y="3933825"/>
            <a:ext cx="4032250" cy="272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9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000" dirty="0" err="1" smtClean="0"/>
              <a:t>Туа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бітті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мұрын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деформациясы</a:t>
            </a:r>
            <a:r>
              <a:rPr lang="ru-RU" altLang="ru-RU" sz="4000" dirty="0" smtClean="0"/>
              <a:t>, </a:t>
            </a:r>
            <a:r>
              <a:rPr lang="ru-RU" altLang="ru-RU" sz="4000" dirty="0" err="1" smtClean="0"/>
              <a:t>мұрын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атрезиясы</a:t>
            </a:r>
            <a:endParaRPr lang="ru-RU" altLang="ru-RU" sz="4000" dirty="0"/>
          </a:p>
        </p:txBody>
      </p:sp>
      <p:pic>
        <p:nvPicPr>
          <p:cNvPr id="39942" name="Picture 6" descr="сканирование0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492375"/>
            <a:ext cx="4864100" cy="3262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сканирование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673225"/>
            <a:ext cx="3476625" cy="5184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0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639</TotalTime>
  <Words>428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Элективті пән таңдау актуальдығы</vt:lpstr>
      <vt:lpstr>Туа бітті даму ақауларының этиологиялық факторлары, соның ішінде жақ бет аймағы, экзогенді және эндогенді болып бөлінеді.</vt:lpstr>
      <vt:lpstr>Туа бітті жоғарғы ерін және таңдай жырықтары  туа бітті ақаулар ішінде таралауы жиілігі бойынша үшінші орында, ал басқа авторлардың есебімен аяқ қол туа бітті ақауларынан кейін екінші орында.</vt:lpstr>
      <vt:lpstr>Туа бітті ерін және таңдай жырықтары</vt:lpstr>
      <vt:lpstr>Туа бітті мұрын деформациясы, мұрын атрезиясы</vt:lpstr>
      <vt:lpstr> Туа бітті құлақ қалқаны атрезиясы, туа бітті әр-түрлі құлақ қалқаны деформациялары мен аномалиялары№</vt:lpstr>
      <vt:lpstr>Туа бітті қан тамыр ісіктері (лимфангиома, гемангиома)</vt:lpstr>
      <vt:lpstr> Туа бітті тіл және жоғарғы, төменгі ерін аномалиялары. Тар ауыз кіре-берісі.</vt:lpstr>
      <vt:lpstr>Жақ бет дисплазиясы</vt:lpstr>
      <vt:lpstr>Әр-түрлі симптомокомплекстер</vt:lpstr>
      <vt:lpstr>Презентация PowerPoint</vt:lpstr>
      <vt:lpstr>Туа бітті ерін және таңдай жырықтарын сатылап реабилитациялау схемасы.</vt:lpstr>
      <vt:lpstr>Презентация PowerPoint</vt:lpstr>
      <vt:lpstr>Презентация PowerPoint</vt:lpstr>
      <vt:lpstr>Корригирлеуші операциялар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ПРОПЕДЕВТИКИ СТОМАТОЛОГИИ ДЕТСКОГО ВОЗРАСТА И ОРТОДОНТИИ</dc:title>
  <dc:creator>User</dc:creator>
  <cp:lastModifiedBy>User</cp:lastModifiedBy>
  <cp:revision>104</cp:revision>
  <cp:lastPrinted>2015-04-03T07:09:17Z</cp:lastPrinted>
  <dcterms:modified xsi:type="dcterms:W3CDTF">2016-01-29T08:57:03Z</dcterms:modified>
</cp:coreProperties>
</file>