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0" r:id="rId8"/>
    <p:sldId id="271" r:id="rId9"/>
    <p:sldId id="272" r:id="rId10"/>
    <p:sldId id="286" r:id="rId11"/>
    <p:sldId id="292" r:id="rId12"/>
    <p:sldId id="287" r:id="rId13"/>
    <p:sldId id="288" r:id="rId14"/>
    <p:sldId id="289" r:id="rId15"/>
    <p:sldId id="290" r:id="rId16"/>
    <p:sldId id="291" r:id="rId17"/>
    <p:sldId id="273" r:id="rId18"/>
    <p:sldId id="274" r:id="rId19"/>
    <p:sldId id="295" r:id="rId20"/>
    <p:sldId id="275" r:id="rId21"/>
    <p:sldId id="276" r:id="rId22"/>
    <p:sldId id="277" r:id="rId23"/>
    <p:sldId id="278" r:id="rId24"/>
    <p:sldId id="297" r:id="rId25"/>
    <p:sldId id="279" r:id="rId26"/>
    <p:sldId id="280" r:id="rId27"/>
    <p:sldId id="293" r:id="rId28"/>
    <p:sldId id="294" r:id="rId29"/>
    <p:sldId id="281" r:id="rId30"/>
    <p:sldId id="282" r:id="rId31"/>
    <p:sldId id="284" r:id="rId32"/>
    <p:sldId id="296" r:id="rId33"/>
    <p:sldId id="283" r:id="rId34"/>
    <p:sldId id="263" r:id="rId35"/>
    <p:sldId id="264" r:id="rId36"/>
    <p:sldId id="265" r:id="rId37"/>
    <p:sldId id="266" r:id="rId38"/>
    <p:sldId id="298" r:id="rId39"/>
    <p:sldId id="267" r:id="rId40"/>
    <p:sldId id="268" r:id="rId41"/>
    <p:sldId id="285" r:id="rId42"/>
    <p:sldId id="269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7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01DC64D-596F-4417-A406-6133F4A00F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18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A7038D-83C8-4119-9E76-817D6092BFBC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3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71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10F404-07AC-4BC0-B042-E9AF479F95A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4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4C1A35-7DC7-4DE3-BBD0-4FFD1446AAE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975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66C7C66-3BEA-4552-85DC-8E3B74FC7B7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48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408A25-85F5-45F5-9314-C5BEE89CA0B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649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61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36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0" y="144436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F560FB-493C-4A19-8B26-FA8F446C95A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28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9E77CB-33D3-4C25-BB5B-ED3E38048B5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5002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15F5FE-5335-4D84-AEC2-43E72DC9E72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0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928850-ADC6-4427-B03F-FE72707A984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83" y="640801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F3FD321-E52E-4910-A8E8-72BE8CF0FA6A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80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79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80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36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9ED8C43-C305-4751-B1D5-BF166FB70C72}" type="datetimeFigureOut">
              <a:rPr lang="ru-RU" smtClean="0">
                <a:solidFill>
                  <a:prstClr val="black"/>
                </a:solidFill>
              </a:rPr>
              <a:pPr/>
              <a:t>24.02.2016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83" y="640801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801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905F36-9695-4C0E-A55B-94020F47F6E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0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212976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b="0" dirty="0" smtClean="0"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КАЗАХСКИЙ  НАЦИОНАЛЬНЫЙ  МЕДИЦИНСКИЙ УНИВЕРСИТЕТ  имени  С.Д.АСФЕНДИЯРОВА</a:t>
            </a:r>
            <a:br>
              <a:rPr lang="ru-RU" sz="2800" b="0" dirty="0" smtClean="0"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</a:rPr>
            </a:br>
            <a:r>
              <a:rPr lang="ru-RU" sz="2800" dirty="0">
                <a:solidFill>
                  <a:schemeClr val="tx1"/>
                </a:solidFill>
                <a:effectLst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348880"/>
            <a:ext cx="8136904" cy="417646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Современные принципы диагностики </a:t>
            </a:r>
          </a:p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в онкологии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300" dirty="0" smtClean="0">
                <a:solidFill>
                  <a:schemeClr val="accent2"/>
                </a:solidFill>
              </a:rPr>
              <a:t>Кайдаров Бакыт Касенович</a:t>
            </a:r>
          </a:p>
          <a:p>
            <a:pPr algn="ctr"/>
            <a:endParaRPr lang="ru-RU" sz="2300" dirty="0" smtClean="0">
              <a:solidFill>
                <a:schemeClr val="accent2"/>
              </a:solidFill>
            </a:endParaRPr>
          </a:p>
          <a:p>
            <a:pPr algn="ctr"/>
            <a:r>
              <a:rPr lang="ru-RU" sz="1900" dirty="0" smtClean="0">
                <a:solidFill>
                  <a:schemeClr val="accent2"/>
                </a:solidFill>
              </a:rPr>
              <a:t>доктор медицинских наук, профессор</a:t>
            </a:r>
          </a:p>
          <a:p>
            <a:pPr algn="ctr"/>
            <a:r>
              <a:rPr lang="ru-RU" sz="1900" dirty="0" smtClean="0">
                <a:solidFill>
                  <a:schemeClr val="accent2"/>
                </a:solidFill>
              </a:rPr>
              <a:t>заведующий кафедрой онкологии</a:t>
            </a:r>
          </a:p>
          <a:p>
            <a:pPr algn="ctr"/>
            <a:r>
              <a:rPr lang="ru-RU" sz="1900" dirty="0" smtClean="0">
                <a:solidFill>
                  <a:schemeClr val="accent2"/>
                </a:solidFill>
              </a:rPr>
              <a:t>действительный член Европейского общества хирургической онкологии (</a:t>
            </a:r>
            <a:r>
              <a:rPr lang="en-US" sz="1900" dirty="0" smtClean="0">
                <a:solidFill>
                  <a:schemeClr val="accent2"/>
                </a:solidFill>
              </a:rPr>
              <a:t>ESSO</a:t>
            </a:r>
            <a:r>
              <a:rPr lang="ru-RU" sz="1900" dirty="0" smtClean="0">
                <a:solidFill>
                  <a:schemeClr val="accent2"/>
                </a:solidFill>
              </a:rPr>
              <a:t>)</a:t>
            </a:r>
          </a:p>
          <a:p>
            <a:pPr algn="ctr"/>
            <a:r>
              <a:rPr lang="ru-RU" sz="2800" dirty="0">
                <a:solidFill>
                  <a:schemeClr val="accent2"/>
                </a:solidFill>
              </a:rPr>
              <a:t/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</a:rPr>
              <a:t>Алматы – 2016 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9427"/>
            <a:ext cx="10731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619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0" dirty="0" smtClean="0"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Онкологическая настороженность </a:t>
            </a:r>
            <a:r>
              <a:rPr lang="ru-RU" sz="3600" b="0" dirty="0" smtClean="0">
                <a:solidFill>
                  <a:schemeClr val="accent2"/>
                </a:solidFill>
                <a:effectLst/>
                <a:latin typeface="Calibri" pitchFamily="34" charset="0"/>
                <a:cs typeface="Calibri" pitchFamily="34" charset="0"/>
              </a:rPr>
              <a:t>Клинические феномены</a:t>
            </a:r>
            <a:endParaRPr lang="ru-RU" sz="3600" b="0" dirty="0">
              <a:solidFill>
                <a:schemeClr val="accent2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Admin\Downloads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832648" cy="506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847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Клинические феномены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Новая папка\кафедра\лекции по онкологии для Б.К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21207" cy="45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980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/>
            <a:r>
              <a:rPr lang="ru-RU" i="1" dirty="0">
                <a:solidFill>
                  <a:srgbClr val="444444"/>
                </a:solidFill>
                <a:latin typeface="Arial"/>
              </a:rPr>
              <a:t>Обусловлен постепенным сужением либо сдавлением просвета трубчатого органа растущим новообразованием</a:t>
            </a:r>
            <a:r>
              <a:rPr lang="ru-RU" dirty="0">
                <a:solidFill>
                  <a:srgbClr val="444444"/>
                </a:solidFill>
                <a:latin typeface="Arial"/>
              </a:rPr>
              <a:t>.</a:t>
            </a:r>
          </a:p>
          <a:p>
            <a:pPr algn="just" fontAlgn="base"/>
            <a:r>
              <a:rPr lang="ru-RU" dirty="0">
                <a:solidFill>
                  <a:srgbClr val="444444"/>
                </a:solidFill>
                <a:latin typeface="Arial"/>
              </a:rPr>
              <a:t>Наблюдается при раке большинства полых и некоторых паренхиматозных органов.</a:t>
            </a:r>
          </a:p>
          <a:p>
            <a:pPr algn="just" fontAlgn="base"/>
            <a:r>
              <a:rPr lang="ru-RU" b="1" i="1" dirty="0">
                <a:solidFill>
                  <a:srgbClr val="993300"/>
                </a:solidFill>
                <a:latin typeface="Arial"/>
              </a:rPr>
              <a:t>Внимание! </a:t>
            </a:r>
            <a:r>
              <a:rPr lang="ru-RU" i="1" dirty="0">
                <a:solidFill>
                  <a:srgbClr val="444444"/>
                </a:solidFill>
                <a:latin typeface="Arial"/>
              </a:rPr>
              <a:t>Феномен обтурации объясняет механизм наиболее характерных симптомов рака трубчатых и некоторых паренхиматозных  органов.</a:t>
            </a:r>
            <a:endParaRPr lang="ru-RU" dirty="0">
              <a:solidFill>
                <a:srgbClr val="444444"/>
              </a:solidFill>
              <a:latin typeface="Arial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Феномен обтурации</a:t>
            </a:r>
            <a:endParaRPr lang="ru-RU" b="0" dirty="0">
              <a:solidFill>
                <a:srgbClr val="FF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62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fontAlgn="base"/>
            <a:r>
              <a:rPr lang="ru-RU" dirty="0">
                <a:latin typeface="Calibri" pitchFamily="34" charset="0"/>
                <a:cs typeface="Calibri" pitchFamily="34" charset="0"/>
              </a:rPr>
              <a:t>Обусловлен распадом новообразования или травмой, наносимой хрупким опухолевым массам твердым содержимым органа или какими-либо механическими факторами. Чаще встречается при экзофитных и изъязвленных опухолях. Проявляется повреждением сосудов и кровотечением из опухоли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 fontAlgn="base"/>
            <a:r>
              <a:rPr lang="ru-RU" dirty="0" smtClean="0">
                <a:latin typeface="Calibri" pitchFamily="34" charset="0"/>
                <a:cs typeface="Calibri" pitchFamily="34" charset="0"/>
              </a:rPr>
              <a:t>Феномен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деструкции характерен для рака пищеварительного тракта, легких, мочевыделительной и женской половой системы.</a:t>
            </a:r>
          </a:p>
          <a:p>
            <a:pPr algn="just" fontAlgn="base"/>
            <a:r>
              <a:rPr lang="ru-RU" b="1" i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Внимание! </a:t>
            </a:r>
            <a:r>
              <a:rPr lang="ru-RU" i="1" dirty="0">
                <a:latin typeface="Calibri" pitchFamily="34" charset="0"/>
                <a:cs typeface="Calibri" pitchFamily="34" charset="0"/>
              </a:rPr>
              <a:t>Примесь крови, появившаяся без видимой причины в любом отделяемом, подозрительна на рак!</a:t>
            </a:r>
            <a:endParaRPr lang="ru-RU" dirty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0" dirty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Феномен деструкции</a:t>
            </a:r>
            <a:endParaRPr lang="ru-RU" sz="3600" b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95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1299592"/>
          </a:xfrm>
        </p:spPr>
        <p:txBody>
          <a:bodyPr>
            <a:noAutofit/>
          </a:bodyPr>
          <a:lstStyle/>
          <a:p>
            <a:pPr fontAlgn="base"/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Этот термин отражает давление опухоли на окружающие структуры.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Проявляется, как правило, 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болевыми ощущениями.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effectLst/>
              </a:rPr>
              <a:t>Феномен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компрессии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73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248472"/>
          </a:xfrm>
        </p:spPr>
        <p:txBody>
          <a:bodyPr>
            <a:normAutofit fontScale="92500" lnSpcReduction="20000"/>
          </a:bodyPr>
          <a:lstStyle/>
          <a:p>
            <a:pPr algn="just" fontAlgn="base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Зависит от нарушения белкового и углеводного обмена, изменений ферментного и гормонального баланса. Проявляется разнообразными симптомами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 fontAlgn="base"/>
            <a:endParaRPr lang="ru-RU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base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Наиболее характерны слабость, похудание и потеря аппетита. Выраженность их возрастает с увеличением массы опухоли. 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base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Если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больной предъявляет жалобы на слабость, похудание, снижение аппетита, возникшие без особых причин, следует подумать о злокачественном новообразовании и направить его на обследование для исключения этого предположения.</a:t>
            </a:r>
          </a:p>
          <a:p>
            <a:pPr fontAlgn="base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Феномен интоксикации</a:t>
            </a:r>
            <a:endParaRPr lang="ru-RU" b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54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algn="just" fontAlgn="base"/>
            <a:r>
              <a:rPr lang="ru-RU" sz="26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Наличие видимого или прощупываемого опухолевидного образования — наиболее важный признак злокачественного новообразования. Он лишь условно может быть отнесен к числу феноменов, вызывающих появление клинических симптомов.</a:t>
            </a:r>
          </a:p>
          <a:p>
            <a:pPr algn="just" fontAlgn="base"/>
            <a:r>
              <a:rPr lang="ru-RU" sz="26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Делению на основные формы рака (</a:t>
            </a:r>
            <a:r>
              <a:rPr lang="ru-RU" sz="2600" i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экзофитная, блюдцеобразная, язвенно-инфильтративная и инфильтративная)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 объясняется постепенным увеличением числа опухолевых клеток и </a:t>
            </a: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некротическими процессами в плохо кровоснабжающейся центральной части. Эта закономерность наиболее четко проявляется при новообразованиях желудочно-кишечного тракта.</a:t>
            </a:r>
          </a:p>
          <a:p>
            <a:pPr algn="just" fontAlgn="base"/>
            <a:r>
              <a:rPr lang="ru-RU" sz="26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 паренхиматозных органах (молочная железа, легкое, печень и др.) экзофитные опухоли представляют собой округлые узлы, </a:t>
            </a: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отграниченные 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от окружающих тканей.</a:t>
            </a:r>
          </a:p>
          <a:p>
            <a:pPr fontAlgn="base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0" dirty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Феномен опухолевидного образования</a:t>
            </a:r>
            <a:endParaRPr lang="ru-RU" sz="4000" b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03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Врач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исследует опухоль или область предполагаемой локализации ее; состояние регионарных и отдаленных лимфатических узлов (шейные, подмышечные, паховые). </a:t>
            </a:r>
            <a:endParaRPr lang="ru-RU" sz="28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При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опухоли кожи, губы, языка осмотр пораженного участка производится с помощью лупы. При подозрении на опухоль органов брюшной полости обследуются лимфатические узлы малого таза.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У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женщин обязательно необходимо проводить обследование per vaginum (через влагалище) и per rectum (через прямую кишку), у мужчин - per rectum. Эти исследования врач-онколог может провести самостоятельно или направить больного к специалисту гинекологу или урологу.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Осмотр пациента</a:t>
            </a:r>
            <a:endParaRPr lang="ru-RU" b="0" dirty="0">
              <a:solidFill>
                <a:srgbClr val="FF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166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Рентгенографические обследование - является основным методом распознавания при опухолях легких, желудка, толстой кишки. Поэтому этот метод применяется при обследовании онкологических больных.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Современная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рентгенология широко применяет томографическое (послойное) исследование и с контрастированием органа. За последние годы значительно расширилось применение специальных методов исследования, таких как ангиография, бронхография, повышающих эффективность диагностических исследований, выполняемых в основном в стационаре. Флюорография, в особенности крупнокадровая, играет большую роль в профилактических осмотрах населения.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Рентгенологические методы</a:t>
            </a:r>
            <a:endParaRPr lang="ru-RU" b="0" dirty="0">
              <a:solidFill>
                <a:srgbClr val="FF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35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Рак желудка </a:t>
            </a:r>
            <a:r>
              <a:rPr lang="ru-RU" sz="2800" b="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(рентгенография)</a:t>
            </a:r>
            <a:endParaRPr lang="ru-RU" sz="2800" b="0" dirty="0">
              <a:solidFill>
                <a:srgbClr val="FF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7" descr="эндофитная форма по типу скирр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4216871" cy="517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4644008" y="4797152"/>
            <a:ext cx="2016224" cy="576064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91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1" name="Rectangle 7"/>
          <p:cNvSpPr>
            <a:spLocks noGrp="1" noChangeArrowheads="1"/>
          </p:cNvSpPr>
          <p:nvPr>
            <p:ph idx="1"/>
          </p:nvPr>
        </p:nvSpPr>
        <p:spPr>
          <a:xfrm>
            <a:off x="1253366" y="2967901"/>
            <a:ext cx="7067550" cy="4103688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Ранняя диагностика</a:t>
            </a:r>
          </a:p>
          <a:p>
            <a:pPr eaLnBrk="1" hangingPunct="1">
              <a:spcBef>
                <a:spcPts val="0"/>
              </a:spcBef>
              <a:defRPr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Онкологическая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настороженность</a:t>
            </a:r>
          </a:p>
          <a:p>
            <a:pPr eaLnBrk="1" hangingPunct="1">
              <a:spcBef>
                <a:spcPts val="0"/>
              </a:spcBef>
              <a:defRPr/>
            </a:pPr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Гипердиагностика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332656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 </a:t>
            </a:r>
            <a:r>
              <a:rPr lang="ru-RU" b="0" dirty="0" smtClean="0"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Диагностика злокачественных новообразований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619285" y="1689170"/>
            <a:ext cx="6335713" cy="830997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FFFFCC"/>
                </a:solidFill>
              </a:rPr>
              <a:t>В онкологии выделяют три принципа диагностики опухолей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503238" y="2953395"/>
            <a:ext cx="468312" cy="519113"/>
          </a:xfrm>
          <a:prstGeom prst="rect">
            <a:avLst/>
          </a:prstGeom>
          <a:gradFill rotWithShape="1">
            <a:gsLst>
              <a:gs pos="0">
                <a:srgbClr val="FB1E07">
                  <a:gamma/>
                  <a:shade val="46275"/>
                  <a:invGamma/>
                </a:srgbClr>
              </a:gs>
              <a:gs pos="50000">
                <a:srgbClr val="FB1E07"/>
              </a:gs>
              <a:gs pos="100000">
                <a:srgbClr val="FB1E07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B1E07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468313" y="4178675"/>
            <a:ext cx="468312" cy="519113"/>
          </a:xfrm>
          <a:prstGeom prst="rect">
            <a:avLst/>
          </a:prstGeom>
          <a:gradFill rotWithShape="1">
            <a:gsLst>
              <a:gs pos="0">
                <a:srgbClr val="FB1E07">
                  <a:gamma/>
                  <a:shade val="46275"/>
                  <a:invGamma/>
                </a:srgbClr>
              </a:gs>
              <a:gs pos="50000">
                <a:srgbClr val="FB1E07"/>
              </a:gs>
              <a:gs pos="100000">
                <a:srgbClr val="FB1E07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B1E07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468313" y="5661095"/>
            <a:ext cx="468312" cy="519113"/>
          </a:xfrm>
          <a:prstGeom prst="rect">
            <a:avLst/>
          </a:prstGeom>
          <a:gradFill rotWithShape="1">
            <a:gsLst>
              <a:gs pos="0">
                <a:srgbClr val="FB1E07">
                  <a:gamma/>
                  <a:shade val="46275"/>
                  <a:invGamma/>
                </a:srgbClr>
              </a:gs>
              <a:gs pos="50000">
                <a:srgbClr val="FB1E07"/>
              </a:gs>
              <a:gs pos="100000">
                <a:srgbClr val="FB1E07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B1E07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244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Маммография помогает обнаружить в ткани железы уплотнения, которые трудно определить ощупыванием, а также другие изменения, которые могут указывать на возможное развитие опухоли ещё до того, как что-либо вообще можно прощупать. 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09728" indent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Снимки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выполняются при некотором сдавлении молочной железы. Это делается для того, чтобы уменьшить дозу облучения и получить снимки более высокого качества. Обычно проводится по два снимка каждой железы. В ряде случаев проводятся дополнительные снимки.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Маммография</a:t>
            </a:r>
            <a:endParaRPr lang="ru-RU" b="0" dirty="0">
              <a:solidFill>
                <a:srgbClr val="FF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66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802435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Обследование лучше проводить на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7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10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день от первого дня менструального цикла, когда грудь менее болезненна. Женщинам в менопаузе маммография выполняется в любое удобное время. 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Как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правило, рекомендуется, чтобы каждая женщина после 45 лет маммографию проходила ежегодно.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0" dirty="0" smtClean="0">
                <a:solidFill>
                  <a:srgbClr val="FF0000"/>
                </a:solidFill>
                <a:effectLst/>
              </a:rPr>
              <a:t>Маммография</a:t>
            </a:r>
            <a:endParaRPr lang="ru-RU" sz="3600" b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3477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43204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Среди методов, позволяющих получать изображения различных участков человеческого тела, компьютерной томографии (КТ) отводится особая роль, а именно роль стандарта. </a:t>
            </a:r>
            <a:endParaRPr lang="ru-RU" sz="28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algn="just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Качество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КТ-изображения, а значит и его информативность, зависят от физических характеристик и особенностей строения органа (плотности, концентрации электронов на единицу массы и других свойств биологических тканей), а также от энергии используемого рентгеновского излучения.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0" dirty="0">
                <a:solidFill>
                  <a:srgbClr val="FF000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Компьютерная </a:t>
            </a:r>
            <a:r>
              <a:rPr lang="ru-RU" sz="4400" b="0" dirty="0" smtClean="0">
                <a:solidFill>
                  <a:srgbClr val="FF000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томография</a:t>
            </a:r>
            <a:endParaRPr lang="ru-RU" b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08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4320480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Преимуществами КТ являются более высокое по сравнению с другими методами визуализации разрешение по контрасту, возможность получить за короткое время большое число поперечных проекций, что особенно ценно для локализации области, из которой в дальнейшем берется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биопсия ткани,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 также для планирования хирургического вмешательства и последующей радиотерапии.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0" dirty="0">
                <a:solidFill>
                  <a:srgbClr val="FF000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Компьютерная </a:t>
            </a:r>
            <a:r>
              <a:rPr lang="ru-RU" sz="4400" b="0" dirty="0" smtClean="0">
                <a:solidFill>
                  <a:srgbClr val="FF000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томография</a:t>
            </a:r>
            <a:endParaRPr lang="ru-RU" b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05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0" dirty="0">
                <a:solidFill>
                  <a:srgbClr val="FF000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Компьютерная томография</a:t>
            </a:r>
            <a:endParaRPr lang="ru-RU" dirty="0"/>
          </a:p>
        </p:txBody>
      </p:sp>
      <p:pic>
        <p:nvPicPr>
          <p:cNvPr id="1026" name="Picture 2" descr="C:\Users\Admin\Desktop\Новая папка\кафедра\НИР\КТ Мамедова\IMAG3286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97748"/>
            <a:ext cx="4832442" cy="43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755576" y="5677911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Метастазы рака сигмовидной кишки в печень (КТ с внутривенным контрастированием) </a:t>
            </a:r>
            <a:endParaRPr lang="ru-RU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57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460851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ысокоинформативный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метод исследования; применяется для диагностики опухолей органов брюшной полости (особенно печени, желчного пузыря, головки поджелудочной железы) и забрюшинного пространства (почек, надпочечников), малого таза (мочевого пузыря, матки и ее придатков: предстательной железы), щитовидной железы, мягких тканей туловища и т.д. 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Во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время исследования также может быть выполнена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прицельная пункция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опухоли.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0" dirty="0" smtClean="0">
                <a:solidFill>
                  <a:srgbClr val="FF000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УЗИ</a:t>
            </a:r>
            <a:endParaRPr lang="ru-RU" sz="3600" b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57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48965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Эндоскопический метод исследования благодаря достижениям современной электроники и оптики приобрел решающее значение для ранней диагностики рака внутренних локализаций: желудка, пищевода, толстой и прямой кишок,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бронхов.</a:t>
            </a:r>
          </a:p>
          <a:p>
            <a:pPr algn="just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Эндоскопические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аппараты с волоконной оптикой (гастроскопы, интестиноскопы, колоноскопы, бронхоскопы и др.) дают возможность тщательно осмотреть всю слизистую оболочку внутренних органов, произвести цитологическое исследование, а при подозрении - взять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фрагмент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ткани для гистологического исследования.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600" b="0" dirty="0">
                <a:solidFill>
                  <a:srgbClr val="FF000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Эндоскопический метод</a:t>
            </a:r>
          </a:p>
        </p:txBody>
      </p:sp>
    </p:spTree>
    <p:extLst>
      <p:ext uri="{BB962C8B-B14F-4D97-AF65-F5344CB8AC3E}">
        <p14:creationId xmlns:p14="http://schemas.microsoft.com/office/powerpoint/2010/main" val="1110729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Полипы и рак желудка </a:t>
            </a:r>
            <a:r>
              <a:rPr lang="ru-RU" sz="2800" b="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(эндоскопия)</a:t>
            </a:r>
            <a:endParaRPr lang="ru-RU" sz="2800" b="0" dirty="0">
              <a:solidFill>
                <a:srgbClr val="FF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7" descr="полипы желудка1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4"/>
          <a:stretch>
            <a:fillRect/>
          </a:stretch>
        </p:blipFill>
        <p:spPr bwMode="auto">
          <a:xfrm>
            <a:off x="755576" y="1988840"/>
            <a:ext cx="3456384" cy="357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полиповид рак толстого кишечн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28167"/>
            <a:ext cx="3530653" cy="349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2267744" y="1052736"/>
            <a:ext cx="216024" cy="936104"/>
          </a:xfrm>
          <a:prstGeom prst="straightConnector1">
            <a:avLst/>
          </a:prstGeom>
          <a:ln w="2222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851920" y="1052736"/>
            <a:ext cx="3168352" cy="792088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956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Рак легкого </a:t>
            </a:r>
            <a:r>
              <a:rPr lang="ru-RU" sz="2800" b="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(эндоскопия</a:t>
            </a:r>
            <a:r>
              <a:rPr lang="ru-RU" sz="2800" b="0" dirty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)</a:t>
            </a:r>
            <a:endParaRPr lang="ru-RU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6" descr="рак легкого центр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67827"/>
            <a:ext cx="5976664" cy="510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169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388843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Клинические анализы: анализ крови, мочи, желудочного сока, кала необходим в диагностике первичного больного. 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Наличие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скрытой крови в моче, кале, мокроте является важным симптомом злокачественной опухоли. 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Существенное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значение имеет установление факта нарастающей анемизации.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0" dirty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Лабораторные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96178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ru-RU" dirty="0" smtClean="0">
                <a:solidFill>
                  <a:srgbClr val="FF0000"/>
                </a:solidFill>
              </a:rPr>
              <a:t>Ранняя диагностика </a:t>
            </a:r>
            <a:r>
              <a:rPr lang="ru-RU" dirty="0" smtClean="0"/>
              <a:t>-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диагноз злокачественного новообразования установлен на стадии рак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in situ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или на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стадии заболевания</a:t>
            </a:r>
          </a:p>
          <a:p>
            <a:pPr eaLnBrk="1" hangingPunct="1">
              <a:spcBef>
                <a:spcPts val="0"/>
              </a:spcBef>
              <a:defRPr/>
            </a:pPr>
            <a:endParaRPr lang="ru-RU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ru-RU" dirty="0" smtClean="0">
                <a:solidFill>
                  <a:srgbClr val="FF0000"/>
                </a:solidFill>
              </a:rPr>
              <a:t>Адекватное лечение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должно привести к выздоровлению </a:t>
            </a:r>
          </a:p>
          <a:p>
            <a:pPr eaLnBrk="1" hangingPunct="1">
              <a:spcBef>
                <a:spcPts val="0"/>
              </a:spcBef>
              <a:defRPr/>
            </a:pPr>
            <a:endParaRPr lang="ru-RU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ru-RU" dirty="0" smtClean="0"/>
              <a:t>Применяются профосмотры и </a:t>
            </a:r>
            <a:r>
              <a:rPr lang="ru-RU" dirty="0" smtClean="0">
                <a:solidFill>
                  <a:srgbClr val="FF0000"/>
                </a:solidFill>
              </a:rPr>
              <a:t>скрининговые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исследования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(маммография, цитологическое исследование мазка с шейки матки, тест на скрытую кровь в кале) 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0" dirty="0" smtClean="0"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Ранняя диагностика</a:t>
            </a:r>
          </a:p>
        </p:txBody>
      </p:sp>
    </p:spTree>
    <p:extLst>
      <p:ext uri="{BB962C8B-B14F-4D97-AF65-F5344CB8AC3E}">
        <p14:creationId xmlns:p14="http://schemas.microsoft.com/office/powerpoint/2010/main" val="42658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3888432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Хотя специфических биохимических изменений в организме онкологических больных не установлено, при некоторых опухолях выявляются некоторые характерные изменения. </a:t>
            </a:r>
            <a:endParaRPr lang="ru-RU" sz="28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При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диссеминированном раке предстательный железы высокий уровень кислой фосфатазы установлен у 75% больных (однако при локализованном раке - ниже 20%); при раке поджелудочной железы - увеличение амилазы (25%), при раке печени - увеличение печеночной фракции щелочной фосфатазы.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0" dirty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Лабораторные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980758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00808"/>
            <a:ext cx="8424936" cy="44644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Преимущества МРТ: метод позволяет достигать исключительно высокого контрастирования тканей, получать в ходе одного исследования изображение во всех анатомических проекциях, изучать динамические процессы, связанные с движением биологических жидкостей (крови, ликвора, мочи, желчи), а также, благодаря применению контрастных веществ, с высокой точностью различать перитуморальный отек и собственно опухоль. 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недостаткам МРТ следует отнести довольно высокую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стоимость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исследования, а также невозможность его проведения при наличии у пациента ферромагнитных имплантатов.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0" dirty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Магнитно-резонансная томография (МРТ) </a:t>
            </a:r>
            <a:endParaRPr lang="ru-RU" sz="4400" b="0" dirty="0">
              <a:solidFill>
                <a:srgbClr val="FF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98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МРТ: Синдром </a:t>
            </a:r>
            <a:r>
              <a:rPr lang="ru-RU" sz="3600" b="0" dirty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«плюс-ткань»</a:t>
            </a:r>
          </a:p>
        </p:txBody>
      </p:sp>
      <p:pic>
        <p:nvPicPr>
          <p:cNvPr id="4" name="Picture 6" descr="GBM_sagittal_MR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7855"/>
            <a:ext cx="5256583" cy="514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1331640" y="1988840"/>
            <a:ext cx="2592288" cy="64807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345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16832"/>
            <a:ext cx="8424936" cy="388843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ПЭТ позволяет получать уникальную информацию о метаболической активности опухолей и изменениях метаболизма, связанных с проводимой терапией. 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скорости и интенсивности накопления изотопомеченных метаболитов или специальных лекарственных препаратов можно судить о биологических особенностях опухолевой ткани по сравнению с тканью интактной, а также - что особенно ценно для онкологии - оценивать эффективность лечения и составлять прогноз дальнейшего течения процесса.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0" dirty="0">
                <a:solidFill>
                  <a:srgbClr val="FF000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Позитронная эмиссионная томография (ПЭТ) </a:t>
            </a:r>
            <a:endParaRPr lang="ru-RU" sz="4400" b="0" dirty="0">
              <a:solidFill>
                <a:srgbClr val="FF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63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При диагностике рака желудка пальпация живота при наличии ощутимой опухоли подложечной области дает многое для установления диагноза, однако в большинстве случаев, тем более в ранней стадии процесса, опухоль прощупать не удается. </a:t>
            </a:r>
          </a:p>
          <a:p>
            <a:pPr eaLnBrk="1" hangingPunct="1"/>
            <a:r>
              <a:rPr lang="ru-RU" alt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Из числа лабораторных данных важнейшая подсобная роль принадлежит ОАК, анализу желудочного сока и исследованию кала на скрытую кровь.</a:t>
            </a:r>
          </a:p>
          <a:p>
            <a:pPr eaLnBrk="1" hangingPunct="1"/>
            <a:endParaRPr lang="ru-RU" altLang="ru-RU" dirty="0" smtClean="0"/>
          </a:p>
        </p:txBody>
      </p:sp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altLang="ru-RU" sz="3600" b="0" dirty="0" smtClean="0"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ДИАГНОСТИКА ОТДЕЛЬНЫХ ТИПОВ РАКА: РАК ЖЕЛУДКА</a:t>
            </a:r>
          </a:p>
        </p:txBody>
      </p:sp>
    </p:spTree>
    <p:extLst>
      <p:ext uri="{BB962C8B-B14F-4D97-AF65-F5344CB8AC3E}">
        <p14:creationId xmlns:p14="http://schemas.microsoft.com/office/powerpoint/2010/main" val="2257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eaLnBrk="1" hangingPunct="1"/>
            <a:r>
              <a:rPr lang="ru-RU" alt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Эндоскопия с биопсией и цитологическим исследованием обеспечивает диагностику рака желудка в 95-99% случаев. Ультразвуковое исследование (УЗИ) и компьютерная томография (КТ) брюшной полости необходимы для выявления метастазов.</a:t>
            </a:r>
          </a:p>
          <a:p>
            <a:pPr algn="just" eaLnBrk="1" hangingPunct="1"/>
            <a:r>
              <a:rPr lang="ru-RU" alt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 настоящее время с развитием эндоскопической техники и ее доступности главным методом исследования в распознавании рака желудка является гастроскопия с применением гибкого гастроскопа (гастрофиброскопа). </a:t>
            </a:r>
          </a:p>
          <a:p>
            <a:pPr algn="just" eaLnBrk="1" hangingPunct="1"/>
            <a:r>
              <a:rPr lang="ru-RU" alt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Это исследование позволяет увидеть раковую опухоль, выявить зону инфильтрации стенки, а также взять биопсию для морфологического исследования. Возможно цитологическое исследование смыва из желудка, в котором обнаруживают атипические раковые клетки или их комплексы.</a:t>
            </a:r>
          </a:p>
          <a:p>
            <a:pPr eaLnBrk="1" hangingPunct="1"/>
            <a:endParaRPr lang="ru-RU" altLang="ru-RU" dirty="0" smtClean="0"/>
          </a:p>
        </p:txBody>
      </p:sp>
      <p:sp>
        <p:nvSpPr>
          <p:cNvPr id="3789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0" dirty="0" smtClean="0"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ДИАГНОСТИКА ОТДЕЛЬНЫХ ТИПОВ РАКА: РАК ЖЕЛУДКА</a:t>
            </a:r>
          </a:p>
        </p:txBody>
      </p:sp>
    </p:spTree>
    <p:extLst>
      <p:ext uri="{BB962C8B-B14F-4D97-AF65-F5344CB8AC3E}">
        <p14:creationId xmlns:p14="http://schemas.microsoft.com/office/powerpoint/2010/main" val="115403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eaLnBrk="1" hangingPunct="1"/>
            <a:r>
              <a:rPr lang="ru-RU" alt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Большое значение сохраняет и рентгенологическое исследование, ранее бывшее основным в диагностике рака желудка. Исследование желудка в условиях заполнения его контрастной бариевой взвесью позволяет выявить характерные для рака симптомы - дефект наполнения с депо бария при наличии изъязвления, а главное более ранние симптомы - неправильный, злокачественный рельеф слизистой или зону отсутствия перистальтики вследствие ригидности инфильтрированной опухолью стенки. </a:t>
            </a:r>
          </a:p>
          <a:p>
            <a:pPr algn="just" eaLnBrk="1" hangingPunct="1"/>
            <a:r>
              <a:rPr lang="ru-RU" alt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Наконец, в сомнительных случаях, когда никакими исследованиями не удается с уверенностью исключить наличие рака желудка, прибегают к последнему этапу диагностики - диагностической лапаротомии. При этом осматривают и ощупывают желудок; при отсутствии четких данных вскрывают его просвет и на глаз контролируют состояние слизистой оболочки, одновременно взяв отпечатки или мазки и проведя биопсию из наиболее подозрительных участков. </a:t>
            </a:r>
          </a:p>
          <a:p>
            <a:pPr eaLnBrk="1" hangingPunct="1"/>
            <a:endParaRPr lang="ru-RU" altLang="ru-RU" dirty="0" smtClean="0"/>
          </a:p>
        </p:txBody>
      </p:sp>
      <p:sp>
        <p:nvSpPr>
          <p:cNvPr id="3891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0" dirty="0" smtClean="0"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ДИАГНОСТИКА ОТДЕЛЬНЫХ ТИПОВ РАКА: РАК ЖЕЛУДКА</a:t>
            </a:r>
          </a:p>
        </p:txBody>
      </p:sp>
    </p:spTree>
    <p:extLst>
      <p:ext uri="{BB962C8B-B14F-4D97-AF65-F5344CB8AC3E}">
        <p14:creationId xmlns:p14="http://schemas.microsoft.com/office/powerpoint/2010/main" val="35932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eaLnBrk="1" hangingPunct="1"/>
            <a:r>
              <a:rPr lang="ru-RU" alt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Для подтверждения диагноза прибегают к радиоизотопному исследованию, определяя накопление радиоактивного фосфора, которое при раке достигает 300-400% по сравнению со здоровым участком кожи. </a:t>
            </a:r>
          </a:p>
          <a:p>
            <a:pPr algn="just" eaLnBrk="1" hangingPunct="1"/>
            <a:r>
              <a:rPr lang="ru-RU" alt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Основной метод распознавания этой формы рака - цитологическое изучение отпечатков с язвы или пунктата из плотных участков опухоли, или биопсия, при которой иссекают кусочек в виде сектора, захватывая по краю здоровые ткани</a:t>
            </a:r>
          </a:p>
          <a:p>
            <a:pPr algn="just" eaLnBrk="1" hangingPunct="1"/>
            <a:r>
              <a:rPr lang="ru-RU" alt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Для исключения наличия метастазов во внутренних органах используют ультразвуковое исследование (УЗИ), рентгенографию и компьютерную томографию (КТ)</a:t>
            </a:r>
          </a:p>
          <a:p>
            <a:pPr eaLnBrk="1" hangingPunct="1"/>
            <a:endParaRPr lang="ru-RU" altLang="ru-RU" dirty="0" smtClean="0"/>
          </a:p>
        </p:txBody>
      </p:sp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0" dirty="0" smtClean="0"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ДИАГНОСТИКА ОТДЕЛЬНЫХ ТИПОВ РАКА: РАК КОЖИ</a:t>
            </a:r>
          </a:p>
        </p:txBody>
      </p:sp>
    </p:spTree>
    <p:extLst>
      <p:ext uri="{BB962C8B-B14F-4D97-AF65-F5344CB8AC3E}">
        <p14:creationId xmlns:p14="http://schemas.microsoft.com/office/powerpoint/2010/main" val="24969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ДИАГНОСТИКА ОТДЕЛЬНЫХ ТИПОВ РАКА: РАК КОЖИ</a:t>
            </a:r>
            <a:endParaRPr lang="ru-RU" dirty="0"/>
          </a:p>
        </p:txBody>
      </p:sp>
      <p:pic>
        <p:nvPicPr>
          <p:cNvPr id="4" name="Picture 6" descr="базалиомы78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17" y="1835870"/>
            <a:ext cx="2889843" cy="286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базалиомы5555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219" y="1835870"/>
            <a:ext cx="2966979" cy="286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585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Основной метод распознавания рака легкого - рентгенологическое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исследование и КТ.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При недостаточно ясной рентгенологической картине прибегают к бронхографии. Выявляемый при этом симптом "культи" в виде обрыва одного из бронхов подтверждает наличие центрального рака.</a:t>
            </a:r>
          </a:p>
          <a:p>
            <a:pPr algn="just" eaLnBrk="1" hangingPunct="1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Второй обязательный метод исследования - бронхоскопия, при которой бывает видна выступающая в просвет бронха опухоль, инфильтрации стенки бронха или его сдавление извне.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ru-RU" dirty="0"/>
          </a:p>
        </p:txBody>
      </p:sp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0" dirty="0" smtClean="0"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ДИАГНОСТИКА ОТДЕЛЬНЫХ ТИПОВ РАКА: РАК ЛЁГКОГО</a:t>
            </a:r>
          </a:p>
        </p:txBody>
      </p:sp>
    </p:spTree>
    <p:extLst>
      <p:ext uri="{BB962C8B-B14F-4D97-AF65-F5344CB8AC3E}">
        <p14:creationId xmlns:p14="http://schemas.microsoft.com/office/powerpoint/2010/main" val="1617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Своевременная диагностика </a:t>
            </a:r>
            <a:r>
              <a:rPr lang="ru-RU" dirty="0" smtClean="0"/>
              <a:t>–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диагноз выставлен на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II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или в некоторых случаях на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III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стадии процесса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>
                <a:solidFill>
                  <a:schemeClr val="accent2"/>
                </a:solidFill>
              </a:rPr>
              <a:t>Лечение позволяет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полностью излечить пациента от онкологического заболевания, но добиться этого удается только у части больных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9" y="277813"/>
            <a:ext cx="8856662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b="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Своевременная диагностика</a:t>
            </a:r>
          </a:p>
        </p:txBody>
      </p:sp>
    </p:spTree>
    <p:extLst>
      <p:ext uri="{BB962C8B-B14F-4D97-AF65-F5344CB8AC3E}">
        <p14:creationId xmlns:p14="http://schemas.microsoft.com/office/powerpoint/2010/main" val="3109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altLang="ru-RU" sz="2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 последнее время большое значение в диагностике опухолевого поражения печени имеет ультразвуковое сканирование печени (УЗИ). В спорных случаях применяются компьютерная томография (КТ), магнитно-ядерный резонанс (ЯМР, МРТ).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altLang="ru-RU" sz="2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Определенным значением в дифференциальной диагностике объемных образований в печени и при скрининговых процедурах имеет оценка уровня онкомаркера АФП</a:t>
            </a:r>
          </a:p>
        </p:txBody>
      </p:sp>
      <p:sp>
        <p:nvSpPr>
          <p:cNvPr id="4198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0" dirty="0" smtClean="0"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ДИАГНОСТИКА ОТДЕЛЬНЫХ ТИПОВ РАКА: РАК ПЕЧЕНИ</a:t>
            </a:r>
          </a:p>
        </p:txBody>
      </p:sp>
    </p:spTree>
    <p:extLst>
      <p:ext uri="{BB962C8B-B14F-4D97-AF65-F5344CB8AC3E}">
        <p14:creationId xmlns:p14="http://schemas.microsoft.com/office/powerpoint/2010/main" val="26351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Разработка быстрых методов лабораторной диагностики, в том числе иммунологических, создание новых контрастных веществ для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КТ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 МРТ и новых препаратов и методик для ПЭТ, однофотонной эмиссионной томографии и in vivo, МРС - это новый этап развития методов диагностики и лечения онкозаболеваний. 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Благодаря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совершенствованию методов диагностики, направленных на выявление опухоли и изучение изменений метаболических процессов в организме под влиянием опухоли, сокращается время исследования и упрощаются диагностические процедуры, которые удается проводить амбулаторно.</a:t>
            </a:r>
            <a:endParaRPr lang="ru-RU" altLang="ru-RU" sz="24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98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20769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ru-RU" dirty="0" smtClean="0"/>
          </a:p>
          <a:p>
            <a:pPr marL="109728" indent="0" algn="ctr">
              <a:buNone/>
            </a:pPr>
            <a:endParaRPr lang="ru-RU" dirty="0"/>
          </a:p>
          <a:p>
            <a:pPr marL="109728" indent="0" algn="ctr">
              <a:buNone/>
            </a:pPr>
            <a:endParaRPr lang="ru-RU" dirty="0" smtClean="0"/>
          </a:p>
          <a:p>
            <a:pPr marL="109728" indent="0" algn="ctr">
              <a:buNone/>
            </a:pPr>
            <a:endParaRPr lang="ru-RU" dirty="0"/>
          </a:p>
          <a:p>
            <a:pPr marL="109728" indent="0" algn="ctr">
              <a:buNone/>
            </a:pPr>
            <a:r>
              <a:rPr lang="ru-RU" dirty="0" smtClean="0">
                <a:solidFill>
                  <a:schemeClr val="accent2"/>
                </a:solidFill>
              </a:rPr>
              <a:t>БЛАГОДАРЮ ЗА ВНИМАНИЕ!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1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044664"/>
            <a:ext cx="8713787" cy="4818063"/>
          </a:xfrm>
        </p:spPr>
        <p:txBody>
          <a:bodyPr/>
          <a:lstStyle/>
          <a:p>
            <a:pPr eaLnBrk="1" hangingPunct="1">
              <a:defRPr/>
            </a:pPr>
            <a:r>
              <a:rPr lang="ru-RU" u="sng" dirty="0" smtClean="0"/>
              <a:t>Поздняя диагностика</a:t>
            </a:r>
            <a:r>
              <a:rPr lang="ru-RU" dirty="0" smtClean="0"/>
              <a:t> – диагноз выставлен на </a:t>
            </a:r>
            <a:r>
              <a:rPr lang="en-US" dirty="0" smtClean="0">
                <a:solidFill>
                  <a:schemeClr val="accent2"/>
                </a:solidFill>
              </a:rPr>
              <a:t>III</a:t>
            </a:r>
            <a:r>
              <a:rPr lang="ru-RU" dirty="0" smtClean="0">
                <a:solidFill>
                  <a:schemeClr val="accent2"/>
                </a:solidFill>
              </a:rPr>
              <a:t> или </a:t>
            </a:r>
            <a:r>
              <a:rPr lang="en-US" dirty="0" smtClean="0">
                <a:solidFill>
                  <a:schemeClr val="accent2"/>
                </a:solidFill>
              </a:rPr>
              <a:t>IV</a:t>
            </a:r>
            <a:r>
              <a:rPr lang="ru-RU" dirty="0" smtClean="0">
                <a:solidFill>
                  <a:schemeClr val="accent2"/>
                </a:solidFill>
              </a:rPr>
              <a:t> стадии процесса</a:t>
            </a:r>
            <a:r>
              <a:rPr lang="ru-RU" dirty="0" smtClean="0"/>
              <a:t>, когда излечить пациента невозможно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48680"/>
            <a:ext cx="8713787" cy="8651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Поздняя  диагностика</a:t>
            </a:r>
          </a:p>
        </p:txBody>
      </p:sp>
    </p:spTree>
    <p:extLst>
      <p:ext uri="{BB962C8B-B14F-4D97-AF65-F5344CB8AC3E}">
        <p14:creationId xmlns:p14="http://schemas.microsoft.com/office/powerpoint/2010/main" val="39176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Онкологическая настороженность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Принцип гипердиагностики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Во всех сомнительных случаях принято выставлять более грозный диагноз и предпринимать более радикальные методы лечения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Принципы диагностики</a:t>
            </a:r>
          </a:p>
        </p:txBody>
      </p:sp>
    </p:spTree>
    <p:extLst>
      <p:ext uri="{BB962C8B-B14F-4D97-AF65-F5344CB8AC3E}">
        <p14:creationId xmlns:p14="http://schemas.microsoft.com/office/powerpoint/2010/main" val="7582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spcBef>
                <a:spcPts val="0"/>
              </a:spcBef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Первым существенным этапом в распознавании злокачественной опухоли является консультация врача, который проводит осмотр больного, выясняет историю развития заболевания, изменение его проявлений в течение времени (анамнез). 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Консультация врача</a:t>
            </a:r>
            <a:endParaRPr lang="ru-RU" sz="3600" b="0" dirty="0">
              <a:solidFill>
                <a:srgbClr val="FF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15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При опросе выявляется давность заболевания (появление первичных симптомов опухоли), динамика роста опухоли. </a:t>
            </a:r>
            <a:endParaRPr lang="ru-RU" sz="28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algn="just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Эти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данные помогают распознавать визуальные формы рака: нижней губы, кожи, слизистой оболочки полости рта, опухоли мягких тканей, молочной железы. Опухоли же внутренних органов четких симптомов начала патологического роста обычно не имеют.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Консультация врача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6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800" dirty="0">
                <a:solidFill>
                  <a:schemeClr val="accent2"/>
                </a:solidFill>
                <a:latin typeface="Calibri" pitchFamily="34" charset="0"/>
                <a:ea typeface="Times New Roman"/>
                <a:cs typeface="Calibri" pitchFamily="34" charset="0"/>
              </a:rPr>
              <a:t>Академик А. И. Савицкий </a:t>
            </a:r>
            <a:r>
              <a:rPr lang="ru-RU" sz="2800" dirty="0">
                <a:latin typeface="Calibri" pitchFamily="34" charset="0"/>
                <a:ea typeface="Times New Roman"/>
                <a:cs typeface="Calibri" pitchFamily="34" charset="0"/>
              </a:rPr>
              <a:t>описал ряд малых неспецифических симптомов - </a:t>
            </a:r>
            <a:r>
              <a:rPr lang="ru-RU" sz="2800" dirty="0">
                <a:solidFill>
                  <a:schemeClr val="accent2"/>
                </a:solidFill>
                <a:latin typeface="Calibri" pitchFamily="34" charset="0"/>
                <a:ea typeface="Times New Roman"/>
                <a:cs typeface="Calibri" pitchFamily="34" charset="0"/>
              </a:rPr>
              <a:t>"синдром малых признаков", </a:t>
            </a:r>
            <a:r>
              <a:rPr lang="ru-RU" sz="2800" dirty="0">
                <a:latin typeface="Calibri" pitchFamily="34" charset="0"/>
                <a:ea typeface="Times New Roman"/>
                <a:cs typeface="Calibri" pitchFamily="34" charset="0"/>
              </a:rPr>
              <a:t>одновременное наличие которых у больного является </a:t>
            </a:r>
            <a:r>
              <a:rPr lang="ru-RU" sz="2800" dirty="0" smtClean="0">
                <a:latin typeface="Calibri" pitchFamily="34" charset="0"/>
                <a:ea typeface="Times New Roman"/>
                <a:cs typeface="Calibri" pitchFamily="34" charset="0"/>
              </a:rPr>
              <a:t>характерным для </a:t>
            </a:r>
            <a:r>
              <a:rPr lang="ru-RU" sz="2800" dirty="0">
                <a:latin typeface="Calibri" pitchFamily="34" charset="0"/>
                <a:ea typeface="Times New Roman"/>
                <a:cs typeface="Calibri" pitchFamily="34" charset="0"/>
              </a:rPr>
              <a:t>злокачественной опухоли. Это: </a:t>
            </a:r>
            <a:endParaRPr lang="ru-RU" sz="2400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800" dirty="0">
                <a:latin typeface="Calibri" pitchFamily="34" charset="0"/>
                <a:ea typeface="Times New Roman"/>
                <a:cs typeface="Calibri" pitchFamily="34" charset="0"/>
              </a:rPr>
              <a:t>1) немотивированная слабость, быстрая утомляемость, </a:t>
            </a:r>
            <a:endParaRPr lang="ru-RU" sz="2400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800" dirty="0">
                <a:latin typeface="Calibri" pitchFamily="34" charset="0"/>
                <a:ea typeface="Times New Roman"/>
                <a:cs typeface="Calibri" pitchFamily="34" charset="0"/>
              </a:rPr>
              <a:t>2) похудание, </a:t>
            </a:r>
            <a:endParaRPr lang="ru-RU" sz="2400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800" dirty="0">
                <a:latin typeface="Calibri" pitchFamily="34" charset="0"/>
                <a:ea typeface="Times New Roman"/>
                <a:cs typeface="Calibri" pitchFamily="34" charset="0"/>
              </a:rPr>
              <a:t>3) анемизация (малокровие, проявляющееся бледностью), </a:t>
            </a:r>
            <a:endParaRPr lang="ru-RU" sz="2400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800" dirty="0">
                <a:latin typeface="Calibri" pitchFamily="34" charset="0"/>
                <a:ea typeface="Times New Roman"/>
                <a:cs typeface="Calibri" pitchFamily="34" charset="0"/>
              </a:rPr>
              <a:t>4) психическая </a:t>
            </a:r>
            <a:r>
              <a:rPr lang="ru-RU" sz="2800" dirty="0" smtClean="0">
                <a:latin typeface="Calibri" pitchFamily="34" charset="0"/>
                <a:ea typeface="Times New Roman"/>
                <a:cs typeface="Calibri" pitchFamily="34" charset="0"/>
              </a:rPr>
              <a:t>депрессия (утрата интереса к окружающему – работе, семье, привычному образу жизни). </a:t>
            </a:r>
            <a:endParaRPr lang="ru-RU" sz="2400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Консультация врача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344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1990</Words>
  <Application>Microsoft Office PowerPoint</Application>
  <PresentationFormat>Экран (4:3)</PresentationFormat>
  <Paragraphs>146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Открытая</vt:lpstr>
      <vt:lpstr>            КАЗАХСКИЙ  НАЦИОНАЛЬНЫЙ  МЕДИЦИНСКИЙ УНИВЕРСИТЕТ  имени  С.Д.АСФЕНДИЯРОВА        </vt:lpstr>
      <vt:lpstr> Диагностика злокачественных новообразований</vt:lpstr>
      <vt:lpstr>Ранняя диагностика</vt:lpstr>
      <vt:lpstr>Своевременная диагностика</vt:lpstr>
      <vt:lpstr> Поздняя  диагностика</vt:lpstr>
      <vt:lpstr>Принципы диагностики</vt:lpstr>
      <vt:lpstr>Консультация врача</vt:lpstr>
      <vt:lpstr>Консультация врача</vt:lpstr>
      <vt:lpstr>Консультация врача</vt:lpstr>
      <vt:lpstr>Онкологическая настороженность Клинические феномены</vt:lpstr>
      <vt:lpstr>Клинические феномены</vt:lpstr>
      <vt:lpstr>Феномен обтурации</vt:lpstr>
      <vt:lpstr>Феномен деструкции</vt:lpstr>
      <vt:lpstr>Феномен компрессии</vt:lpstr>
      <vt:lpstr>Феномен интоксикации</vt:lpstr>
      <vt:lpstr>Феномен опухолевидного образования</vt:lpstr>
      <vt:lpstr>Осмотр пациента</vt:lpstr>
      <vt:lpstr>Рентгенологические методы</vt:lpstr>
      <vt:lpstr>Рак желудка (рентгенография)</vt:lpstr>
      <vt:lpstr>Маммография</vt:lpstr>
      <vt:lpstr>Маммография</vt:lpstr>
      <vt:lpstr>Компьютерная томография</vt:lpstr>
      <vt:lpstr>Компьютерная томография</vt:lpstr>
      <vt:lpstr>Компьютерная томография</vt:lpstr>
      <vt:lpstr>УЗИ</vt:lpstr>
      <vt:lpstr>Эндоскопический метод</vt:lpstr>
      <vt:lpstr>Полипы и рак желудка (эндоскопия)</vt:lpstr>
      <vt:lpstr>Рак легкого (эндоскопия)</vt:lpstr>
      <vt:lpstr>Лабораторные исследования</vt:lpstr>
      <vt:lpstr>Лабораторные исследования</vt:lpstr>
      <vt:lpstr>Магнитно-резонансная томография (МРТ) </vt:lpstr>
      <vt:lpstr>МРТ: Синдром «плюс-ткань»</vt:lpstr>
      <vt:lpstr>Позитронная эмиссионная томография (ПЭТ) </vt:lpstr>
      <vt:lpstr>ДИАГНОСТИКА ОТДЕЛЬНЫХ ТИПОВ РАКА: РАК ЖЕЛУДКА</vt:lpstr>
      <vt:lpstr>ДИАГНОСТИКА ОТДЕЛЬНЫХ ТИПОВ РАКА: РАК ЖЕЛУДКА</vt:lpstr>
      <vt:lpstr>ДИАГНОСТИКА ОТДЕЛЬНЫХ ТИПОВ РАКА: РАК ЖЕЛУДКА</vt:lpstr>
      <vt:lpstr>ДИАГНОСТИКА ОТДЕЛЬНЫХ ТИПОВ РАКА: РАК КОЖИ</vt:lpstr>
      <vt:lpstr>ДИАГНОСТИКА ОТДЕЛЬНЫХ ТИПОВ РАКА: РАК КОЖИ</vt:lpstr>
      <vt:lpstr>ДИАГНОСТИКА ОТДЕЛЬНЫХ ТИПОВ РАКА: РАК ЛЁГКОГО</vt:lpstr>
      <vt:lpstr>ДИАГНОСТИКА ОТДЕЛЬНЫХ ТИПОВ РАКА: РАК ПЕЧЕНИ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КАЗАХСКИЙ НАЦИОНАЛЬНЫЙ МЕДИЦИНСКИЙ УНИВЕРСИТЕТ им. С.Д.АСФЕНДИЯРОВА  Кафедра Онкологии  Кайдаров Б.К.  Доктор медицинских наук, профессор, заведующий кафедрой онкологии</dc:title>
  <dc:creator>Admin</dc:creator>
  <cp:lastModifiedBy>UseRock</cp:lastModifiedBy>
  <cp:revision>17</cp:revision>
  <dcterms:created xsi:type="dcterms:W3CDTF">2015-02-16T07:43:46Z</dcterms:created>
  <dcterms:modified xsi:type="dcterms:W3CDTF">2016-02-24T04:32:17Z</dcterms:modified>
</cp:coreProperties>
</file>