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882" y="-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9AEF6BC8-37F3-4EE7-B497-8B1FDAD01EA3}" type="datetimeFigureOut">
              <a:rPr lang="ru-RU" smtClean="0"/>
              <a:t>12.03.2015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5F6394C-CEC8-4448-A3FB-948928FC9246}" type="slidenum">
              <a:rPr lang="ru-RU" smtClean="0"/>
              <a:t>‹#›</a:t>
            </a:fld>
            <a:endParaRPr lang="ru-RU"/>
          </a:p>
        </p:txBody>
      </p:sp>
    </p:spTree>
    <p:extLst>
      <p:ext uri="{BB962C8B-B14F-4D97-AF65-F5344CB8AC3E}">
        <p14:creationId xmlns:p14="http://schemas.microsoft.com/office/powerpoint/2010/main" val="1126368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AEF6BC8-37F3-4EE7-B497-8B1FDAD01EA3}" type="datetimeFigureOut">
              <a:rPr lang="ru-RU" smtClean="0"/>
              <a:t>12.03.2015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5F6394C-CEC8-4448-A3FB-948928FC9246}" type="slidenum">
              <a:rPr lang="ru-RU" smtClean="0"/>
              <a:t>‹#›</a:t>
            </a:fld>
            <a:endParaRPr lang="ru-RU"/>
          </a:p>
        </p:txBody>
      </p:sp>
    </p:spTree>
    <p:extLst>
      <p:ext uri="{BB962C8B-B14F-4D97-AF65-F5344CB8AC3E}">
        <p14:creationId xmlns:p14="http://schemas.microsoft.com/office/powerpoint/2010/main" val="2577673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AEF6BC8-37F3-4EE7-B497-8B1FDAD01EA3}" type="datetimeFigureOut">
              <a:rPr lang="ru-RU" smtClean="0"/>
              <a:t>12.03.2015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5F6394C-CEC8-4448-A3FB-948928FC9246}" type="slidenum">
              <a:rPr lang="ru-RU" smtClean="0"/>
              <a:t>‹#›</a:t>
            </a:fld>
            <a:endParaRPr lang="ru-RU"/>
          </a:p>
        </p:txBody>
      </p:sp>
    </p:spTree>
    <p:extLst>
      <p:ext uri="{BB962C8B-B14F-4D97-AF65-F5344CB8AC3E}">
        <p14:creationId xmlns:p14="http://schemas.microsoft.com/office/powerpoint/2010/main" val="1466700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AEF6BC8-37F3-4EE7-B497-8B1FDAD01EA3}" type="datetimeFigureOut">
              <a:rPr lang="ru-RU" smtClean="0"/>
              <a:t>12.03.2015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5F6394C-CEC8-4448-A3FB-948928FC9246}" type="slidenum">
              <a:rPr lang="ru-RU" smtClean="0"/>
              <a:t>‹#›</a:t>
            </a:fld>
            <a:endParaRPr lang="ru-RU"/>
          </a:p>
        </p:txBody>
      </p:sp>
    </p:spTree>
    <p:extLst>
      <p:ext uri="{BB962C8B-B14F-4D97-AF65-F5344CB8AC3E}">
        <p14:creationId xmlns:p14="http://schemas.microsoft.com/office/powerpoint/2010/main" val="3609033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9AEF6BC8-37F3-4EE7-B497-8B1FDAD01EA3}" type="datetimeFigureOut">
              <a:rPr lang="ru-RU" smtClean="0"/>
              <a:t>12.03.2015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5F6394C-CEC8-4448-A3FB-948928FC9246}" type="slidenum">
              <a:rPr lang="ru-RU" smtClean="0"/>
              <a:t>‹#›</a:t>
            </a:fld>
            <a:endParaRPr lang="ru-RU"/>
          </a:p>
        </p:txBody>
      </p:sp>
    </p:spTree>
    <p:extLst>
      <p:ext uri="{BB962C8B-B14F-4D97-AF65-F5344CB8AC3E}">
        <p14:creationId xmlns:p14="http://schemas.microsoft.com/office/powerpoint/2010/main" val="1354342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9AEF6BC8-37F3-4EE7-B497-8B1FDAD01EA3}" type="datetimeFigureOut">
              <a:rPr lang="ru-RU" smtClean="0"/>
              <a:t>12.03.2015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5F6394C-CEC8-4448-A3FB-948928FC9246}" type="slidenum">
              <a:rPr lang="ru-RU" smtClean="0"/>
              <a:t>‹#›</a:t>
            </a:fld>
            <a:endParaRPr lang="ru-RU"/>
          </a:p>
        </p:txBody>
      </p:sp>
    </p:spTree>
    <p:extLst>
      <p:ext uri="{BB962C8B-B14F-4D97-AF65-F5344CB8AC3E}">
        <p14:creationId xmlns:p14="http://schemas.microsoft.com/office/powerpoint/2010/main" val="1047354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9AEF6BC8-37F3-4EE7-B497-8B1FDAD01EA3}" type="datetimeFigureOut">
              <a:rPr lang="ru-RU" smtClean="0"/>
              <a:t>12.03.2015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5F6394C-CEC8-4448-A3FB-948928FC9246}" type="slidenum">
              <a:rPr lang="ru-RU" smtClean="0"/>
              <a:t>‹#›</a:t>
            </a:fld>
            <a:endParaRPr lang="ru-RU"/>
          </a:p>
        </p:txBody>
      </p:sp>
    </p:spTree>
    <p:extLst>
      <p:ext uri="{BB962C8B-B14F-4D97-AF65-F5344CB8AC3E}">
        <p14:creationId xmlns:p14="http://schemas.microsoft.com/office/powerpoint/2010/main" val="1014498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9AEF6BC8-37F3-4EE7-B497-8B1FDAD01EA3}" type="datetimeFigureOut">
              <a:rPr lang="ru-RU" smtClean="0"/>
              <a:t>12.03.2015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5F6394C-CEC8-4448-A3FB-948928FC9246}" type="slidenum">
              <a:rPr lang="ru-RU" smtClean="0"/>
              <a:t>‹#›</a:t>
            </a:fld>
            <a:endParaRPr lang="ru-RU"/>
          </a:p>
        </p:txBody>
      </p:sp>
    </p:spTree>
    <p:extLst>
      <p:ext uri="{BB962C8B-B14F-4D97-AF65-F5344CB8AC3E}">
        <p14:creationId xmlns:p14="http://schemas.microsoft.com/office/powerpoint/2010/main" val="652077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AEF6BC8-37F3-4EE7-B497-8B1FDAD01EA3}" type="datetimeFigureOut">
              <a:rPr lang="ru-RU" smtClean="0"/>
              <a:t>12.03.2015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5F6394C-CEC8-4448-A3FB-948928FC9246}" type="slidenum">
              <a:rPr lang="ru-RU" smtClean="0"/>
              <a:t>‹#›</a:t>
            </a:fld>
            <a:endParaRPr lang="ru-RU"/>
          </a:p>
        </p:txBody>
      </p:sp>
    </p:spTree>
    <p:extLst>
      <p:ext uri="{BB962C8B-B14F-4D97-AF65-F5344CB8AC3E}">
        <p14:creationId xmlns:p14="http://schemas.microsoft.com/office/powerpoint/2010/main" val="1360355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AEF6BC8-37F3-4EE7-B497-8B1FDAD01EA3}" type="datetimeFigureOut">
              <a:rPr lang="ru-RU" smtClean="0"/>
              <a:t>12.03.2015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5F6394C-CEC8-4448-A3FB-948928FC9246}" type="slidenum">
              <a:rPr lang="ru-RU" smtClean="0"/>
              <a:t>‹#›</a:t>
            </a:fld>
            <a:endParaRPr lang="ru-RU"/>
          </a:p>
        </p:txBody>
      </p:sp>
    </p:spTree>
    <p:extLst>
      <p:ext uri="{BB962C8B-B14F-4D97-AF65-F5344CB8AC3E}">
        <p14:creationId xmlns:p14="http://schemas.microsoft.com/office/powerpoint/2010/main" val="4208589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AEF6BC8-37F3-4EE7-B497-8B1FDAD01EA3}" type="datetimeFigureOut">
              <a:rPr lang="ru-RU" smtClean="0"/>
              <a:t>12.03.2015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5F6394C-CEC8-4448-A3FB-948928FC9246}" type="slidenum">
              <a:rPr lang="ru-RU" smtClean="0"/>
              <a:t>‹#›</a:t>
            </a:fld>
            <a:endParaRPr lang="ru-RU"/>
          </a:p>
        </p:txBody>
      </p:sp>
    </p:spTree>
    <p:extLst>
      <p:ext uri="{BB962C8B-B14F-4D97-AF65-F5344CB8AC3E}">
        <p14:creationId xmlns:p14="http://schemas.microsoft.com/office/powerpoint/2010/main" val="2081226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EF6BC8-37F3-4EE7-B497-8B1FDAD01EA3}" type="datetimeFigureOut">
              <a:rPr lang="ru-RU" smtClean="0"/>
              <a:t>12.03.2015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F6394C-CEC8-4448-A3FB-948928FC9246}" type="slidenum">
              <a:rPr lang="ru-RU" smtClean="0"/>
              <a:t>‹#›</a:t>
            </a:fld>
            <a:endParaRPr lang="ru-RU"/>
          </a:p>
        </p:txBody>
      </p:sp>
    </p:spTree>
    <p:extLst>
      <p:ext uri="{BB962C8B-B14F-4D97-AF65-F5344CB8AC3E}">
        <p14:creationId xmlns:p14="http://schemas.microsoft.com/office/powerpoint/2010/main" val="10836525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8507288" cy="1440160"/>
          </a:xfrm>
        </p:spPr>
        <p:txBody>
          <a:bodyPr>
            <a:noAutofit/>
          </a:bodyPr>
          <a:lstStyle/>
          <a:p>
            <a:r>
              <a:rPr lang="en-US" sz="4000" dirty="0"/>
              <a:t>Department of Operative Dentistry</a:t>
            </a:r>
            <a:endParaRPr lang="ru-RU" sz="4000" dirty="0">
              <a:ln w="9000" cmpd="sng">
                <a:solidFill>
                  <a:schemeClr val="accent4">
                    <a:shade val="50000"/>
                    <a:satMod val="120000"/>
                  </a:schemeClr>
                </a:solidFill>
                <a:prstDash val="solid"/>
              </a:ln>
              <a:solidFill>
                <a:srgbClr val="00B0F0"/>
              </a:solidFill>
              <a:effectLst>
                <a:reflection blurRad="12700" stA="28000" endPos="45000" dist="1000" dir="5400000" sy="-100000" algn="bl" rotWithShape="0"/>
              </a:effectLst>
              <a:latin typeface="Times New Roman" pitchFamily="18" charset="0"/>
              <a:cs typeface="Times New Roman" pitchFamily="18" charset="0"/>
            </a:endParaRPr>
          </a:p>
        </p:txBody>
      </p:sp>
      <p:sp>
        <p:nvSpPr>
          <p:cNvPr id="3" name="Содержимое 2"/>
          <p:cNvSpPr>
            <a:spLocks noGrp="1"/>
          </p:cNvSpPr>
          <p:nvPr>
            <p:ph sz="quarter" idx="1"/>
          </p:nvPr>
        </p:nvSpPr>
        <p:spPr>
          <a:xfrm>
            <a:off x="467544" y="1556792"/>
            <a:ext cx="8208912" cy="4569371"/>
          </a:xfrm>
        </p:spPr>
        <p:txBody>
          <a:bodyPr>
            <a:normAutofit/>
          </a:bodyPr>
          <a:lstStyle/>
          <a:p>
            <a:r>
              <a:rPr lang="en-US" dirty="0" smtClean="0">
                <a:effectLst/>
              </a:rPr>
              <a:t>Specialty - "051302 - DENT" </a:t>
            </a:r>
            <a:br>
              <a:rPr lang="en-US" dirty="0" smtClean="0">
                <a:effectLst/>
              </a:rPr>
            </a:br>
            <a:r>
              <a:rPr lang="en-US" dirty="0" smtClean="0">
                <a:effectLst/>
              </a:rPr>
              <a:t>Direction of preparation - </a:t>
            </a:r>
            <a:r>
              <a:rPr lang="en-US" dirty="0" smtClean="0">
                <a:solidFill>
                  <a:srgbClr val="FF0000"/>
                </a:solidFill>
                <a:effectLst/>
              </a:rPr>
              <a:t>dentist surgeon. </a:t>
            </a:r>
            <a:br>
              <a:rPr lang="en-US" dirty="0" smtClean="0">
                <a:solidFill>
                  <a:srgbClr val="FF0000"/>
                </a:solidFill>
                <a:effectLst/>
              </a:rPr>
            </a:br>
            <a:r>
              <a:rPr lang="en-US" dirty="0" smtClean="0">
                <a:solidFill>
                  <a:srgbClr val="FF0000"/>
                </a:solidFill>
                <a:effectLst/>
              </a:rPr>
              <a:t>elective Course </a:t>
            </a:r>
            <a:r>
              <a:rPr lang="en-US" dirty="0" smtClean="0">
                <a:effectLst/>
              </a:rPr>
              <a:t/>
            </a:r>
            <a:br>
              <a:rPr lang="en-US" dirty="0" smtClean="0">
                <a:effectLst/>
              </a:rPr>
            </a:br>
            <a:r>
              <a:rPr lang="en-US" dirty="0" smtClean="0">
                <a:effectLst/>
              </a:rPr>
              <a:t>Cycle - </a:t>
            </a:r>
            <a:r>
              <a:rPr lang="en-US" dirty="0" smtClean="0">
                <a:solidFill>
                  <a:srgbClr val="FF0000"/>
                </a:solidFill>
                <a:effectLst/>
              </a:rPr>
              <a:t>Features maxillofacial area</a:t>
            </a:r>
            <a:r>
              <a:rPr lang="en-US" dirty="0" smtClean="0">
                <a:effectLst/>
              </a:rPr>
              <a:t>; </a:t>
            </a:r>
            <a:br>
              <a:rPr lang="en-US" dirty="0" smtClean="0">
                <a:effectLst/>
              </a:rPr>
            </a:br>
            <a:r>
              <a:rPr lang="en-US" dirty="0" smtClean="0">
                <a:effectLst/>
              </a:rPr>
              <a:t>The volume of training hours - 90;</a:t>
            </a:r>
            <a:endParaRPr lang="ru-RU" dirty="0" smtClean="0"/>
          </a:p>
        </p:txBody>
      </p:sp>
      <p:sp>
        <p:nvSpPr>
          <p:cNvPr id="11266" name="AutoShape 2" descr="http://www.dentastom.ru/images/udal1.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1268" name="AutoShape 4" descr="http://www.dentastom.ru/images/udal1.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Tree>
    <p:extLst>
      <p:ext uri="{BB962C8B-B14F-4D97-AF65-F5344CB8AC3E}">
        <p14:creationId xmlns:p14="http://schemas.microsoft.com/office/powerpoint/2010/main" val="1566727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824136"/>
          </a:xfrm>
        </p:spPr>
        <p:txBody>
          <a:bodyPr>
            <a:normAutofit/>
          </a:bodyPr>
          <a:lstStyle/>
          <a:p>
            <a:r>
              <a:rPr lang="en-US" sz="4000" dirty="0" smtClean="0">
                <a:solidFill>
                  <a:srgbClr val="FF0000"/>
                </a:solidFill>
                <a:effectLst/>
              </a:rPr>
              <a:t>Prerequisite subjects:</a:t>
            </a:r>
            <a:endParaRPr lang="ru-RU" sz="4000" dirty="0">
              <a:solidFill>
                <a:srgbClr val="FF0000"/>
              </a:solidFill>
              <a:latin typeface="Times New Roman" pitchFamily="18" charset="0"/>
              <a:cs typeface="Times New Roman" pitchFamily="18" charset="0"/>
            </a:endParaRPr>
          </a:p>
        </p:txBody>
      </p:sp>
      <p:sp>
        <p:nvSpPr>
          <p:cNvPr id="3" name="Содержимое 2"/>
          <p:cNvSpPr>
            <a:spLocks noGrp="1"/>
          </p:cNvSpPr>
          <p:nvPr>
            <p:ph sz="quarter" idx="1"/>
          </p:nvPr>
        </p:nvSpPr>
        <p:spPr>
          <a:xfrm>
            <a:off x="0" y="1196752"/>
            <a:ext cx="9144000" cy="1440160"/>
          </a:xfrm>
        </p:spPr>
        <p:txBody>
          <a:bodyPr>
            <a:normAutofit fontScale="85000" lnSpcReduction="20000"/>
          </a:bodyPr>
          <a:lstStyle/>
          <a:p>
            <a:endParaRPr lang="en-US" dirty="0" smtClean="0">
              <a:effectLst/>
            </a:endParaRPr>
          </a:p>
          <a:p>
            <a:r>
              <a:rPr lang="en-US" dirty="0" smtClean="0">
                <a:solidFill>
                  <a:srgbClr val="0070C0"/>
                </a:solidFill>
                <a:effectLst/>
              </a:rPr>
              <a:t>Elective course "Features maxillofacial" precedes the study of anatomy, clinical anatomy of the head and neck, normal physiology, pathological physiology, pathological anatomy</a:t>
            </a:r>
            <a:endParaRPr lang="ru-RU" b="1" i="1" dirty="0">
              <a:solidFill>
                <a:srgbClr val="0070C0"/>
              </a:solidFill>
              <a:latin typeface="Times New Roman" pitchFamily="18" charset="0"/>
              <a:cs typeface="Times New Roman" pitchFamily="18" charset="0"/>
            </a:endParaRPr>
          </a:p>
        </p:txBody>
      </p:sp>
      <p:pic>
        <p:nvPicPr>
          <p:cNvPr id="6" name="Содержимое 5" descr="wege.jpg"/>
          <p:cNvPicPr>
            <a:picLocks noGrp="1" noChangeAspect="1"/>
          </p:cNvPicPr>
          <p:nvPr>
            <p:ph sz="quarter" idx="2"/>
          </p:nvPr>
        </p:nvPicPr>
        <p:blipFill>
          <a:blip r:embed="rId2" cstate="print"/>
          <a:stretch>
            <a:fillRect/>
          </a:stretch>
        </p:blipFill>
        <p:spPr>
          <a:xfrm>
            <a:off x="1259632" y="2996952"/>
            <a:ext cx="6283694" cy="297293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40355380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Содержимое 5" descr="11.jpg"/>
          <p:cNvPicPr>
            <a:picLocks noChangeAspect="1"/>
          </p:cNvPicPr>
          <p:nvPr/>
        </p:nvPicPr>
        <p:blipFill>
          <a:blip r:embed="rId2" cstate="print"/>
          <a:stretch>
            <a:fillRect/>
          </a:stretch>
        </p:blipFill>
        <p:spPr>
          <a:xfrm>
            <a:off x="2627784" y="3789040"/>
            <a:ext cx="3971458" cy="2143140"/>
          </a:xfrm>
          <a:prstGeom prst="rect">
            <a:avLst/>
          </a:prstGeom>
        </p:spPr>
      </p:pic>
      <p:sp>
        <p:nvSpPr>
          <p:cNvPr id="2" name="Заголовок 1"/>
          <p:cNvSpPr>
            <a:spLocks noGrp="1"/>
          </p:cNvSpPr>
          <p:nvPr>
            <p:ph type="title"/>
          </p:nvPr>
        </p:nvSpPr>
        <p:spPr>
          <a:xfrm>
            <a:off x="457200" y="152400"/>
            <a:ext cx="8229600" cy="900336"/>
          </a:xfrm>
        </p:spPr>
        <p:txBody>
          <a:bodyPr>
            <a:normAutofit/>
          </a:bodyPr>
          <a:lstStyle/>
          <a:p>
            <a:r>
              <a:rPr lang="en-US" dirty="0" err="1" smtClean="0">
                <a:solidFill>
                  <a:srgbClr val="FF0000"/>
                </a:solidFill>
                <a:effectLst/>
              </a:rPr>
              <a:t>Postrekvizity</a:t>
            </a:r>
            <a:r>
              <a:rPr lang="en-US" dirty="0" smtClean="0">
                <a:solidFill>
                  <a:srgbClr val="FF0000"/>
                </a:solidFill>
                <a:effectLst/>
              </a:rPr>
              <a:t> discipline:</a:t>
            </a:r>
            <a:endParaRPr lang="ru-RU" dirty="0">
              <a:solidFill>
                <a:srgbClr val="FF0000"/>
              </a:solidFill>
              <a:latin typeface="Times New Roman" pitchFamily="18" charset="0"/>
              <a:cs typeface="Times New Roman" pitchFamily="18" charset="0"/>
            </a:endParaRPr>
          </a:p>
        </p:txBody>
      </p:sp>
      <p:sp>
        <p:nvSpPr>
          <p:cNvPr id="3" name="Содержимое 2"/>
          <p:cNvSpPr>
            <a:spLocks noGrp="1"/>
          </p:cNvSpPr>
          <p:nvPr>
            <p:ph sz="quarter" idx="1"/>
          </p:nvPr>
        </p:nvSpPr>
        <p:spPr>
          <a:xfrm>
            <a:off x="467544" y="1219200"/>
            <a:ext cx="8219256" cy="5090120"/>
          </a:xfrm>
        </p:spPr>
        <p:txBody>
          <a:bodyPr/>
          <a:lstStyle/>
          <a:p>
            <a:r>
              <a:rPr lang="en-US" dirty="0" smtClean="0">
                <a:effectLst/>
              </a:rPr>
              <a:t>Elective Course "features maxillofacial region" is fundamental to the study of dental surgery, pediatric dentistry, therapeutic dentistry, prosthetic dentistry.</a:t>
            </a:r>
            <a:endParaRPr lang="ru-RU" b="1" dirty="0">
              <a:solidFill>
                <a:schemeClr val="accent4">
                  <a:lumMod val="50000"/>
                </a:schemeClr>
              </a:solidFill>
              <a:latin typeface="Monotype Corsiva" pitchFamily="66" charset="0"/>
            </a:endParaRPr>
          </a:p>
        </p:txBody>
      </p:sp>
    </p:spTree>
    <p:extLst>
      <p:ext uri="{BB962C8B-B14F-4D97-AF65-F5344CB8AC3E}">
        <p14:creationId xmlns:p14="http://schemas.microsoft.com/office/powerpoint/2010/main" val="30439227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solidFill>
                  <a:srgbClr val="FF0000"/>
                </a:solidFill>
                <a:effectLst/>
              </a:rPr>
              <a:t>Abstract discipline</a:t>
            </a:r>
            <a:endParaRPr lang="ru-RU" dirty="0">
              <a:solidFill>
                <a:srgbClr val="FF0000"/>
              </a:solidFill>
            </a:endParaRPr>
          </a:p>
        </p:txBody>
      </p:sp>
      <p:sp>
        <p:nvSpPr>
          <p:cNvPr id="3" name="Объект 2"/>
          <p:cNvSpPr>
            <a:spLocks noGrp="1"/>
          </p:cNvSpPr>
          <p:nvPr>
            <p:ph sz="quarter" idx="1"/>
          </p:nvPr>
        </p:nvSpPr>
        <p:spPr/>
        <p:txBody>
          <a:bodyPr>
            <a:normAutofit lnSpcReduction="10000"/>
          </a:bodyPr>
          <a:lstStyle/>
          <a:p>
            <a:r>
              <a:rPr lang="en-US" dirty="0" smtClean="0">
                <a:effectLst/>
              </a:rPr>
              <a:t>Study in elective subject "Materials dental surgery" structure, device tool applied in surgical interventions in maxillofacial surgery with tooth extraction, anesthesia, surgical techniques of periodontal disease, inflammatory diseases and injuries of soft tissues and bones of the facial skeleton. Methods of sterilization. Composition, properties of the suture, osteoplastic materials.</a:t>
            </a:r>
            <a:endParaRPr lang="ru-RU" dirty="0"/>
          </a:p>
        </p:txBody>
      </p:sp>
    </p:spTree>
    <p:extLst>
      <p:ext uri="{BB962C8B-B14F-4D97-AF65-F5344CB8AC3E}">
        <p14:creationId xmlns:p14="http://schemas.microsoft.com/office/powerpoint/2010/main" val="38386454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323528" y="1196752"/>
            <a:ext cx="8462174" cy="5073427"/>
          </a:xfrm>
        </p:spPr>
        <p:txBody>
          <a:bodyPr>
            <a:normAutofit/>
          </a:bodyPr>
          <a:lstStyle/>
          <a:p>
            <a:pPr algn="ctr">
              <a:buNone/>
            </a:pPr>
            <a:r>
              <a:rPr lang="en-US" sz="8800" dirty="0" smtClean="0">
                <a:solidFill>
                  <a:srgbClr val="FF0000"/>
                </a:solidFill>
                <a:effectLst/>
              </a:rPr>
              <a:t>THANK YOU! </a:t>
            </a:r>
            <a:br>
              <a:rPr lang="en-US" sz="8800" dirty="0" smtClean="0">
                <a:solidFill>
                  <a:srgbClr val="FF0000"/>
                </a:solidFill>
                <a:effectLst/>
              </a:rPr>
            </a:br>
            <a:r>
              <a:rPr lang="en-US" sz="8800" smtClean="0">
                <a:solidFill>
                  <a:srgbClr val="FF0000"/>
                </a:solidFill>
                <a:effectLst/>
              </a:rPr>
              <a:t> </a:t>
            </a:r>
            <a:endParaRPr lang="ru-RU" sz="8800" b="1" i="1" u="sng"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8961951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sz="quarter" idx="1"/>
            <p:extLst>
              <p:ext uri="{D42A27DB-BD31-4B8C-83A1-F6EECF244321}">
                <p14:modId xmlns:p14="http://schemas.microsoft.com/office/powerpoint/2010/main" val="2719442858"/>
              </p:ext>
            </p:extLst>
          </p:nvPr>
        </p:nvGraphicFramePr>
        <p:xfrm>
          <a:off x="467544" y="332656"/>
          <a:ext cx="8012673" cy="5689765"/>
        </p:xfrm>
        <a:graphic>
          <a:graphicData uri="http://schemas.openxmlformats.org/drawingml/2006/table">
            <a:tbl>
              <a:tblPr/>
              <a:tblGrid>
                <a:gridCol w="359346"/>
                <a:gridCol w="2409323"/>
                <a:gridCol w="2103409"/>
                <a:gridCol w="3140595"/>
              </a:tblGrid>
              <a:tr h="510219">
                <a:tc>
                  <a:txBody>
                    <a:bodyPr/>
                    <a:lstStyle/>
                    <a:p>
                      <a:pPr algn="ctr">
                        <a:lnSpc>
                          <a:spcPct val="115000"/>
                        </a:lnSpc>
                        <a:spcAft>
                          <a:spcPts val="0"/>
                        </a:spcAft>
                      </a:pPr>
                      <a:r>
                        <a:rPr lang="kk-KZ" sz="1800" b="1" dirty="0">
                          <a:solidFill>
                            <a:schemeClr val="tx1"/>
                          </a:solidFill>
                          <a:latin typeface="Times New Roman"/>
                          <a:ea typeface="Times New Roman"/>
                          <a:cs typeface="Times New Roman"/>
                        </a:rPr>
                        <a:t>№</a:t>
                      </a:r>
                      <a:endParaRPr lang="ru-RU" sz="1800" dirty="0">
                        <a:solidFill>
                          <a:schemeClr val="tx1"/>
                        </a:solidFill>
                        <a:latin typeface="Times New Roman"/>
                        <a:ea typeface="Times New Roman"/>
                        <a:cs typeface="Times New Roman"/>
                      </a:endParaRPr>
                    </a:p>
                  </a:txBody>
                  <a:tcPr marL="23053" marR="23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400" dirty="0" smtClean="0">
                          <a:effectLst/>
                        </a:rPr>
                        <a:t>surname</a:t>
                      </a:r>
                      <a:endParaRPr lang="ru-RU" sz="2400" dirty="0">
                        <a:solidFill>
                          <a:schemeClr val="tx1"/>
                        </a:solidFill>
                        <a:latin typeface="Times New Roman"/>
                        <a:ea typeface="Times New Roman"/>
                        <a:cs typeface="Times New Roman"/>
                      </a:endParaRPr>
                    </a:p>
                  </a:txBody>
                  <a:tcPr marL="23053" marR="23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400" dirty="0" smtClean="0">
                          <a:effectLst/>
                        </a:rPr>
                        <a:t>post</a:t>
                      </a:r>
                      <a:endParaRPr lang="ru-RU" sz="2400" dirty="0">
                        <a:solidFill>
                          <a:schemeClr val="tx1"/>
                        </a:solidFill>
                        <a:latin typeface="Times New Roman"/>
                        <a:ea typeface="Times New Roman"/>
                        <a:cs typeface="Times New Roman"/>
                      </a:endParaRPr>
                    </a:p>
                  </a:txBody>
                  <a:tcPr marL="23053" marR="23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400" dirty="0" smtClean="0">
                          <a:effectLst/>
                        </a:rPr>
                        <a:t>degree</a:t>
                      </a:r>
                      <a:endParaRPr lang="ru-RU" sz="2400" b="1" dirty="0">
                        <a:solidFill>
                          <a:schemeClr val="tx1"/>
                        </a:solidFill>
                        <a:latin typeface="Times New Roman"/>
                        <a:ea typeface="Times New Roman"/>
                        <a:cs typeface="Times New Roman"/>
                      </a:endParaRPr>
                    </a:p>
                  </a:txBody>
                  <a:tcPr marL="23053" marR="23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8385">
                <a:tc>
                  <a:txBody>
                    <a:bodyPr/>
                    <a:lstStyle/>
                    <a:p>
                      <a:pPr algn="ctr">
                        <a:lnSpc>
                          <a:spcPct val="115000"/>
                        </a:lnSpc>
                        <a:spcAft>
                          <a:spcPts val="0"/>
                        </a:spcAft>
                      </a:pPr>
                      <a:r>
                        <a:rPr lang="kk-KZ" sz="2400" dirty="0">
                          <a:solidFill>
                            <a:schemeClr val="tx1"/>
                          </a:solidFill>
                          <a:latin typeface="Times New Roman"/>
                          <a:ea typeface="Times New Roman"/>
                          <a:cs typeface="Times New Roman"/>
                        </a:rPr>
                        <a:t>1</a:t>
                      </a:r>
                      <a:r>
                        <a:rPr lang="kk-KZ" sz="1800" dirty="0" smtClean="0">
                          <a:solidFill>
                            <a:schemeClr val="tx1"/>
                          </a:solidFill>
                          <a:latin typeface="Times New Roman"/>
                          <a:ea typeface="Times New Roman"/>
                          <a:cs typeface="Times New Roman"/>
                        </a:rPr>
                        <a:t>.</a:t>
                      </a:r>
                      <a:endParaRPr lang="ru-RU" sz="1800" dirty="0">
                        <a:solidFill>
                          <a:schemeClr val="tx1"/>
                        </a:solidFill>
                        <a:latin typeface="Times New Roman"/>
                        <a:ea typeface="Times New Roman"/>
                        <a:cs typeface="Times New Roman"/>
                      </a:endParaRPr>
                    </a:p>
                  </a:txBody>
                  <a:tcPr marL="23053" marR="23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dirty="0" err="1" smtClean="0">
                          <a:effectLst/>
                        </a:rPr>
                        <a:t>Mirzakulova</a:t>
                      </a:r>
                      <a:r>
                        <a:rPr lang="en-US" dirty="0" smtClean="0">
                          <a:effectLst/>
                        </a:rPr>
                        <a:t> </a:t>
                      </a:r>
                      <a:r>
                        <a:rPr lang="en-US" dirty="0" err="1" smtClean="0">
                          <a:effectLst/>
                        </a:rPr>
                        <a:t>Ulmeken</a:t>
                      </a:r>
                      <a:r>
                        <a:rPr lang="en-US" dirty="0" smtClean="0">
                          <a:effectLst/>
                        </a:rPr>
                        <a:t> </a:t>
                      </a:r>
                      <a:r>
                        <a:rPr lang="en-US" dirty="0" err="1" smtClean="0">
                          <a:effectLst/>
                        </a:rPr>
                        <a:t>Rahimovna</a:t>
                      </a:r>
                      <a:endParaRPr lang="ru-RU" sz="1800" b="1" dirty="0">
                        <a:latin typeface="Times New Roman" pitchFamily="18" charset="0"/>
                        <a:cs typeface="Times New Roman" pitchFamily="18" charset="0"/>
                      </a:endParaRPr>
                    </a:p>
                  </a:txBody>
                  <a:tcPr marL="23053" marR="23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dirty="0" smtClean="0">
                          <a:effectLst/>
                        </a:rPr>
                        <a:t>module leader</a:t>
                      </a:r>
                      <a:endParaRPr lang="ru-RU" sz="1800" b="1" dirty="0">
                        <a:latin typeface="Times New Roman" pitchFamily="18" charset="0"/>
                        <a:cs typeface="Times New Roman" pitchFamily="18" charset="0"/>
                      </a:endParaRPr>
                    </a:p>
                  </a:txBody>
                  <a:tcPr marL="23053" marR="23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mtClean="0">
                          <a:effectLst/>
                        </a:rPr>
                        <a:t>MD</a:t>
                      </a:r>
                      <a:endParaRPr lang="ru-RU" sz="1800" b="1" dirty="0">
                        <a:latin typeface="Times New Roman" pitchFamily="18" charset="0"/>
                        <a:cs typeface="Times New Roman" pitchFamily="18" charset="0"/>
                      </a:endParaRPr>
                    </a:p>
                  </a:txBody>
                  <a:tcPr marL="23053" marR="23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6846">
                <a:tc>
                  <a:txBody>
                    <a:bodyPr/>
                    <a:lstStyle/>
                    <a:p>
                      <a:pPr algn="ctr">
                        <a:lnSpc>
                          <a:spcPct val="115000"/>
                        </a:lnSpc>
                        <a:spcAft>
                          <a:spcPts val="0"/>
                        </a:spcAft>
                      </a:pPr>
                      <a:r>
                        <a:rPr lang="kk-KZ" sz="1800" dirty="0" smtClean="0">
                          <a:solidFill>
                            <a:schemeClr val="tx1"/>
                          </a:solidFill>
                          <a:latin typeface="Times New Roman"/>
                          <a:ea typeface="Times New Roman"/>
                          <a:cs typeface="Times New Roman"/>
                        </a:rPr>
                        <a:t>2</a:t>
                      </a:r>
                      <a:endParaRPr lang="ru-RU" sz="1800" dirty="0">
                        <a:solidFill>
                          <a:schemeClr val="tx1"/>
                        </a:solidFill>
                        <a:latin typeface="Times New Roman"/>
                        <a:ea typeface="Times New Roman"/>
                        <a:cs typeface="Times New Roman"/>
                      </a:endParaRPr>
                    </a:p>
                  </a:txBody>
                  <a:tcPr marL="23053" marR="23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dirty="0" err="1" smtClean="0">
                          <a:effectLst/>
                        </a:rPr>
                        <a:t>Tuleuov</a:t>
                      </a:r>
                      <a:r>
                        <a:rPr lang="en-US" dirty="0" smtClean="0">
                          <a:effectLst/>
                        </a:rPr>
                        <a:t> </a:t>
                      </a:r>
                      <a:r>
                        <a:rPr lang="en-US" dirty="0" err="1" smtClean="0">
                          <a:effectLst/>
                        </a:rPr>
                        <a:t>Kaldan</a:t>
                      </a:r>
                      <a:r>
                        <a:rPr lang="en-US" dirty="0" smtClean="0">
                          <a:effectLst/>
                        </a:rPr>
                        <a:t> </a:t>
                      </a:r>
                      <a:r>
                        <a:rPr lang="en-US" dirty="0" err="1" smtClean="0">
                          <a:effectLst/>
                        </a:rPr>
                        <a:t>Tuleuovich</a:t>
                      </a:r>
                      <a:r>
                        <a:rPr lang="en-US" dirty="0" smtClean="0">
                          <a:effectLst/>
                        </a:rPr>
                        <a:t> </a:t>
                      </a:r>
                      <a:endParaRPr lang="ru-RU" sz="1800" b="1" dirty="0">
                        <a:solidFill>
                          <a:schemeClr val="tx1"/>
                        </a:solidFill>
                        <a:latin typeface="Times New Roman" pitchFamily="18" charset="0"/>
                        <a:ea typeface="Times New Roman"/>
                        <a:cs typeface="Times New Roman" pitchFamily="18" charset="0"/>
                      </a:endParaRPr>
                    </a:p>
                  </a:txBody>
                  <a:tcPr marL="23053" marR="23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mtClean="0">
                          <a:effectLst/>
                        </a:rPr>
                        <a:t>professor</a:t>
                      </a:r>
                      <a:endParaRPr lang="ru-RU" sz="1800" b="1" dirty="0">
                        <a:solidFill>
                          <a:schemeClr val="tx1"/>
                        </a:solidFill>
                        <a:latin typeface="Times New Roman" pitchFamily="18" charset="0"/>
                        <a:ea typeface="Times New Roman"/>
                        <a:cs typeface="Times New Roman" pitchFamily="18" charset="0"/>
                      </a:endParaRPr>
                    </a:p>
                  </a:txBody>
                  <a:tcPr marL="23053" marR="23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mtClean="0">
                          <a:effectLst/>
                        </a:rPr>
                        <a:t>MD</a:t>
                      </a:r>
                      <a:endParaRPr lang="ru-RU" sz="1800" b="1" dirty="0">
                        <a:solidFill>
                          <a:schemeClr val="tx1"/>
                        </a:solidFill>
                        <a:latin typeface="Times New Roman" pitchFamily="18" charset="0"/>
                        <a:ea typeface="Times New Roman"/>
                        <a:cs typeface="Times New Roman" pitchFamily="18" charset="0"/>
                      </a:endParaRPr>
                    </a:p>
                  </a:txBody>
                  <a:tcPr marL="23053" marR="23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0095">
                <a:tc>
                  <a:txBody>
                    <a:bodyPr/>
                    <a:lstStyle/>
                    <a:p>
                      <a:pPr algn="ctr">
                        <a:lnSpc>
                          <a:spcPct val="115000"/>
                        </a:lnSpc>
                        <a:spcAft>
                          <a:spcPts val="0"/>
                        </a:spcAft>
                      </a:pPr>
                      <a:r>
                        <a:rPr lang="kk-KZ" sz="1800" dirty="0">
                          <a:solidFill>
                            <a:schemeClr val="tx1"/>
                          </a:solidFill>
                          <a:latin typeface="Times New Roman"/>
                          <a:ea typeface="Times New Roman"/>
                          <a:cs typeface="Times New Roman"/>
                        </a:rPr>
                        <a:t>3</a:t>
                      </a:r>
                      <a:r>
                        <a:rPr lang="kk-KZ" sz="1800" dirty="0" smtClean="0">
                          <a:solidFill>
                            <a:schemeClr val="tx1"/>
                          </a:solidFill>
                          <a:latin typeface="Times New Roman"/>
                          <a:ea typeface="Times New Roman"/>
                          <a:cs typeface="Times New Roman"/>
                        </a:rPr>
                        <a:t>.</a:t>
                      </a:r>
                      <a:endParaRPr lang="ru-RU" sz="1800" dirty="0">
                        <a:solidFill>
                          <a:schemeClr val="tx1"/>
                        </a:solidFill>
                        <a:latin typeface="Times New Roman"/>
                        <a:ea typeface="Times New Roman"/>
                        <a:cs typeface="Times New Roman"/>
                      </a:endParaRPr>
                    </a:p>
                  </a:txBody>
                  <a:tcPr marL="23053" marR="23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dirty="0" err="1" smtClean="0">
                          <a:effectLst/>
                        </a:rPr>
                        <a:t>Rusanov</a:t>
                      </a:r>
                      <a:r>
                        <a:rPr lang="en-US" dirty="0" smtClean="0">
                          <a:effectLst/>
                        </a:rPr>
                        <a:t> </a:t>
                      </a:r>
                      <a:r>
                        <a:rPr lang="en-US" dirty="0" err="1" smtClean="0">
                          <a:effectLst/>
                        </a:rPr>
                        <a:t>Vladimr</a:t>
                      </a:r>
                      <a:r>
                        <a:rPr lang="en-US" dirty="0" smtClean="0">
                          <a:effectLst/>
                        </a:rPr>
                        <a:t> </a:t>
                      </a:r>
                      <a:r>
                        <a:rPr lang="en-US" dirty="0" err="1" smtClean="0">
                          <a:effectLst/>
                        </a:rPr>
                        <a:t>Petrovich</a:t>
                      </a:r>
                      <a:r>
                        <a:rPr lang="en-US" dirty="0" smtClean="0">
                          <a:effectLst/>
                        </a:rPr>
                        <a:t> </a:t>
                      </a:r>
                      <a:endParaRPr lang="ru-RU" sz="1800" b="1" dirty="0">
                        <a:solidFill>
                          <a:schemeClr val="tx1"/>
                        </a:solidFill>
                        <a:latin typeface="Times New Roman" pitchFamily="18" charset="0"/>
                        <a:ea typeface="Times New Roman"/>
                        <a:cs typeface="Times New Roman" pitchFamily="18" charset="0"/>
                      </a:endParaRPr>
                    </a:p>
                  </a:txBody>
                  <a:tcPr marL="23053" marR="23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dirty="0" smtClean="0">
                          <a:effectLst/>
                        </a:rPr>
                        <a:t>professor</a:t>
                      </a:r>
                      <a:endParaRPr lang="ru-RU" sz="1800" b="1" dirty="0">
                        <a:solidFill>
                          <a:schemeClr val="tx1"/>
                        </a:solidFill>
                        <a:latin typeface="Times New Roman" pitchFamily="18" charset="0"/>
                        <a:ea typeface="Times New Roman"/>
                        <a:cs typeface="Times New Roman" pitchFamily="18" charset="0"/>
                      </a:endParaRPr>
                    </a:p>
                  </a:txBody>
                  <a:tcPr marL="23053" marR="23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dirty="0" smtClean="0">
                          <a:effectLst/>
                        </a:rPr>
                        <a:t>MD</a:t>
                      </a:r>
                      <a:endParaRPr lang="ru-RU" sz="1800" b="1" dirty="0">
                        <a:solidFill>
                          <a:schemeClr val="tx1"/>
                        </a:solidFill>
                        <a:latin typeface="Times New Roman" pitchFamily="18" charset="0"/>
                        <a:ea typeface="Times New Roman"/>
                        <a:cs typeface="Times New Roman" pitchFamily="18" charset="0"/>
                      </a:endParaRPr>
                    </a:p>
                  </a:txBody>
                  <a:tcPr marL="23053" marR="23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0095">
                <a:tc>
                  <a:txBody>
                    <a:bodyPr/>
                    <a:lstStyle/>
                    <a:p>
                      <a:pPr algn="ctr">
                        <a:lnSpc>
                          <a:spcPct val="115000"/>
                        </a:lnSpc>
                        <a:spcAft>
                          <a:spcPts val="0"/>
                        </a:spcAft>
                      </a:pPr>
                      <a:r>
                        <a:rPr lang="kk-KZ" sz="1800" dirty="0">
                          <a:solidFill>
                            <a:schemeClr val="tx1"/>
                          </a:solidFill>
                          <a:latin typeface="Times New Roman"/>
                          <a:ea typeface="Times New Roman"/>
                          <a:cs typeface="Times New Roman"/>
                        </a:rPr>
                        <a:t>4</a:t>
                      </a:r>
                      <a:r>
                        <a:rPr lang="kk-KZ" sz="1800" dirty="0" smtClean="0">
                          <a:solidFill>
                            <a:schemeClr val="tx1"/>
                          </a:solidFill>
                          <a:latin typeface="Times New Roman"/>
                          <a:ea typeface="Times New Roman"/>
                          <a:cs typeface="Times New Roman"/>
                        </a:rPr>
                        <a:t>.</a:t>
                      </a:r>
                      <a:endParaRPr lang="ru-RU" sz="1800" dirty="0">
                        <a:solidFill>
                          <a:schemeClr val="tx1"/>
                        </a:solidFill>
                        <a:latin typeface="Times New Roman"/>
                        <a:ea typeface="Times New Roman"/>
                        <a:cs typeface="Times New Roman"/>
                      </a:endParaRPr>
                    </a:p>
                  </a:txBody>
                  <a:tcPr marL="23053" marR="23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0"/>
                        </a:spcAft>
                      </a:pPr>
                      <a:r>
                        <a:rPr lang="en-US" dirty="0" err="1" smtClean="0">
                          <a:effectLst/>
                        </a:rPr>
                        <a:t>Vansvanov</a:t>
                      </a:r>
                      <a:r>
                        <a:rPr lang="en-US" dirty="0" smtClean="0">
                          <a:effectLst/>
                        </a:rPr>
                        <a:t> Murat </a:t>
                      </a:r>
                      <a:r>
                        <a:rPr lang="en-US" dirty="0" err="1" smtClean="0">
                          <a:effectLst/>
                        </a:rPr>
                        <a:t>Ilyasovich</a:t>
                      </a:r>
                      <a:r>
                        <a:rPr lang="en-US" dirty="0" smtClean="0">
                          <a:effectLst/>
                        </a:rPr>
                        <a:t> </a:t>
                      </a:r>
                      <a:endParaRPr lang="ru-RU" sz="1800" b="1" dirty="0">
                        <a:solidFill>
                          <a:schemeClr val="tx1"/>
                        </a:solidFill>
                        <a:latin typeface="Times New Roman" pitchFamily="18" charset="0"/>
                        <a:ea typeface="Times New Roman"/>
                        <a:cs typeface="Times New Roman" pitchFamily="18" charset="0"/>
                      </a:endParaRPr>
                    </a:p>
                  </a:txBody>
                  <a:tcPr marL="23053" marR="23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800" b="1" dirty="0" smtClean="0">
                          <a:solidFill>
                            <a:schemeClr val="tx1"/>
                          </a:solidFill>
                          <a:latin typeface="Times New Roman" pitchFamily="18" charset="0"/>
                          <a:ea typeface="Times New Roman"/>
                          <a:cs typeface="Times New Roman" pitchFamily="18" charset="0"/>
                        </a:rPr>
                        <a:t>docent</a:t>
                      </a:r>
                      <a:endParaRPr lang="ru-RU" sz="1800" b="1" dirty="0">
                        <a:solidFill>
                          <a:schemeClr val="tx1"/>
                        </a:solidFill>
                        <a:latin typeface="Times New Roman" pitchFamily="18" charset="0"/>
                        <a:ea typeface="Times New Roman"/>
                        <a:cs typeface="Times New Roman" pitchFamily="18" charset="0"/>
                      </a:endParaRPr>
                    </a:p>
                  </a:txBody>
                  <a:tcPr marL="23053" marR="23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mtClean="0">
                          <a:effectLst/>
                        </a:rPr>
                        <a:t>Candidate of Medical Sciences</a:t>
                      </a:r>
                      <a:endParaRPr lang="ru-RU" sz="1800" b="1" dirty="0">
                        <a:solidFill>
                          <a:schemeClr val="tx1"/>
                        </a:solidFill>
                        <a:latin typeface="Times New Roman" pitchFamily="18" charset="0"/>
                        <a:ea typeface="Times New Roman"/>
                        <a:cs typeface="Times New Roman" pitchFamily="18" charset="0"/>
                      </a:endParaRPr>
                    </a:p>
                  </a:txBody>
                  <a:tcPr marL="23053" marR="23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20095">
                <a:tc>
                  <a:txBody>
                    <a:bodyPr/>
                    <a:lstStyle/>
                    <a:p>
                      <a:pPr algn="ctr">
                        <a:lnSpc>
                          <a:spcPct val="115000"/>
                        </a:lnSpc>
                        <a:spcAft>
                          <a:spcPts val="0"/>
                        </a:spcAft>
                      </a:pPr>
                      <a:r>
                        <a:rPr lang="ru-RU" sz="1800" dirty="0" smtClean="0">
                          <a:solidFill>
                            <a:schemeClr val="tx1"/>
                          </a:solidFill>
                          <a:latin typeface="Times New Roman"/>
                          <a:ea typeface="Times New Roman"/>
                          <a:cs typeface="Times New Roman"/>
                        </a:rPr>
                        <a:t>5</a:t>
                      </a:r>
                      <a:endParaRPr lang="ru-RU" sz="1800" dirty="0">
                        <a:solidFill>
                          <a:schemeClr val="tx1"/>
                        </a:solidFill>
                        <a:latin typeface="Times New Roman"/>
                        <a:ea typeface="Times New Roman"/>
                        <a:cs typeface="Times New Roman"/>
                      </a:endParaRPr>
                    </a:p>
                  </a:txBody>
                  <a:tcPr marL="23053" marR="23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dirty="0" err="1" smtClean="0">
                          <a:effectLst/>
                        </a:rPr>
                        <a:t>Stabaeva</a:t>
                      </a:r>
                      <a:r>
                        <a:rPr lang="en-US" dirty="0" smtClean="0">
                          <a:effectLst/>
                        </a:rPr>
                        <a:t> </a:t>
                      </a:r>
                      <a:r>
                        <a:rPr lang="en-US" dirty="0" err="1" smtClean="0">
                          <a:effectLst/>
                        </a:rPr>
                        <a:t>Gulsum</a:t>
                      </a:r>
                      <a:r>
                        <a:rPr lang="en-US" dirty="0" smtClean="0">
                          <a:effectLst/>
                        </a:rPr>
                        <a:t> </a:t>
                      </a:r>
                      <a:r>
                        <a:rPr lang="en-US" dirty="0" err="1" smtClean="0">
                          <a:effectLst/>
                        </a:rPr>
                        <a:t>Seydelovna</a:t>
                      </a:r>
                      <a:r>
                        <a:rPr lang="en-US" dirty="0" smtClean="0">
                          <a:effectLst/>
                        </a:rPr>
                        <a:t> </a:t>
                      </a:r>
                      <a:endParaRPr lang="ru-RU" sz="1800" b="1" dirty="0">
                        <a:solidFill>
                          <a:schemeClr val="tx1"/>
                        </a:solidFill>
                        <a:latin typeface="Times New Roman" pitchFamily="18" charset="0"/>
                        <a:ea typeface="Times New Roman"/>
                        <a:cs typeface="Times New Roman" pitchFamily="18" charset="0"/>
                      </a:endParaRPr>
                    </a:p>
                  </a:txBody>
                  <a:tcPr marL="23053" marR="23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1" dirty="0" smtClean="0">
                          <a:solidFill>
                            <a:schemeClr val="tx1"/>
                          </a:solidFill>
                          <a:latin typeface="Times New Roman" pitchFamily="18" charset="0"/>
                          <a:ea typeface="Times New Roman"/>
                          <a:cs typeface="Times New Roman" pitchFamily="18" charset="0"/>
                        </a:rPr>
                        <a:t>docent</a:t>
                      </a:r>
                      <a:endParaRPr lang="ru-RU" sz="1800" b="1" dirty="0">
                        <a:solidFill>
                          <a:schemeClr val="tx1"/>
                        </a:solidFill>
                        <a:latin typeface="Times New Roman" pitchFamily="18" charset="0"/>
                        <a:ea typeface="Times New Roman"/>
                        <a:cs typeface="Times New Roman" pitchFamily="18" charset="0"/>
                      </a:endParaRPr>
                    </a:p>
                  </a:txBody>
                  <a:tcPr marL="23053" marR="23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mtClean="0">
                          <a:effectLst/>
                        </a:rPr>
                        <a:t>Candidate of Medical Sciences</a:t>
                      </a:r>
                      <a:endParaRPr lang="ru-RU" sz="1800" b="1" dirty="0">
                        <a:solidFill>
                          <a:schemeClr val="tx1"/>
                        </a:solidFill>
                        <a:latin typeface="Times New Roman" pitchFamily="18" charset="0"/>
                        <a:ea typeface="Times New Roman"/>
                        <a:cs typeface="Times New Roman" pitchFamily="18" charset="0"/>
                      </a:endParaRPr>
                    </a:p>
                  </a:txBody>
                  <a:tcPr marL="23053" marR="23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0722">
                <a:tc>
                  <a:txBody>
                    <a:bodyPr/>
                    <a:lstStyle/>
                    <a:p>
                      <a:pPr algn="ctr">
                        <a:lnSpc>
                          <a:spcPct val="115000"/>
                        </a:lnSpc>
                        <a:spcAft>
                          <a:spcPts val="0"/>
                        </a:spcAft>
                      </a:pPr>
                      <a:r>
                        <a:rPr lang="ru-RU" sz="1800" dirty="0" smtClean="0">
                          <a:solidFill>
                            <a:schemeClr val="tx1"/>
                          </a:solidFill>
                          <a:latin typeface="Times New Roman"/>
                          <a:ea typeface="Times New Roman"/>
                          <a:cs typeface="Times New Roman"/>
                        </a:rPr>
                        <a:t>6.</a:t>
                      </a:r>
                      <a:endParaRPr lang="ru-RU" sz="1800" dirty="0">
                        <a:solidFill>
                          <a:schemeClr val="tx1"/>
                        </a:solidFill>
                        <a:latin typeface="Times New Roman"/>
                        <a:ea typeface="Times New Roman"/>
                        <a:cs typeface="Times New Roman"/>
                      </a:endParaRPr>
                    </a:p>
                  </a:txBody>
                  <a:tcPr marL="23053" marR="23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0"/>
                        </a:spcAft>
                      </a:pPr>
                      <a:r>
                        <a:rPr lang="en-US" dirty="0" err="1" smtClean="0">
                          <a:effectLst/>
                        </a:rPr>
                        <a:t>Kosmaganbetova</a:t>
                      </a:r>
                      <a:r>
                        <a:rPr lang="en-US" dirty="0" smtClean="0">
                          <a:effectLst/>
                        </a:rPr>
                        <a:t> Alma </a:t>
                      </a:r>
                      <a:r>
                        <a:rPr lang="en-US" dirty="0" err="1" smtClean="0">
                          <a:effectLst/>
                        </a:rPr>
                        <a:t>Temirhanovna</a:t>
                      </a:r>
                      <a:r>
                        <a:rPr lang="en-US" dirty="0" smtClean="0">
                          <a:effectLst/>
                        </a:rPr>
                        <a:t> </a:t>
                      </a:r>
                      <a:endParaRPr lang="ru-RU" sz="1800" b="1" dirty="0">
                        <a:solidFill>
                          <a:schemeClr val="tx1"/>
                        </a:solidFill>
                        <a:latin typeface="Times New Roman" pitchFamily="18" charset="0"/>
                        <a:ea typeface="Times New Roman"/>
                        <a:cs typeface="Times New Roman" pitchFamily="18" charset="0"/>
                      </a:endParaRPr>
                    </a:p>
                  </a:txBody>
                  <a:tcPr marL="23053" marR="23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mtClean="0">
                          <a:effectLst/>
                        </a:rPr>
                        <a:t>assistant</a:t>
                      </a:r>
                      <a:endParaRPr lang="ru-RU" sz="1800" b="1" dirty="0">
                        <a:solidFill>
                          <a:schemeClr val="tx1"/>
                        </a:solidFill>
                        <a:latin typeface="Times New Roman" pitchFamily="18" charset="0"/>
                        <a:ea typeface="Times New Roman"/>
                        <a:cs typeface="Times New Roman" pitchFamily="18" charset="0"/>
                      </a:endParaRPr>
                    </a:p>
                  </a:txBody>
                  <a:tcPr marL="23053" marR="23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dirty="0" smtClean="0">
                          <a:effectLst/>
                        </a:rPr>
                        <a:t>Candidate of Medical Sciences</a:t>
                      </a:r>
                      <a:endParaRPr lang="ru-RU" sz="1800" b="1" dirty="0">
                        <a:solidFill>
                          <a:schemeClr val="tx1"/>
                        </a:solidFill>
                        <a:latin typeface="Times New Roman" pitchFamily="18" charset="0"/>
                        <a:ea typeface="Times New Roman"/>
                        <a:cs typeface="Times New Roman" pitchFamily="18" charset="0"/>
                      </a:endParaRPr>
                    </a:p>
                  </a:txBody>
                  <a:tcPr marL="23053" marR="23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20095">
                <a:tc>
                  <a:txBody>
                    <a:bodyPr/>
                    <a:lstStyle/>
                    <a:p>
                      <a:pPr algn="ctr">
                        <a:lnSpc>
                          <a:spcPct val="115000"/>
                        </a:lnSpc>
                        <a:spcAft>
                          <a:spcPts val="0"/>
                        </a:spcAft>
                      </a:pPr>
                      <a:r>
                        <a:rPr lang="ru-RU" sz="1800" dirty="0" smtClean="0">
                          <a:solidFill>
                            <a:schemeClr val="tx1"/>
                          </a:solidFill>
                          <a:latin typeface="Times New Roman"/>
                          <a:ea typeface="Times New Roman"/>
                          <a:cs typeface="Times New Roman"/>
                        </a:rPr>
                        <a:t>7</a:t>
                      </a:r>
                      <a:endParaRPr lang="ru-RU" sz="1800" dirty="0">
                        <a:solidFill>
                          <a:schemeClr val="tx1"/>
                        </a:solidFill>
                        <a:latin typeface="Times New Roman"/>
                        <a:ea typeface="Times New Roman"/>
                        <a:cs typeface="Times New Roman"/>
                      </a:endParaRPr>
                    </a:p>
                  </a:txBody>
                  <a:tcPr marL="23053" marR="23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dirty="0" err="1" smtClean="0">
                          <a:effectLst/>
                        </a:rPr>
                        <a:t>Beeman</a:t>
                      </a:r>
                      <a:r>
                        <a:rPr lang="en-US" dirty="0" smtClean="0">
                          <a:effectLst/>
                        </a:rPr>
                        <a:t> </a:t>
                      </a:r>
                      <a:r>
                        <a:rPr lang="en-US" dirty="0" err="1" smtClean="0">
                          <a:effectLst/>
                        </a:rPr>
                        <a:t>Kalbergen</a:t>
                      </a:r>
                      <a:r>
                        <a:rPr lang="en-US" dirty="0" smtClean="0">
                          <a:effectLst/>
                        </a:rPr>
                        <a:t> </a:t>
                      </a:r>
                      <a:r>
                        <a:rPr lang="en-US" dirty="0" err="1" smtClean="0">
                          <a:effectLst/>
                        </a:rPr>
                        <a:t>Seydahmetovich</a:t>
                      </a:r>
                      <a:r>
                        <a:rPr lang="en-US" dirty="0" smtClean="0">
                          <a:effectLst/>
                        </a:rPr>
                        <a:t> </a:t>
                      </a:r>
                      <a:endParaRPr lang="ru-RU" sz="1800" b="1" dirty="0">
                        <a:solidFill>
                          <a:schemeClr val="tx1"/>
                        </a:solidFill>
                        <a:latin typeface="Times New Roman" pitchFamily="18" charset="0"/>
                        <a:ea typeface="Times New Roman"/>
                        <a:cs typeface="Times New Roman" pitchFamily="18" charset="0"/>
                      </a:endParaRPr>
                    </a:p>
                  </a:txBody>
                  <a:tcPr marL="23053" marR="23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mtClean="0">
                          <a:effectLst/>
                        </a:rPr>
                        <a:t>assistant</a:t>
                      </a:r>
                      <a:endParaRPr lang="ru-RU" sz="1800" b="1" dirty="0">
                        <a:solidFill>
                          <a:schemeClr val="tx1"/>
                        </a:solidFill>
                        <a:latin typeface="Times New Roman" pitchFamily="18" charset="0"/>
                        <a:ea typeface="Times New Roman"/>
                        <a:cs typeface="Times New Roman" pitchFamily="18" charset="0"/>
                      </a:endParaRPr>
                    </a:p>
                  </a:txBody>
                  <a:tcPr marL="23053" marR="23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800" b="1" dirty="0">
                        <a:solidFill>
                          <a:schemeClr val="tx1"/>
                        </a:solidFill>
                        <a:latin typeface="Times New Roman" pitchFamily="18" charset="0"/>
                        <a:ea typeface="Times New Roman"/>
                        <a:cs typeface="Times New Roman" pitchFamily="18" charset="0"/>
                      </a:endParaRPr>
                    </a:p>
                  </a:txBody>
                  <a:tcPr marL="23053" marR="23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5545">
                <a:tc>
                  <a:txBody>
                    <a:bodyPr/>
                    <a:lstStyle/>
                    <a:p>
                      <a:pPr algn="ctr">
                        <a:lnSpc>
                          <a:spcPct val="115000"/>
                        </a:lnSpc>
                        <a:spcAft>
                          <a:spcPts val="0"/>
                        </a:spcAft>
                      </a:pPr>
                      <a:r>
                        <a:rPr lang="kk-KZ" sz="1800" smtClean="0">
                          <a:solidFill>
                            <a:schemeClr val="tx1"/>
                          </a:solidFill>
                          <a:latin typeface="Times New Roman"/>
                          <a:ea typeface="Times New Roman"/>
                          <a:cs typeface="Times New Roman"/>
                        </a:rPr>
                        <a:t>8.</a:t>
                      </a:r>
                      <a:endParaRPr lang="ru-RU" sz="1800" dirty="0">
                        <a:solidFill>
                          <a:schemeClr val="tx1"/>
                        </a:solidFill>
                        <a:latin typeface="Times New Roman"/>
                        <a:ea typeface="Times New Roman"/>
                        <a:cs typeface="Times New Roman"/>
                      </a:endParaRPr>
                    </a:p>
                  </a:txBody>
                  <a:tcPr marL="23053" marR="23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effectLst/>
                        </a:rPr>
                        <a:t>Talim</a:t>
                      </a:r>
                      <a:r>
                        <a:rPr lang="en-US" dirty="0" smtClean="0">
                          <a:effectLst/>
                        </a:rPr>
                        <a:t> </a:t>
                      </a:r>
                      <a:r>
                        <a:rPr lang="en-US" dirty="0" err="1" smtClean="0">
                          <a:effectLst/>
                        </a:rPr>
                        <a:t>Kakimzhan</a:t>
                      </a:r>
                      <a:r>
                        <a:rPr lang="en-US" dirty="0" smtClean="0">
                          <a:effectLst/>
                        </a:rPr>
                        <a:t> </a:t>
                      </a:r>
                      <a:r>
                        <a:rPr lang="en-US" dirty="0" err="1" smtClean="0">
                          <a:effectLst/>
                        </a:rPr>
                        <a:t>Kenzhekovich</a:t>
                      </a:r>
                      <a:endParaRPr lang="ru-RU" sz="1800" b="1" dirty="0">
                        <a:latin typeface="Times New Roman" pitchFamily="18" charset="0"/>
                        <a:cs typeface="Times New Roman" pitchFamily="18" charset="0"/>
                      </a:endParaRPr>
                    </a:p>
                  </a:txBody>
                  <a:tcPr marL="23053" marR="23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effectLst/>
                        </a:rPr>
                        <a:t>assistant</a:t>
                      </a:r>
                      <a:endParaRPr lang="ru-RU" sz="1800" b="1" dirty="0">
                        <a:latin typeface="Times New Roman" pitchFamily="18" charset="0"/>
                        <a:cs typeface="Times New Roman" pitchFamily="18" charset="0"/>
                      </a:endParaRPr>
                    </a:p>
                  </a:txBody>
                  <a:tcPr marL="23053" marR="23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kk-KZ" sz="1800" b="1" dirty="0" smtClean="0">
                          <a:solidFill>
                            <a:schemeClr val="tx1"/>
                          </a:solidFill>
                          <a:latin typeface="Times New Roman" pitchFamily="18" charset="0"/>
                          <a:ea typeface="Times New Roman"/>
                          <a:cs typeface="Times New Roman" pitchFamily="18" charset="0"/>
                        </a:rPr>
                        <a:t>-</a:t>
                      </a:r>
                      <a:endParaRPr lang="ru-RU" sz="1800" b="1" dirty="0">
                        <a:solidFill>
                          <a:schemeClr val="tx1"/>
                        </a:solidFill>
                        <a:latin typeface="Times New Roman" pitchFamily="18" charset="0"/>
                        <a:ea typeface="Times New Roman"/>
                        <a:cs typeface="Times New Roman" pitchFamily="18" charset="0"/>
                      </a:endParaRPr>
                    </a:p>
                  </a:txBody>
                  <a:tcPr marL="23053" marR="23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6383849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88640"/>
            <a:ext cx="8183880" cy="1008112"/>
          </a:xfrm>
        </p:spPr>
        <p:txBody>
          <a:bodyPr>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dirty="0" smtClean="0">
                <a:solidFill>
                  <a:srgbClr val="FF0000"/>
                </a:solidFill>
                <a:effectLst/>
              </a:rPr>
              <a:t>Relevance of the topic:</a:t>
            </a:r>
            <a:endParaRPr lang="ru-RU" dirty="0">
              <a:ln w="0"/>
              <a:solidFill>
                <a:srgbClr val="FF0000"/>
              </a:solidFill>
              <a:effectLst>
                <a:reflection blurRad="12700" stA="50000" endPos="50000" dist="5000" dir="5400000" sy="-100000" rotWithShape="0"/>
              </a:effectLst>
            </a:endParaRPr>
          </a:p>
        </p:txBody>
      </p:sp>
      <p:sp>
        <p:nvSpPr>
          <p:cNvPr id="3" name="Содержимое 2"/>
          <p:cNvSpPr>
            <a:spLocks noGrp="1"/>
          </p:cNvSpPr>
          <p:nvPr>
            <p:ph sz="quarter" idx="1"/>
          </p:nvPr>
        </p:nvSpPr>
        <p:spPr>
          <a:xfrm>
            <a:off x="214282" y="1340768"/>
            <a:ext cx="8750206" cy="2516859"/>
          </a:xfrm>
        </p:spPr>
        <p:txBody>
          <a:bodyPr>
            <a:normAutofit/>
          </a:bodyPr>
          <a:lstStyle/>
          <a:p>
            <a:pPr algn="ctr">
              <a:buNone/>
            </a:pPr>
            <a:r>
              <a:rPr lang="en-US" dirty="0" smtClean="0">
                <a:effectLst/>
              </a:rPr>
              <a:t>Elective Course "Features maxillofacial region" is a preclinical section </a:t>
            </a:r>
            <a:r>
              <a:rPr lang="en-US" dirty="0" err="1" smtClean="0">
                <a:effectLst/>
              </a:rPr>
              <a:t>propaedeutics</a:t>
            </a:r>
            <a:r>
              <a:rPr lang="en-US" dirty="0" smtClean="0">
                <a:effectLst/>
              </a:rPr>
              <a:t> surgical dentistry and surgical dentistry - a leading discipline in the preparation of specialist dental profile.</a:t>
            </a:r>
            <a:endParaRPr lang="ru-RU" dirty="0" smtClean="0">
              <a:solidFill>
                <a:schemeClr val="tx1">
                  <a:lumMod val="75000"/>
                  <a:lumOff val="25000"/>
                </a:schemeClr>
              </a:solidFill>
              <a:latin typeface="Monotype Corsiva" pitchFamily="66" charset="0"/>
            </a:endParaRPr>
          </a:p>
        </p:txBody>
      </p:sp>
      <p:pic>
        <p:nvPicPr>
          <p:cNvPr id="6" name="Содержимое 5" descr="11.jpg"/>
          <p:cNvPicPr>
            <a:picLocks noGrp="1" noChangeAspect="1"/>
          </p:cNvPicPr>
          <p:nvPr>
            <p:ph sz="quarter" idx="2"/>
          </p:nvPr>
        </p:nvPicPr>
        <p:blipFill>
          <a:blip r:embed="rId2" cstate="print"/>
          <a:stretch>
            <a:fillRect/>
          </a:stretch>
        </p:blipFill>
        <p:spPr>
          <a:xfrm>
            <a:off x="1691680" y="3789040"/>
            <a:ext cx="5000660" cy="264320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2102684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680068"/>
          </a:xfrm>
        </p:spPr>
        <p:txBody>
          <a:bodyPr>
            <a:normAutofit fontScale="90000"/>
          </a:bodyPr>
          <a:lstStyle/>
          <a:p>
            <a:r>
              <a:rPr lang="en-US" dirty="0" smtClean="0">
                <a:solidFill>
                  <a:srgbClr val="FF0000"/>
                </a:solidFill>
                <a:effectLst/>
              </a:rPr>
              <a:t>expected results</a:t>
            </a:r>
            <a:endParaRPr lang="ru-RU" dirty="0">
              <a:solidFill>
                <a:srgbClr val="FF0000"/>
              </a:solidFill>
              <a:latin typeface="Times New Roman" pitchFamily="18" charset="0"/>
              <a:cs typeface="Times New Roman" pitchFamily="18" charset="0"/>
            </a:endParaRPr>
          </a:p>
        </p:txBody>
      </p:sp>
      <p:sp>
        <p:nvSpPr>
          <p:cNvPr id="3" name="Содержимое 2"/>
          <p:cNvSpPr>
            <a:spLocks noGrp="1"/>
          </p:cNvSpPr>
          <p:nvPr>
            <p:ph sz="quarter" idx="1"/>
          </p:nvPr>
        </p:nvSpPr>
        <p:spPr>
          <a:xfrm>
            <a:off x="214282" y="1000108"/>
            <a:ext cx="5143536" cy="5572164"/>
          </a:xfrm>
        </p:spPr>
        <p:txBody>
          <a:bodyPr>
            <a:noAutofit/>
          </a:bodyPr>
          <a:lstStyle/>
          <a:p>
            <a:r>
              <a:rPr lang="en-US" dirty="0" smtClean="0">
                <a:solidFill>
                  <a:srgbClr val="FF0000"/>
                </a:solidFill>
                <a:effectLst/>
              </a:rPr>
              <a:t>The student should know: </a:t>
            </a:r>
            <a:br>
              <a:rPr lang="en-US" dirty="0" smtClean="0">
                <a:solidFill>
                  <a:srgbClr val="FF0000"/>
                </a:solidFill>
                <a:effectLst/>
              </a:rPr>
            </a:br>
            <a:r>
              <a:rPr lang="en-US" dirty="0" smtClean="0">
                <a:effectLst/>
              </a:rPr>
              <a:t>1.Rol course "Features maxillofacial region" in the preparation of a dentist for further study of dental surgery, therapeutic dentistry, prosthetic dentistry, pediatric dentistry.</a:t>
            </a:r>
            <a:endParaRPr lang="ru-RU" sz="2800" b="1" dirty="0" smtClean="0">
              <a:solidFill>
                <a:srgbClr val="C00000"/>
              </a:solidFill>
              <a:latin typeface="Times New Roman" pitchFamily="18" charset="0"/>
              <a:cs typeface="Times New Roman" pitchFamily="18" charset="0"/>
            </a:endParaRPr>
          </a:p>
        </p:txBody>
      </p:sp>
      <p:pic>
        <p:nvPicPr>
          <p:cNvPr id="6" name="Содержимое 5" descr="surgery.jpg"/>
          <p:cNvPicPr>
            <a:picLocks noGrp="1" noChangeAspect="1"/>
          </p:cNvPicPr>
          <p:nvPr>
            <p:ph sz="quarter" idx="2"/>
          </p:nvPr>
        </p:nvPicPr>
        <p:blipFill>
          <a:blip r:embed="rId2" cstate="print"/>
          <a:stretch>
            <a:fillRect/>
          </a:stretch>
        </p:blipFill>
        <p:spPr>
          <a:xfrm>
            <a:off x="5296316" y="1772816"/>
            <a:ext cx="3847684" cy="280331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0581834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323528" y="332656"/>
            <a:ext cx="8820472" cy="6264696"/>
          </a:xfrm>
        </p:spPr>
        <p:txBody>
          <a:bodyPr>
            <a:normAutofit/>
          </a:bodyPr>
          <a:lstStyle/>
          <a:p>
            <a:pPr marL="0" indent="0">
              <a:buNone/>
            </a:pPr>
            <a:r>
              <a:rPr lang="en-US" dirty="0" smtClean="0">
                <a:effectLst/>
              </a:rPr>
              <a:t>2. Anatomical features of the structure of the facial bones. </a:t>
            </a:r>
            <a:br>
              <a:rPr lang="en-US" dirty="0" smtClean="0">
                <a:effectLst/>
              </a:rPr>
            </a:br>
            <a:r>
              <a:rPr lang="en-US" dirty="0" smtClean="0">
                <a:effectLst/>
              </a:rPr>
              <a:t>3. Anatomic and topographic features of the innervation of the maxillofacial region. </a:t>
            </a:r>
            <a:br>
              <a:rPr lang="en-US" dirty="0" smtClean="0">
                <a:effectLst/>
              </a:rPr>
            </a:br>
            <a:r>
              <a:rPr lang="en-US" dirty="0" smtClean="0">
                <a:effectLst/>
              </a:rPr>
              <a:t>4. Anatomic and topographic features of the blood supply to the maxillofacial region. </a:t>
            </a:r>
            <a:br>
              <a:rPr lang="en-US" dirty="0" smtClean="0">
                <a:effectLst/>
              </a:rPr>
            </a:br>
            <a:r>
              <a:rPr lang="en-US" dirty="0" smtClean="0">
                <a:effectLst/>
              </a:rPr>
              <a:t>5. Anatomical and physiological features of the topography and the lymphatic system of the maxillofacial region. </a:t>
            </a:r>
            <a:br>
              <a:rPr lang="en-US" dirty="0" smtClean="0">
                <a:effectLst/>
              </a:rPr>
            </a:br>
            <a:r>
              <a:rPr lang="en-US" dirty="0" smtClean="0">
                <a:effectLst/>
              </a:rPr>
              <a:t>6. Anatomic and topographic features of the structure of the face and neck</a:t>
            </a:r>
            <a:endParaRPr lang="ru-RU" sz="3200" i="1" dirty="0"/>
          </a:p>
        </p:txBody>
      </p:sp>
    </p:spTree>
    <p:extLst>
      <p:ext uri="{BB962C8B-B14F-4D97-AF65-F5344CB8AC3E}">
        <p14:creationId xmlns:p14="http://schemas.microsoft.com/office/powerpoint/2010/main" val="10430923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539552" y="476672"/>
            <a:ext cx="4176464" cy="5616624"/>
          </a:xfrm>
        </p:spPr>
        <p:txBody>
          <a:bodyPr>
            <a:normAutofit fontScale="32500" lnSpcReduction="20000"/>
          </a:bodyPr>
          <a:lstStyle/>
          <a:p>
            <a:pPr marL="0" indent="0" algn="just">
              <a:buNone/>
            </a:pPr>
            <a:r>
              <a:rPr lang="en-US" sz="8000" dirty="0" smtClean="0">
                <a:solidFill>
                  <a:srgbClr val="0070C0"/>
                </a:solidFill>
                <a:effectLst/>
              </a:rPr>
              <a:t>7. Anatomic and topographic features of the front and rear groups of masticatory muscles. </a:t>
            </a:r>
            <a:br>
              <a:rPr lang="en-US" sz="8000" dirty="0" smtClean="0">
                <a:solidFill>
                  <a:srgbClr val="0070C0"/>
                </a:solidFill>
                <a:effectLst/>
              </a:rPr>
            </a:br>
            <a:r>
              <a:rPr lang="en-US" sz="8000" dirty="0" smtClean="0">
                <a:solidFill>
                  <a:srgbClr val="0070C0"/>
                </a:solidFill>
                <a:effectLst/>
              </a:rPr>
              <a:t>8. Anatomic and topographic features of facial muscles. </a:t>
            </a:r>
            <a:br>
              <a:rPr lang="en-US" sz="8000" dirty="0" smtClean="0">
                <a:solidFill>
                  <a:srgbClr val="0070C0"/>
                </a:solidFill>
                <a:effectLst/>
              </a:rPr>
            </a:br>
            <a:r>
              <a:rPr lang="en-US" sz="8000" dirty="0" smtClean="0">
                <a:solidFill>
                  <a:srgbClr val="0070C0"/>
                </a:solidFill>
                <a:effectLst/>
              </a:rPr>
              <a:t>9. Mechanisms of fractures of the jaws. </a:t>
            </a:r>
            <a:br>
              <a:rPr lang="en-US" sz="8000" dirty="0" smtClean="0">
                <a:solidFill>
                  <a:srgbClr val="0070C0"/>
                </a:solidFill>
                <a:effectLst/>
              </a:rPr>
            </a:br>
            <a:r>
              <a:rPr lang="en-US" sz="8000" dirty="0" smtClean="0">
                <a:solidFill>
                  <a:srgbClr val="0070C0"/>
                </a:solidFill>
                <a:effectLst/>
              </a:rPr>
              <a:t>10. Functionality TMJ. </a:t>
            </a:r>
            <a:br>
              <a:rPr lang="en-US" sz="8000" dirty="0" smtClean="0">
                <a:solidFill>
                  <a:srgbClr val="0070C0"/>
                </a:solidFill>
                <a:effectLst/>
              </a:rPr>
            </a:br>
            <a:r>
              <a:rPr lang="en-US" sz="8000" dirty="0" smtClean="0">
                <a:solidFill>
                  <a:srgbClr val="0070C0"/>
                </a:solidFill>
                <a:effectLst/>
              </a:rPr>
              <a:t>11. Have an understanding of neuralgia, trigeminal neuropathy and facial nerve. </a:t>
            </a:r>
            <a:br>
              <a:rPr lang="en-US" sz="8000" dirty="0" smtClean="0">
                <a:solidFill>
                  <a:srgbClr val="0070C0"/>
                </a:solidFill>
                <a:effectLst/>
              </a:rPr>
            </a:br>
            <a:r>
              <a:rPr lang="en-US" sz="8000" dirty="0" smtClean="0">
                <a:solidFill>
                  <a:srgbClr val="0070C0"/>
                </a:solidFill>
                <a:effectLst/>
              </a:rPr>
              <a:t>12. An understanding of the anatomical landmarks with local anesthesia conductor. </a:t>
            </a:r>
            <a:br>
              <a:rPr lang="en-US" sz="8000" dirty="0" smtClean="0">
                <a:solidFill>
                  <a:srgbClr val="0070C0"/>
                </a:solidFill>
                <a:effectLst/>
              </a:rPr>
            </a:br>
            <a:r>
              <a:rPr lang="en-US" sz="8000" dirty="0" smtClean="0">
                <a:solidFill>
                  <a:srgbClr val="0070C0"/>
                </a:solidFill>
                <a:effectLst/>
              </a:rPr>
              <a:t>13.Sostav oral microbial flora in pathological processes.</a:t>
            </a:r>
            <a:endParaRPr lang="ru-RU" sz="8000" b="1" i="1" dirty="0" smtClean="0">
              <a:solidFill>
                <a:srgbClr val="0070C0"/>
              </a:solidFill>
              <a:latin typeface="Times New Roman" pitchFamily="18" charset="0"/>
              <a:cs typeface="Times New Roman" pitchFamily="18" charset="0"/>
            </a:endParaRPr>
          </a:p>
        </p:txBody>
      </p:sp>
      <p:pic>
        <p:nvPicPr>
          <p:cNvPr id="7" name="Содержимое 6" descr="horoshiy_stomatolog.jpeg"/>
          <p:cNvPicPr>
            <a:picLocks noGrp="1" noChangeAspect="1"/>
          </p:cNvPicPr>
          <p:nvPr>
            <p:ph sz="quarter" idx="2"/>
          </p:nvPr>
        </p:nvPicPr>
        <p:blipFill>
          <a:blip r:embed="rId2" cstate="print"/>
          <a:stretch>
            <a:fillRect/>
          </a:stretch>
        </p:blipFill>
        <p:spPr>
          <a:xfrm>
            <a:off x="5220072" y="2204864"/>
            <a:ext cx="3923928" cy="257599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205734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332656"/>
            <a:ext cx="8075240" cy="692696"/>
          </a:xfrm>
        </p:spPr>
        <p:txBody>
          <a:bodyPr>
            <a:normAutofit fontScale="90000"/>
          </a:bodyPr>
          <a:lstStyle/>
          <a:p>
            <a:r>
              <a:rPr lang="en-US" dirty="0" smtClean="0">
                <a:solidFill>
                  <a:srgbClr val="FF0000"/>
                </a:solidFill>
                <a:effectLst/>
              </a:rPr>
              <a:t>The student should be able to: </a:t>
            </a:r>
            <a:endParaRPr lang="ru-RU" b="1" u="sng" dirty="0">
              <a:solidFill>
                <a:srgbClr val="FF0000"/>
              </a:solidFill>
              <a:latin typeface="Times New Roman" pitchFamily="18" charset="0"/>
              <a:cs typeface="Times New Roman" pitchFamily="18" charset="0"/>
            </a:endParaRPr>
          </a:p>
        </p:txBody>
      </p:sp>
      <p:sp>
        <p:nvSpPr>
          <p:cNvPr id="3" name="Содержимое 2"/>
          <p:cNvSpPr>
            <a:spLocks noGrp="1"/>
          </p:cNvSpPr>
          <p:nvPr>
            <p:ph sz="quarter" idx="1"/>
          </p:nvPr>
        </p:nvSpPr>
        <p:spPr>
          <a:xfrm>
            <a:off x="0" y="692696"/>
            <a:ext cx="8964488" cy="6165304"/>
          </a:xfrm>
        </p:spPr>
        <p:txBody>
          <a:bodyPr>
            <a:normAutofit/>
          </a:bodyPr>
          <a:lstStyle/>
          <a:p>
            <a:pPr>
              <a:buNone/>
            </a:pPr>
            <a:r>
              <a:rPr lang="en-US" dirty="0" smtClean="0">
                <a:effectLst/>
              </a:rPr>
              <a:t/>
            </a:r>
            <a:br>
              <a:rPr lang="en-US" dirty="0" smtClean="0">
                <a:effectLst/>
              </a:rPr>
            </a:br>
            <a:r>
              <a:rPr lang="en-US" dirty="0" smtClean="0">
                <a:effectLst/>
              </a:rPr>
              <a:t>1.Opredelyat target item using semiconductor techniques of local anesthesia. </a:t>
            </a:r>
            <a:br>
              <a:rPr lang="en-US" dirty="0" smtClean="0">
                <a:effectLst/>
              </a:rPr>
            </a:br>
            <a:r>
              <a:rPr lang="en-US" dirty="0" smtClean="0">
                <a:effectLst/>
              </a:rPr>
              <a:t/>
            </a:r>
            <a:br>
              <a:rPr lang="en-US" dirty="0" smtClean="0">
                <a:effectLst/>
              </a:rPr>
            </a:br>
            <a:r>
              <a:rPr lang="en-US" dirty="0" smtClean="0">
                <a:effectLst/>
              </a:rPr>
              <a:t>2.Nahodit anatomical landmarks for different types of conduction anesthesia. </a:t>
            </a:r>
            <a:br>
              <a:rPr lang="en-US" dirty="0" smtClean="0">
                <a:effectLst/>
              </a:rPr>
            </a:br>
            <a:r>
              <a:rPr lang="en-US" dirty="0" smtClean="0">
                <a:effectLst/>
              </a:rPr>
              <a:t/>
            </a:r>
            <a:br>
              <a:rPr lang="en-US" dirty="0" smtClean="0">
                <a:effectLst/>
              </a:rPr>
            </a:br>
            <a:r>
              <a:rPr lang="en-US" dirty="0" smtClean="0">
                <a:effectLst/>
              </a:rPr>
              <a:t>3.Vybirat method of local anesthesia in various pathological conditions of the maxillofacial region. </a:t>
            </a:r>
            <a:br>
              <a:rPr lang="en-US" dirty="0" smtClean="0">
                <a:effectLst/>
              </a:rPr>
            </a:br>
            <a:r>
              <a:rPr lang="en-US" dirty="0" smtClean="0">
                <a:effectLst/>
              </a:rPr>
              <a:t/>
            </a:r>
            <a:br>
              <a:rPr lang="en-US" dirty="0" smtClean="0">
                <a:effectLst/>
              </a:rPr>
            </a:br>
            <a:r>
              <a:rPr lang="en-US" dirty="0" smtClean="0">
                <a:effectLst/>
              </a:rPr>
              <a:t>4.Provodit differential diagnosis between abscess and cellulitis.</a:t>
            </a:r>
            <a:endParaRPr lang="ru-RU" b="1" dirty="0" smtClean="0">
              <a:solidFill>
                <a:schemeClr val="tx1">
                  <a:lumMod val="95000"/>
                  <a:lumOff val="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2957343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476672"/>
            <a:ext cx="8363272" cy="5680288"/>
          </a:xfrm>
        </p:spPr>
        <p:txBody>
          <a:bodyPr>
            <a:normAutofit lnSpcReduction="10000"/>
          </a:bodyPr>
          <a:lstStyle/>
          <a:p>
            <a:r>
              <a:rPr lang="en-US" dirty="0" smtClean="0">
                <a:effectLst/>
              </a:rPr>
              <a:t>5. Differential diagnosis between edema and infiltration. </a:t>
            </a:r>
            <a:br>
              <a:rPr lang="en-US" dirty="0" smtClean="0">
                <a:effectLst/>
              </a:rPr>
            </a:br>
            <a:r>
              <a:rPr lang="en-US" dirty="0" smtClean="0">
                <a:effectLst/>
              </a:rPr>
              <a:t/>
            </a:r>
            <a:br>
              <a:rPr lang="en-US" dirty="0" smtClean="0">
                <a:effectLst/>
              </a:rPr>
            </a:br>
            <a:r>
              <a:rPr lang="en-US" dirty="0" smtClean="0">
                <a:effectLst/>
              </a:rPr>
              <a:t>6. Evaluate the results of studies of oral fluid. </a:t>
            </a:r>
            <a:br>
              <a:rPr lang="en-US" dirty="0" smtClean="0">
                <a:effectLst/>
              </a:rPr>
            </a:br>
            <a:r>
              <a:rPr lang="en-US" dirty="0" smtClean="0">
                <a:effectLst/>
              </a:rPr>
              <a:t/>
            </a:r>
            <a:br>
              <a:rPr lang="en-US" dirty="0" smtClean="0">
                <a:effectLst/>
              </a:rPr>
            </a:br>
            <a:r>
              <a:rPr lang="en-US" dirty="0" smtClean="0">
                <a:effectLst/>
              </a:rPr>
              <a:t>7. Evaluate the results of quantitative and qualitative research gingival fluid. </a:t>
            </a:r>
            <a:br>
              <a:rPr lang="en-US" dirty="0" smtClean="0">
                <a:effectLst/>
              </a:rPr>
            </a:br>
            <a:r>
              <a:rPr lang="en-US" dirty="0" smtClean="0">
                <a:effectLst/>
              </a:rPr>
              <a:t/>
            </a:r>
            <a:br>
              <a:rPr lang="en-US" dirty="0" smtClean="0">
                <a:effectLst/>
              </a:rPr>
            </a:br>
            <a:r>
              <a:rPr lang="en-US" dirty="0" smtClean="0">
                <a:effectLst/>
              </a:rPr>
              <a:t>8. Predict the development of the pathological process in the mouth with changes in the composition, properties, oral fluid and saliva Abuse</a:t>
            </a:r>
            <a:endParaRPr lang="ru-RU" dirty="0"/>
          </a:p>
        </p:txBody>
      </p:sp>
    </p:spTree>
    <p:extLst>
      <p:ext uri="{BB962C8B-B14F-4D97-AF65-F5344CB8AC3E}">
        <p14:creationId xmlns:p14="http://schemas.microsoft.com/office/powerpoint/2010/main" val="36269570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686800" cy="476672"/>
          </a:xfrm>
        </p:spPr>
        <p:txBody>
          <a:bodyPr>
            <a:normAutofit fontScale="90000"/>
          </a:bodyPr>
          <a:lstStyle/>
          <a:p>
            <a:r>
              <a:rPr lang="en-US" dirty="0" smtClean="0">
                <a:effectLst/>
              </a:rPr>
              <a:t/>
            </a:r>
            <a:br>
              <a:rPr lang="en-US" dirty="0" smtClean="0">
                <a:effectLst/>
              </a:rPr>
            </a:br>
            <a:r>
              <a:rPr lang="en-US" dirty="0" smtClean="0">
                <a:solidFill>
                  <a:srgbClr val="FF0000"/>
                </a:solidFill>
                <a:effectLst/>
              </a:rPr>
              <a:t>The student must have skills</a:t>
            </a:r>
            <a:r>
              <a:rPr lang="en-US" dirty="0" smtClean="0">
                <a:effectLst/>
              </a:rPr>
              <a:t>:</a:t>
            </a:r>
            <a:endParaRPr lang="ru-RU" i="1" dirty="0">
              <a:solidFill>
                <a:srgbClr val="FF0000"/>
              </a:solidFill>
              <a:latin typeface="Times New Roman" pitchFamily="18" charset="0"/>
              <a:cs typeface="Times New Roman" pitchFamily="18" charset="0"/>
            </a:endParaRPr>
          </a:p>
        </p:txBody>
      </p:sp>
      <p:sp>
        <p:nvSpPr>
          <p:cNvPr id="3" name="Содержимое 2"/>
          <p:cNvSpPr>
            <a:spLocks noGrp="1"/>
          </p:cNvSpPr>
          <p:nvPr>
            <p:ph sz="quarter" idx="1"/>
          </p:nvPr>
        </p:nvSpPr>
        <p:spPr>
          <a:xfrm>
            <a:off x="179512" y="1484784"/>
            <a:ext cx="6012160" cy="4786346"/>
          </a:xfrm>
        </p:spPr>
        <p:txBody>
          <a:bodyPr>
            <a:noAutofit/>
          </a:bodyPr>
          <a:lstStyle/>
          <a:p>
            <a:r>
              <a:rPr lang="en-US" sz="2400" dirty="0" smtClean="0">
                <a:effectLst/>
              </a:rPr>
              <a:t>1) Select the desired dental instruments. </a:t>
            </a:r>
            <a:br>
              <a:rPr lang="en-US" sz="2400" dirty="0" smtClean="0">
                <a:effectLst/>
              </a:rPr>
            </a:br>
            <a:r>
              <a:rPr lang="en-US" sz="2400" dirty="0" smtClean="0">
                <a:effectLst/>
              </a:rPr>
              <a:t/>
            </a:r>
            <a:br>
              <a:rPr lang="en-US" sz="2400" dirty="0" smtClean="0">
                <a:effectLst/>
              </a:rPr>
            </a:br>
            <a:r>
              <a:rPr lang="en-US" sz="2400" dirty="0" smtClean="0">
                <a:effectLst/>
              </a:rPr>
              <a:t>2) Work dental instruments. </a:t>
            </a:r>
            <a:br>
              <a:rPr lang="en-US" sz="2400" dirty="0" smtClean="0">
                <a:effectLst/>
              </a:rPr>
            </a:br>
            <a:r>
              <a:rPr lang="en-US" sz="2400" dirty="0" smtClean="0">
                <a:effectLst/>
              </a:rPr>
              <a:t/>
            </a:r>
            <a:br>
              <a:rPr lang="en-US" sz="2400" dirty="0" smtClean="0">
                <a:effectLst/>
              </a:rPr>
            </a:br>
            <a:r>
              <a:rPr lang="en-US" sz="2400" dirty="0" smtClean="0">
                <a:effectLst/>
              </a:rPr>
              <a:t>3) Select the desired local anesthetic agents </a:t>
            </a:r>
            <a:br>
              <a:rPr lang="en-US" sz="2400" dirty="0" smtClean="0">
                <a:effectLst/>
              </a:rPr>
            </a:br>
            <a:r>
              <a:rPr lang="en-US" sz="2400" dirty="0" smtClean="0">
                <a:effectLst/>
              </a:rPr>
              <a:t/>
            </a:r>
            <a:br>
              <a:rPr lang="en-US" sz="2400" dirty="0" smtClean="0">
                <a:effectLst/>
              </a:rPr>
            </a:br>
            <a:r>
              <a:rPr lang="en-US" sz="2400" dirty="0" smtClean="0">
                <a:effectLst/>
              </a:rPr>
              <a:t>4) interpret the results of blood count, blood chemistry in inflammatory processes and injuries of the maxillofacial region. </a:t>
            </a:r>
            <a:br>
              <a:rPr lang="en-US" sz="2400" dirty="0" smtClean="0">
                <a:effectLst/>
              </a:rPr>
            </a:br>
            <a:r>
              <a:rPr lang="en-US" sz="2400" dirty="0" smtClean="0">
                <a:effectLst/>
              </a:rPr>
              <a:t/>
            </a:r>
            <a:br>
              <a:rPr lang="en-US" sz="2400" dirty="0" smtClean="0">
                <a:effectLst/>
              </a:rPr>
            </a:br>
            <a:r>
              <a:rPr lang="en-US" sz="2400" dirty="0" smtClean="0">
                <a:effectLst/>
              </a:rPr>
              <a:t>5) Be able to collect saliva for research.</a:t>
            </a:r>
            <a:endParaRPr lang="ru-RU" sz="2400" b="1" dirty="0" smtClean="0">
              <a:solidFill>
                <a:schemeClr val="tx1">
                  <a:lumMod val="95000"/>
                  <a:lumOff val="5000"/>
                </a:schemeClr>
              </a:solidFill>
              <a:latin typeface="Times New Roman" pitchFamily="18" charset="0"/>
              <a:cs typeface="Times New Roman" pitchFamily="18" charset="0"/>
            </a:endParaRPr>
          </a:p>
        </p:txBody>
      </p:sp>
      <p:pic>
        <p:nvPicPr>
          <p:cNvPr id="6" name="Содержимое 5" descr="best_omaha_dentist.jpg"/>
          <p:cNvPicPr>
            <a:picLocks noGrp="1" noChangeAspect="1"/>
          </p:cNvPicPr>
          <p:nvPr>
            <p:ph sz="quarter" idx="2"/>
          </p:nvPr>
        </p:nvPicPr>
        <p:blipFill>
          <a:blip r:embed="rId2" cstate="print"/>
          <a:stretch>
            <a:fillRect/>
          </a:stretch>
        </p:blipFill>
        <p:spPr>
          <a:xfrm>
            <a:off x="6181344" y="2348880"/>
            <a:ext cx="2962656" cy="351129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489604255"/>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TotalTime>
  <Words>294</Words>
  <Application>Microsoft Office PowerPoint</Application>
  <PresentationFormat>Экран (4:3)</PresentationFormat>
  <Paragraphs>56</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Тема Office</vt:lpstr>
      <vt:lpstr>Department of Operative Dentistry</vt:lpstr>
      <vt:lpstr>Презентация PowerPoint</vt:lpstr>
      <vt:lpstr>Relevance of the topic:</vt:lpstr>
      <vt:lpstr>expected results</vt:lpstr>
      <vt:lpstr>Презентация PowerPoint</vt:lpstr>
      <vt:lpstr>Презентация PowerPoint</vt:lpstr>
      <vt:lpstr>The student should be able to: </vt:lpstr>
      <vt:lpstr>Презентация PowerPoint</vt:lpstr>
      <vt:lpstr> The student must have skills:</vt:lpstr>
      <vt:lpstr>Prerequisite subjects:</vt:lpstr>
      <vt:lpstr>Postrekvizity discipline:</vt:lpstr>
      <vt:lpstr>Abstract discipline</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 propaedeutics surgical dentistry</dc:title>
  <dc:creator>7</dc:creator>
  <cp:lastModifiedBy>7</cp:lastModifiedBy>
  <cp:revision>7</cp:revision>
  <dcterms:created xsi:type="dcterms:W3CDTF">2014-02-21T13:24:15Z</dcterms:created>
  <dcterms:modified xsi:type="dcterms:W3CDTF">2015-03-12T11:48:16Z</dcterms:modified>
</cp:coreProperties>
</file>