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AF463A-BC7C-46EE-9F1E-7F377CCA4891}" type="datetimeFigureOut">
              <a:rPr lang="en-US" smtClean="0"/>
              <a:pPr/>
              <a:t>4/6/2015</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EAF463A-BC7C-46EE-9F1E-7F377CCA4891}" type="datetimeFigureOut">
              <a:rPr lang="en-US" smtClean="0"/>
              <a:pPr/>
              <a:t>4/6/2015</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013E1EF6-2900-4055-B859-3E66C5C066B7}" type="slidenum">
              <a:rPr lang="ru-RU"/>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26DD79D4-E030-42CD-A4CF-B6B794AB2FAE}"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AF463A-BC7C-46EE-9F1E-7F377CCA4891}" type="datetimeFigureOut">
              <a:rPr lang="en-US" smtClean="0"/>
              <a:pPr/>
              <a:t>4/6/2015</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EAF463A-BC7C-46EE-9F1E-7F377CCA4891}" type="datetimeFigureOut">
              <a:rPr lang="en-US" smtClean="0"/>
              <a:pPr/>
              <a:t>4/6/2015</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EAF463A-BC7C-46EE-9F1E-7F377CCA4891}" type="datetimeFigureOut">
              <a:rPr lang="en-US" smtClean="0"/>
              <a:pPr/>
              <a:t>4/6/2015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AF463A-BC7C-46EE-9F1E-7F377CCA4891}" type="datetimeFigureOut">
              <a:rPr lang="en-US" smtClean="0"/>
              <a:pPr/>
              <a:t>4/6/2015</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33" Type="http://schemas.openxmlformats.org/officeDocument/2006/relationships/image" Target="../media/image34.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32" Type="http://schemas.openxmlformats.org/officeDocument/2006/relationships/image" Target="../media/image33.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31"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33400"/>
            <a:ext cx="7772400" cy="1470025"/>
          </a:xfrm>
        </p:spPr>
        <p:txBody>
          <a:bodyPr>
            <a:noAutofit/>
          </a:bodyPr>
          <a:lstStyle/>
          <a:p>
            <a:r>
              <a:rPr lang="ru-RU" sz="2400" b="1" dirty="0" err="1" smtClean="0">
                <a:latin typeface="Times New Roman" pitchFamily="18" charset="0"/>
                <a:cs typeface="Times New Roman" pitchFamily="18" charset="0"/>
              </a:rPr>
              <a:t>С.Ж.Асфендияров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атындағы</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err="1" smtClean="0">
                <a:latin typeface="Times New Roman" pitchFamily="18" charset="0"/>
                <a:cs typeface="Times New Roman" pitchFamily="18" charset="0"/>
              </a:rPr>
              <a:t>Қазақ Ұлттық </a:t>
            </a:r>
            <a:r>
              <a:rPr lang="ru-RU" sz="3600" b="1" dirty="0" smtClean="0">
                <a:latin typeface="Times New Roman" pitchFamily="18" charset="0"/>
                <a:cs typeface="Times New Roman" pitchFamily="18" charset="0"/>
              </a:rPr>
              <a:t>Медицина </a:t>
            </a:r>
            <a:r>
              <a:rPr lang="ru-RU" sz="3600" b="1" dirty="0" err="1" smtClean="0">
                <a:latin typeface="Times New Roman" pitchFamily="18" charset="0"/>
                <a:cs typeface="Times New Roman" pitchFamily="18" charset="0"/>
              </a:rPr>
              <a:t>Университеті</a:t>
            </a:r>
            <a:endParaRPr lang="ru-RU" sz="3600" b="1" dirty="0">
              <a:latin typeface="Times New Roman" pitchFamily="18" charset="0"/>
              <a:cs typeface="Times New Roman" pitchFamily="18" charset="0"/>
            </a:endParaRPr>
          </a:p>
        </p:txBody>
      </p:sp>
      <p:pic>
        <p:nvPicPr>
          <p:cNvPr id="4" name="Picture 7" descr="j0240719"/>
          <p:cNvPicPr>
            <a:picLocks noChangeAspect="1" noChangeArrowheads="1"/>
          </p:cNvPicPr>
          <p:nvPr/>
        </p:nvPicPr>
        <p:blipFill>
          <a:blip r:embed="rId2" cstate="print"/>
          <a:srcRect/>
          <a:stretch>
            <a:fillRect/>
          </a:stretch>
        </p:blipFill>
        <p:spPr>
          <a:xfrm>
            <a:off x="304800" y="3352800"/>
            <a:ext cx="2670175" cy="3173412"/>
          </a:xfrm>
          <a:prstGeom prst="rect">
            <a:avLst/>
          </a:prstGeom>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051" name="Picture 3" descr="L:\Новая папка (3)\загруженное (6).jpg"/>
          <p:cNvPicPr>
            <a:picLocks noChangeAspect="1" noChangeArrowheads="1"/>
          </p:cNvPicPr>
          <p:nvPr/>
        </p:nvPicPr>
        <p:blipFill>
          <a:blip r:embed="rId2" cstate="print"/>
          <a:srcRect/>
          <a:stretch>
            <a:fillRect/>
          </a:stretch>
        </p:blipFill>
        <p:spPr bwMode="auto">
          <a:xfrm>
            <a:off x="2571736" y="4410075"/>
            <a:ext cx="1866900" cy="2447925"/>
          </a:xfrm>
          <a:prstGeom prst="rect">
            <a:avLst/>
          </a:prstGeom>
          <a:noFill/>
        </p:spPr>
      </p:pic>
      <p:pic>
        <p:nvPicPr>
          <p:cNvPr id="2052" name="Picture 4" descr="L:\Новая папка (3)\загруженное (7).jpg"/>
          <p:cNvPicPr>
            <a:picLocks noChangeAspect="1" noChangeArrowheads="1"/>
          </p:cNvPicPr>
          <p:nvPr/>
        </p:nvPicPr>
        <p:blipFill>
          <a:blip r:embed="rId3" cstate="print"/>
          <a:srcRect/>
          <a:stretch>
            <a:fillRect/>
          </a:stretch>
        </p:blipFill>
        <p:spPr bwMode="auto">
          <a:xfrm>
            <a:off x="5214942" y="2571744"/>
            <a:ext cx="2609850" cy="1752600"/>
          </a:xfrm>
          <a:prstGeom prst="rect">
            <a:avLst/>
          </a:prstGeom>
          <a:noFill/>
        </p:spPr>
      </p:pic>
      <p:pic>
        <p:nvPicPr>
          <p:cNvPr id="2053" name="Picture 5" descr="L:\Новая папка (3)\загруженное (8).jpg"/>
          <p:cNvPicPr>
            <a:picLocks noChangeAspect="1" noChangeArrowheads="1"/>
          </p:cNvPicPr>
          <p:nvPr/>
        </p:nvPicPr>
        <p:blipFill>
          <a:blip r:embed="rId2" cstate="print"/>
          <a:srcRect/>
          <a:stretch>
            <a:fillRect/>
          </a:stretch>
        </p:blipFill>
        <p:spPr bwMode="auto">
          <a:xfrm>
            <a:off x="0" y="2500306"/>
            <a:ext cx="1866900" cy="2447925"/>
          </a:xfrm>
          <a:prstGeom prst="rect">
            <a:avLst/>
          </a:prstGeom>
          <a:noFill/>
        </p:spPr>
      </p:pic>
      <p:pic>
        <p:nvPicPr>
          <p:cNvPr id="2054" name="Picture 6" descr="L:\Новая папка (3)\images (1).jpg"/>
          <p:cNvPicPr>
            <a:picLocks noChangeAspect="1" noChangeArrowheads="1"/>
          </p:cNvPicPr>
          <p:nvPr/>
        </p:nvPicPr>
        <p:blipFill>
          <a:blip r:embed="rId4" cstate="print"/>
          <a:srcRect/>
          <a:stretch>
            <a:fillRect/>
          </a:stretch>
        </p:blipFill>
        <p:spPr bwMode="auto">
          <a:xfrm>
            <a:off x="2428860" y="2571744"/>
            <a:ext cx="2381250" cy="1924050"/>
          </a:xfrm>
          <a:prstGeom prst="rect">
            <a:avLst/>
          </a:prstGeom>
          <a:noFill/>
        </p:spPr>
      </p:pic>
      <p:pic>
        <p:nvPicPr>
          <p:cNvPr id="2055" name="Picture 7" descr="L:\Новая папка (3)\images (2).jpg"/>
          <p:cNvPicPr>
            <a:picLocks noChangeAspect="1" noChangeArrowheads="1"/>
          </p:cNvPicPr>
          <p:nvPr/>
        </p:nvPicPr>
        <p:blipFill>
          <a:blip r:embed="rId5" cstate="print"/>
          <a:srcRect/>
          <a:stretch>
            <a:fillRect/>
          </a:stretch>
        </p:blipFill>
        <p:spPr bwMode="auto">
          <a:xfrm>
            <a:off x="7143768" y="4391025"/>
            <a:ext cx="1847850" cy="2466975"/>
          </a:xfrm>
          <a:prstGeom prst="rect">
            <a:avLst/>
          </a:prstGeom>
          <a:noFill/>
        </p:spPr>
      </p:pic>
      <p:pic>
        <p:nvPicPr>
          <p:cNvPr id="2056" name="Picture 8" descr="L:\Новая папка (3)\images.jpg"/>
          <p:cNvPicPr>
            <a:picLocks noChangeAspect="1" noChangeArrowheads="1"/>
          </p:cNvPicPr>
          <p:nvPr/>
        </p:nvPicPr>
        <p:blipFill>
          <a:blip r:embed="rId6" cstate="print"/>
          <a:srcRect/>
          <a:stretch>
            <a:fillRect/>
          </a:stretch>
        </p:blipFill>
        <p:spPr bwMode="auto">
          <a:xfrm>
            <a:off x="0" y="4943475"/>
            <a:ext cx="2390775" cy="1914525"/>
          </a:xfrm>
          <a:prstGeom prst="rect">
            <a:avLst/>
          </a:prstGeom>
          <a:noFill/>
        </p:spPr>
      </p:pic>
      <p:pic>
        <p:nvPicPr>
          <p:cNvPr id="2057" name="Picture 9" descr="L:\Новая папка (3)\загруженное.jpg"/>
          <p:cNvPicPr>
            <a:picLocks noChangeAspect="1" noChangeArrowheads="1"/>
          </p:cNvPicPr>
          <p:nvPr/>
        </p:nvPicPr>
        <p:blipFill>
          <a:blip r:embed="rId7" cstate="print"/>
          <a:srcRect/>
          <a:stretch>
            <a:fillRect/>
          </a:stretch>
        </p:blipFill>
        <p:spPr bwMode="auto">
          <a:xfrm>
            <a:off x="5072066" y="5715000"/>
            <a:ext cx="1524000" cy="1143000"/>
          </a:xfrm>
          <a:prstGeom prst="rect">
            <a:avLst/>
          </a:prstGeom>
          <a:noFill/>
        </p:spPr>
      </p:pic>
      <p:pic>
        <p:nvPicPr>
          <p:cNvPr id="2058" name="Picture 10" descr="L:\Новая папка (3)\загруженное (1).jpg"/>
          <p:cNvPicPr>
            <a:picLocks noChangeAspect="1" noChangeArrowheads="1"/>
          </p:cNvPicPr>
          <p:nvPr/>
        </p:nvPicPr>
        <p:blipFill>
          <a:blip r:embed="rId8" cstate="print"/>
          <a:srcRect/>
          <a:stretch>
            <a:fillRect/>
          </a:stretch>
        </p:blipFill>
        <p:spPr bwMode="auto">
          <a:xfrm>
            <a:off x="5072066" y="4429132"/>
            <a:ext cx="1371600" cy="1009650"/>
          </a:xfrm>
          <a:prstGeom prst="rect">
            <a:avLst/>
          </a:prstGeom>
          <a:noFill/>
        </p:spPr>
      </p:pic>
      <p:pic>
        <p:nvPicPr>
          <p:cNvPr id="2059" name="Picture 11" descr="L:\Новая папка (3)\загруженное (2).jpg"/>
          <p:cNvPicPr>
            <a:picLocks noChangeAspect="1" noChangeArrowheads="1"/>
          </p:cNvPicPr>
          <p:nvPr/>
        </p:nvPicPr>
        <p:blipFill>
          <a:blip r:embed="rId9" cstate="print"/>
          <a:srcRect/>
          <a:stretch>
            <a:fillRect/>
          </a:stretch>
        </p:blipFill>
        <p:spPr bwMode="auto">
          <a:xfrm>
            <a:off x="214282" y="214290"/>
            <a:ext cx="2095500" cy="2181225"/>
          </a:xfrm>
          <a:prstGeom prst="rect">
            <a:avLst/>
          </a:prstGeom>
          <a:noFill/>
        </p:spPr>
      </p:pic>
      <p:pic>
        <p:nvPicPr>
          <p:cNvPr id="2060" name="Picture 12" descr="L:\Новая папка (3)\загруженное (3).jpg"/>
          <p:cNvPicPr>
            <a:picLocks noChangeAspect="1" noChangeArrowheads="1"/>
          </p:cNvPicPr>
          <p:nvPr/>
        </p:nvPicPr>
        <p:blipFill>
          <a:blip r:embed="rId10" cstate="print"/>
          <a:srcRect/>
          <a:stretch>
            <a:fillRect/>
          </a:stretch>
        </p:blipFill>
        <p:spPr bwMode="auto">
          <a:xfrm>
            <a:off x="6500826" y="357166"/>
            <a:ext cx="2105025" cy="2171700"/>
          </a:xfrm>
          <a:prstGeom prst="rect">
            <a:avLst/>
          </a:prstGeom>
          <a:noFill/>
        </p:spPr>
      </p:pic>
      <p:pic>
        <p:nvPicPr>
          <p:cNvPr id="2061" name="Picture 13" descr="L:\Новая папка (3)\загруженное (4).jpg"/>
          <p:cNvPicPr>
            <a:picLocks noChangeAspect="1" noChangeArrowheads="1"/>
          </p:cNvPicPr>
          <p:nvPr/>
        </p:nvPicPr>
        <p:blipFill>
          <a:blip r:embed="rId11" cstate="print"/>
          <a:srcRect/>
          <a:stretch>
            <a:fillRect/>
          </a:stretch>
        </p:blipFill>
        <p:spPr bwMode="auto">
          <a:xfrm>
            <a:off x="2928926" y="428604"/>
            <a:ext cx="2638425" cy="17335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descr="DSCN1612"/>
          <p:cNvPicPr>
            <a:picLocks noChangeAspect="1" noChangeArrowheads="1"/>
          </p:cNvPicPr>
          <p:nvPr/>
        </p:nvPicPr>
        <p:blipFill>
          <a:blip r:embed="rId2" cstate="print">
            <a:lum bright="12000" contrast="6000"/>
          </a:blip>
          <a:srcRect l="3703" t="2469" r="5556" b="3703"/>
          <a:stretch>
            <a:fillRect/>
          </a:stretch>
        </p:blipFill>
        <p:spPr bwMode="auto">
          <a:xfrm>
            <a:off x="1295400" y="1314450"/>
            <a:ext cx="6553200" cy="5081588"/>
          </a:xfrm>
          <a:prstGeom prst="rect">
            <a:avLst/>
          </a:prstGeom>
          <a:noFill/>
        </p:spPr>
      </p:pic>
      <p:sp>
        <p:nvSpPr>
          <p:cNvPr id="165892" name="Rectangle 4"/>
          <p:cNvSpPr>
            <a:spLocks noChangeArrowheads="1"/>
          </p:cNvSpPr>
          <p:nvPr/>
        </p:nvSpPr>
        <p:spPr bwMode="auto">
          <a:xfrm>
            <a:off x="395288" y="188913"/>
            <a:ext cx="8534400" cy="914400"/>
          </a:xfrm>
          <a:prstGeom prst="rect">
            <a:avLst/>
          </a:prstGeom>
          <a:noFill/>
          <a:ln w="9525">
            <a:noFill/>
            <a:miter lim="800000"/>
            <a:headEnd/>
            <a:tailEnd/>
          </a:ln>
          <a:effectLst/>
        </p:spPr>
        <p:txBody>
          <a:bodyPr wrap="none" anchor="ctr"/>
          <a:lstStyle/>
          <a:p>
            <a:pPr algn="ctr">
              <a:lnSpc>
                <a:spcPct val="70000"/>
              </a:lnSpc>
            </a:pPr>
            <a:r>
              <a:rPr lang="ru-RU" sz="4000" dirty="0" smtClean="0">
                <a:solidFill>
                  <a:schemeClr val="hlink"/>
                </a:solidFill>
              </a:rPr>
              <a:t> </a:t>
            </a:r>
            <a:r>
              <a:rPr lang="ru-RU" sz="4000" dirty="0" err="1" smtClean="0">
                <a:solidFill>
                  <a:schemeClr val="hlink"/>
                </a:solidFill>
              </a:rPr>
              <a:t>Алмалы</a:t>
            </a:r>
            <a:r>
              <a:rPr lang="ru-RU" sz="4000" dirty="0" smtClean="0">
                <a:solidFill>
                  <a:schemeClr val="hlink"/>
                </a:solidFill>
              </a:rPr>
              <a:t> </a:t>
            </a:r>
            <a:r>
              <a:rPr lang="ru-RU" sz="4000" dirty="0" err="1" smtClean="0">
                <a:solidFill>
                  <a:schemeClr val="hlink"/>
                </a:solidFill>
              </a:rPr>
              <a:t>протездерді</a:t>
            </a:r>
            <a:r>
              <a:rPr lang="ru-RU" sz="4000" dirty="0" smtClean="0">
                <a:solidFill>
                  <a:schemeClr val="hlink"/>
                </a:solidFill>
              </a:rPr>
              <a:t> </a:t>
            </a:r>
            <a:r>
              <a:rPr lang="ru-RU" sz="4000" dirty="0" err="1" smtClean="0">
                <a:solidFill>
                  <a:schemeClr val="hlink"/>
                </a:solidFill>
              </a:rPr>
              <a:t>бекітуге</a:t>
            </a:r>
            <a:r>
              <a:rPr lang="ru-RU" sz="4000" dirty="0" smtClean="0">
                <a:solidFill>
                  <a:schemeClr val="hlink"/>
                </a:solidFill>
              </a:rPr>
              <a:t> </a:t>
            </a:r>
            <a:r>
              <a:rPr lang="ru-RU" sz="4000" dirty="0" err="1" smtClean="0">
                <a:solidFill>
                  <a:schemeClr val="hlink"/>
                </a:solidFill>
              </a:rPr>
              <a:t>қолданылатын</a:t>
            </a:r>
            <a:r>
              <a:rPr lang="ru-RU" sz="4000" dirty="0" smtClean="0">
                <a:solidFill>
                  <a:schemeClr val="hlink"/>
                </a:solidFill>
              </a:rPr>
              <a:t> </a:t>
            </a:r>
          </a:p>
          <a:p>
            <a:pPr algn="ctr">
              <a:lnSpc>
                <a:spcPct val="70000"/>
              </a:lnSpc>
            </a:pPr>
            <a:r>
              <a:rPr lang="ru-RU" sz="4000" dirty="0" err="1" smtClean="0">
                <a:solidFill>
                  <a:schemeClr val="hlink"/>
                </a:solidFill>
              </a:rPr>
              <a:t>адгезивті</a:t>
            </a:r>
            <a:r>
              <a:rPr lang="ru-RU" sz="4000" dirty="0" smtClean="0">
                <a:solidFill>
                  <a:schemeClr val="hlink"/>
                </a:solidFill>
              </a:rPr>
              <a:t> </a:t>
            </a:r>
            <a:r>
              <a:rPr lang="ru-RU" sz="4000" dirty="0" err="1" smtClean="0">
                <a:solidFill>
                  <a:schemeClr val="hlink"/>
                </a:solidFill>
              </a:rPr>
              <a:t>материалдар</a:t>
            </a:r>
            <a:r>
              <a:rPr lang="ru-RU" sz="4000" dirty="0" smtClean="0">
                <a:solidFill>
                  <a:schemeClr val="hlink"/>
                </a:solidFill>
              </a:rPr>
              <a:t> </a:t>
            </a:r>
          </a:p>
          <a:p>
            <a:pPr algn="ctr">
              <a:lnSpc>
                <a:spcPct val="70000"/>
              </a:lnSpc>
            </a:pPr>
            <a:endParaRPr lang="ru-RU" sz="4000" dirty="0">
              <a:solidFill>
                <a:schemeClr val="hlink"/>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sz="quarter"/>
          </p:nvPr>
        </p:nvSpPr>
        <p:spPr/>
        <p:txBody>
          <a:bodyPr>
            <a:normAutofit/>
          </a:bodyPr>
          <a:lstStyle/>
          <a:p>
            <a:pPr algn="ctr"/>
            <a:r>
              <a:rPr lang="ru-RU" dirty="0" err="1" smtClean="0">
                <a:solidFill>
                  <a:schemeClr val="hlink"/>
                </a:solidFill>
              </a:rPr>
              <a:t>Адгезивті</a:t>
            </a:r>
            <a:r>
              <a:rPr lang="ru-RU" dirty="0" smtClean="0">
                <a:solidFill>
                  <a:schemeClr val="hlink"/>
                </a:solidFill>
              </a:rPr>
              <a:t> </a:t>
            </a:r>
            <a:r>
              <a:rPr lang="ru-RU" dirty="0" err="1" smtClean="0">
                <a:solidFill>
                  <a:schemeClr val="hlink"/>
                </a:solidFill>
              </a:rPr>
              <a:t>ұнтақтар</a:t>
            </a:r>
            <a:endParaRPr lang="ru-RU" dirty="0">
              <a:solidFill>
                <a:schemeClr val="hlink"/>
              </a:solidFill>
            </a:endParaRPr>
          </a:p>
        </p:txBody>
      </p:sp>
      <p:pic>
        <p:nvPicPr>
          <p:cNvPr id="162819" name="Picture 3" descr="DSCN1456"/>
          <p:cNvPicPr>
            <a:picLocks noGrp="1" noChangeAspect="1" noChangeArrowheads="1"/>
          </p:cNvPicPr>
          <p:nvPr>
            <p:ph sz="quarter" idx="1"/>
          </p:nvPr>
        </p:nvPicPr>
        <p:blipFill>
          <a:blip r:embed="rId2" cstate="print"/>
          <a:srcRect/>
          <a:stretch>
            <a:fillRect/>
          </a:stretch>
        </p:blipFill>
        <p:spPr>
          <a:xfrm>
            <a:off x="250825" y="4292600"/>
            <a:ext cx="2892425" cy="2189163"/>
          </a:xfrm>
        </p:spPr>
      </p:pic>
      <p:pic>
        <p:nvPicPr>
          <p:cNvPr id="162821" name="Picture 5" descr="DSCN5257"/>
          <p:cNvPicPr>
            <a:picLocks noGrp="1" noChangeAspect="1" noChangeArrowheads="1"/>
          </p:cNvPicPr>
          <p:nvPr>
            <p:ph sz="quarter" idx="2"/>
          </p:nvPr>
        </p:nvPicPr>
        <p:blipFill>
          <a:blip r:embed="rId3" cstate="print"/>
          <a:srcRect/>
          <a:stretch>
            <a:fillRect/>
          </a:stretch>
        </p:blipFill>
        <p:spPr>
          <a:xfrm>
            <a:off x="250825" y="1773238"/>
            <a:ext cx="2906713" cy="2189162"/>
          </a:xfrm>
        </p:spPr>
      </p:pic>
      <p:pic>
        <p:nvPicPr>
          <p:cNvPr id="162822" name="Picture 6" descr="DSCN5259"/>
          <p:cNvPicPr>
            <a:picLocks noGrp="1" noChangeAspect="1" noChangeArrowheads="1"/>
          </p:cNvPicPr>
          <p:nvPr>
            <p:ph sz="quarter" idx="3"/>
          </p:nvPr>
        </p:nvPicPr>
        <p:blipFill>
          <a:blip r:embed="rId4" cstate="print"/>
          <a:srcRect/>
          <a:stretch>
            <a:fillRect/>
          </a:stretch>
        </p:blipFill>
        <p:spPr>
          <a:xfrm>
            <a:off x="5940425" y="1628775"/>
            <a:ext cx="2952750" cy="2222500"/>
          </a:xfrm>
        </p:spPr>
      </p:pic>
      <p:pic>
        <p:nvPicPr>
          <p:cNvPr id="162820" name="Picture 4" descr="DSCN1451"/>
          <p:cNvPicPr>
            <a:picLocks noGrp="1" noChangeAspect="1" noChangeArrowheads="1"/>
          </p:cNvPicPr>
          <p:nvPr>
            <p:ph sz="quarter" idx="4"/>
          </p:nvPr>
        </p:nvPicPr>
        <p:blipFill>
          <a:blip r:embed="rId5" cstate="print"/>
          <a:stretch>
            <a:fillRect/>
          </a:stretch>
        </p:blipFill>
        <p:spPr>
          <a:xfrm>
            <a:off x="5346700" y="4038600"/>
            <a:ext cx="2641600" cy="1981200"/>
          </a:xfrm>
        </p:spPr>
      </p:pic>
      <p:pic>
        <p:nvPicPr>
          <p:cNvPr id="162823" name="Picture 7" descr="DSCN5252"/>
          <p:cNvPicPr>
            <a:picLocks noChangeAspect="1" noChangeArrowheads="1"/>
          </p:cNvPicPr>
          <p:nvPr/>
        </p:nvPicPr>
        <p:blipFill>
          <a:blip r:embed="rId6" cstate="print"/>
          <a:srcRect/>
          <a:stretch>
            <a:fillRect/>
          </a:stretch>
        </p:blipFill>
        <p:spPr bwMode="auto">
          <a:xfrm>
            <a:off x="3203575" y="2565400"/>
            <a:ext cx="2735263" cy="3024188"/>
          </a:xfrm>
          <a:prstGeom prst="rect">
            <a:avLst/>
          </a:prstGeom>
          <a:noFill/>
        </p:spPr>
      </p:pic>
      <p:sp>
        <p:nvSpPr>
          <p:cNvPr id="162824" name="Line 8"/>
          <p:cNvSpPr>
            <a:spLocks noChangeShapeType="1"/>
          </p:cNvSpPr>
          <p:nvPr/>
        </p:nvSpPr>
        <p:spPr bwMode="auto">
          <a:xfrm flipH="1" flipV="1">
            <a:off x="1619250" y="692150"/>
            <a:ext cx="73025" cy="73025"/>
          </a:xfrm>
          <a:prstGeom prst="line">
            <a:avLst/>
          </a:prstGeom>
          <a:noFill/>
          <a:ln w="9525">
            <a:noFill/>
            <a:round/>
            <a:headEnd/>
            <a:tailEnd/>
          </a:ln>
          <a:effectLst>
            <a:outerShdw dist="35921" dir="2700000" algn="ctr" rotWithShape="0">
              <a:srgbClr val="080808"/>
            </a:outerShdw>
          </a:effectLst>
        </p:spPr>
        <p:txBody>
          <a:bodyPr wrap="none" lIns="18000" tIns="10800" rIns="18000" bIns="10800" anchor="ctr"/>
          <a:lstStyle/>
          <a:p>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DSCN1624"/>
          <p:cNvPicPr preferRelativeResize="0">
            <a:picLocks noChangeAspect="1" noChangeArrowheads="1"/>
          </p:cNvPicPr>
          <p:nvPr/>
        </p:nvPicPr>
        <p:blipFill>
          <a:blip r:embed="rId2" cstate="print"/>
          <a:srcRect l="15555" t="20741" r="6667"/>
          <a:stretch>
            <a:fillRect/>
          </a:stretch>
        </p:blipFill>
        <p:spPr bwMode="auto">
          <a:xfrm>
            <a:off x="5486400" y="4038600"/>
            <a:ext cx="3048000" cy="2514600"/>
          </a:xfrm>
          <a:prstGeom prst="rect">
            <a:avLst/>
          </a:prstGeom>
          <a:noFill/>
          <a:ln w="57150" cmpd="thinThick">
            <a:solidFill>
              <a:schemeClr val="folHlink"/>
            </a:solidFill>
            <a:miter lim="800000"/>
            <a:headEnd/>
            <a:tailEnd/>
          </a:ln>
        </p:spPr>
      </p:pic>
      <p:sp>
        <p:nvSpPr>
          <p:cNvPr id="164868" name="Rectangle 4"/>
          <p:cNvSpPr>
            <a:spLocks noChangeArrowheads="1"/>
          </p:cNvSpPr>
          <p:nvPr/>
        </p:nvSpPr>
        <p:spPr bwMode="auto">
          <a:xfrm>
            <a:off x="611188" y="333375"/>
            <a:ext cx="8229600" cy="838200"/>
          </a:xfrm>
          <a:prstGeom prst="rect">
            <a:avLst/>
          </a:prstGeom>
          <a:noFill/>
          <a:ln w="9525">
            <a:noFill/>
            <a:miter lim="800000"/>
            <a:headEnd/>
            <a:tailEnd/>
          </a:ln>
          <a:effectLst/>
        </p:spPr>
        <p:txBody>
          <a:bodyPr wrap="none" anchor="ctr"/>
          <a:lstStyle/>
          <a:p>
            <a:pPr algn="ctr">
              <a:lnSpc>
                <a:spcPct val="60000"/>
              </a:lnSpc>
            </a:pPr>
            <a:endParaRPr lang="ru-RU" sz="4800" dirty="0">
              <a:solidFill>
                <a:schemeClr val="hlink"/>
              </a:solidFill>
            </a:endParaRPr>
          </a:p>
        </p:txBody>
      </p:sp>
      <p:pic>
        <p:nvPicPr>
          <p:cNvPr id="164869" name="Picture 5" descr="DSCN1619"/>
          <p:cNvPicPr preferRelativeResize="0">
            <a:picLocks noChangeAspect="1" noChangeArrowheads="1"/>
          </p:cNvPicPr>
          <p:nvPr/>
        </p:nvPicPr>
        <p:blipFill>
          <a:blip r:embed="rId3" cstate="print"/>
          <a:srcRect l="18518" t="19753" r="7408"/>
          <a:stretch>
            <a:fillRect/>
          </a:stretch>
        </p:blipFill>
        <p:spPr bwMode="auto">
          <a:xfrm>
            <a:off x="685800" y="1219200"/>
            <a:ext cx="3048000" cy="2476500"/>
          </a:xfrm>
          <a:prstGeom prst="rect">
            <a:avLst/>
          </a:prstGeom>
          <a:noFill/>
          <a:ln w="57150" cmpd="thinThick">
            <a:solidFill>
              <a:schemeClr val="folHlink"/>
            </a:solidFill>
            <a:miter lim="800000"/>
            <a:headEnd/>
            <a:tailEnd/>
          </a:ln>
        </p:spPr>
      </p:pic>
      <p:pic>
        <p:nvPicPr>
          <p:cNvPr id="164870" name="Picture 6" descr="DSCN1621"/>
          <p:cNvPicPr preferRelativeResize="0">
            <a:picLocks noChangeAspect="1" noChangeArrowheads="1"/>
          </p:cNvPicPr>
          <p:nvPr/>
        </p:nvPicPr>
        <p:blipFill>
          <a:blip r:embed="rId4" cstate="print"/>
          <a:srcRect l="17647" t="13072" r="7843" b="653"/>
          <a:stretch>
            <a:fillRect/>
          </a:stretch>
        </p:blipFill>
        <p:spPr bwMode="auto">
          <a:xfrm>
            <a:off x="685800" y="4038600"/>
            <a:ext cx="3048000" cy="2514600"/>
          </a:xfrm>
          <a:prstGeom prst="rect">
            <a:avLst/>
          </a:prstGeom>
          <a:noFill/>
          <a:ln w="57150" cmpd="thinThick">
            <a:solidFill>
              <a:schemeClr val="folHlink"/>
            </a:solidFill>
            <a:miter lim="800000"/>
            <a:headEnd/>
            <a:tailEnd/>
          </a:ln>
        </p:spPr>
      </p:pic>
      <p:pic>
        <p:nvPicPr>
          <p:cNvPr id="164871" name="Picture 7" descr="DSCN1626"/>
          <p:cNvPicPr preferRelativeResize="0">
            <a:picLocks noChangeAspect="1" noChangeArrowheads="1"/>
          </p:cNvPicPr>
          <p:nvPr/>
        </p:nvPicPr>
        <p:blipFill>
          <a:blip r:embed="rId5" cstate="print"/>
          <a:srcRect l="8333" r="6667"/>
          <a:stretch>
            <a:fillRect/>
          </a:stretch>
        </p:blipFill>
        <p:spPr bwMode="auto">
          <a:xfrm>
            <a:off x="5486400" y="1219200"/>
            <a:ext cx="3048000" cy="2514600"/>
          </a:xfrm>
          <a:prstGeom prst="rect">
            <a:avLst/>
          </a:prstGeom>
          <a:noFill/>
          <a:ln w="57150" cmpd="thinThick">
            <a:solidFill>
              <a:schemeClr val="folHlink"/>
            </a:solidFill>
            <a:miter lim="800000"/>
            <a:headEnd/>
            <a:tailEnd/>
          </a:ln>
        </p:spPr>
      </p:pic>
      <p:pic>
        <p:nvPicPr>
          <p:cNvPr id="164872" name="Picture 8" descr="DSCN1631"/>
          <p:cNvPicPr>
            <a:picLocks noChangeAspect="1" noChangeArrowheads="1"/>
          </p:cNvPicPr>
          <p:nvPr/>
        </p:nvPicPr>
        <p:blipFill>
          <a:blip r:embed="rId6" cstate="print"/>
          <a:srcRect t="19151" r="20961"/>
          <a:stretch>
            <a:fillRect/>
          </a:stretch>
        </p:blipFill>
        <p:spPr bwMode="auto">
          <a:xfrm>
            <a:off x="2895600" y="2590800"/>
            <a:ext cx="3352800" cy="2571750"/>
          </a:xfrm>
          <a:prstGeom prst="rect">
            <a:avLst/>
          </a:prstGeom>
          <a:noFill/>
          <a:ln w="57150" cmpd="thickThin">
            <a:solidFill>
              <a:schemeClr val="folHlink"/>
            </a:solidFill>
            <a:miter lim="800000"/>
            <a:headEnd/>
            <a:tailEnd/>
          </a:ln>
        </p:spPr>
      </p:pic>
      <p:sp>
        <p:nvSpPr>
          <p:cNvPr id="164873" name="AutoShape 9"/>
          <p:cNvSpPr>
            <a:spLocks noChangeArrowheads="1"/>
          </p:cNvSpPr>
          <p:nvPr/>
        </p:nvSpPr>
        <p:spPr bwMode="auto">
          <a:xfrm>
            <a:off x="152400" y="2362200"/>
            <a:ext cx="457200" cy="3505200"/>
          </a:xfrm>
          <a:prstGeom prst="curvedRightArrow">
            <a:avLst>
              <a:gd name="adj1" fmla="val 153333"/>
              <a:gd name="adj2" fmla="val 306667"/>
              <a:gd name="adj3" fmla="val 33333"/>
            </a:avLst>
          </a:prstGeom>
          <a:solidFill>
            <a:srgbClr val="00FF00"/>
          </a:solidFill>
          <a:ln w="9525">
            <a:solidFill>
              <a:schemeClr val="tx1"/>
            </a:solidFill>
            <a:miter lim="800000"/>
            <a:headEnd/>
            <a:tailEnd/>
          </a:ln>
          <a:effectLst/>
        </p:spPr>
        <p:txBody>
          <a:bodyPr wrap="none" anchor="ctr"/>
          <a:lstStyle/>
          <a:p>
            <a:endParaRPr lang="ru-RU"/>
          </a:p>
        </p:txBody>
      </p:sp>
      <p:sp>
        <p:nvSpPr>
          <p:cNvPr id="164874" name="AutoShape 10"/>
          <p:cNvSpPr>
            <a:spLocks noChangeArrowheads="1"/>
          </p:cNvSpPr>
          <p:nvPr/>
        </p:nvSpPr>
        <p:spPr bwMode="auto">
          <a:xfrm rot="10800000">
            <a:off x="8610600" y="2133600"/>
            <a:ext cx="457200" cy="3505200"/>
          </a:xfrm>
          <a:prstGeom prst="curvedRightArrow">
            <a:avLst>
              <a:gd name="adj1" fmla="val 153333"/>
              <a:gd name="adj2" fmla="val 306667"/>
              <a:gd name="adj3" fmla="val 33333"/>
            </a:avLst>
          </a:prstGeom>
          <a:solidFill>
            <a:srgbClr val="00FF00"/>
          </a:solidFill>
          <a:ln w="9525">
            <a:solidFill>
              <a:schemeClr val="tx1"/>
            </a:solidFill>
            <a:miter lim="800000"/>
            <a:headEnd/>
            <a:tailEnd/>
          </a:ln>
          <a:effectLst/>
        </p:spPr>
        <p:txBody>
          <a:bodyPr wrap="none" anchor="ctr"/>
          <a:lstStyle/>
          <a:p>
            <a:endParaRPr lang="ru-RU"/>
          </a:p>
        </p:txBody>
      </p:sp>
      <p:sp>
        <p:nvSpPr>
          <p:cNvPr id="164875" name="AutoShape 11"/>
          <p:cNvSpPr>
            <a:spLocks noChangeArrowheads="1"/>
          </p:cNvSpPr>
          <p:nvPr/>
        </p:nvSpPr>
        <p:spPr bwMode="auto">
          <a:xfrm>
            <a:off x="3886200" y="5638800"/>
            <a:ext cx="1447800" cy="381000"/>
          </a:xfrm>
          <a:prstGeom prst="notchedRightArrow">
            <a:avLst>
              <a:gd name="adj1" fmla="val 50000"/>
              <a:gd name="adj2" fmla="val 95000"/>
            </a:avLst>
          </a:prstGeom>
          <a:solidFill>
            <a:srgbClr val="00FF00"/>
          </a:solidFill>
          <a:ln w="9525">
            <a:solidFill>
              <a:schemeClr val="tx1"/>
            </a:solidFill>
            <a:miter lim="800000"/>
            <a:headEnd/>
            <a:tailEnd/>
          </a:ln>
          <a:effectLst/>
        </p:spPr>
        <p:txBody>
          <a:bodyPr wrap="none" anchor="ctr"/>
          <a:lstStyle/>
          <a:p>
            <a:endParaRPr lang="ru-RU"/>
          </a:p>
        </p:txBody>
      </p:sp>
      <p:sp>
        <p:nvSpPr>
          <p:cNvPr id="164876" name="Rectangle 12"/>
          <p:cNvSpPr>
            <a:spLocks noChangeArrowheads="1"/>
          </p:cNvSpPr>
          <p:nvPr/>
        </p:nvSpPr>
        <p:spPr bwMode="auto">
          <a:xfrm>
            <a:off x="6934200" y="5410200"/>
            <a:ext cx="990600" cy="304800"/>
          </a:xfrm>
          <a:prstGeom prst="rect">
            <a:avLst/>
          </a:prstGeom>
          <a:noFill/>
          <a:ln w="9525">
            <a:noFill/>
            <a:miter lim="800000"/>
            <a:headEnd/>
            <a:tailEnd/>
          </a:ln>
          <a:effectLst/>
        </p:spPr>
        <p:txBody>
          <a:bodyPr wrap="none" anchor="ctr"/>
          <a:lstStyle/>
          <a:p>
            <a:pPr algn="ctr"/>
            <a:r>
              <a:rPr lang="ru-RU" sz="1600" b="1">
                <a:solidFill>
                  <a:schemeClr val="folHlink"/>
                </a:solidFill>
              </a:rPr>
              <a:t>40 - 60</a:t>
            </a:r>
            <a:r>
              <a:rPr lang="ru-RU" sz="1600" b="1">
                <a:solidFill>
                  <a:schemeClr val="folHlink"/>
                </a:solidFill>
                <a:cs typeface="Times New Roman" pitchFamily="18" charset="0"/>
              </a:rPr>
              <a:t>º</a:t>
            </a:r>
            <a:r>
              <a:rPr lang="ru-RU" sz="1600" b="1">
                <a:solidFill>
                  <a:schemeClr val="folHlink"/>
                </a:solidFill>
              </a:rPr>
              <a:t> С</a:t>
            </a:r>
          </a:p>
        </p:txBody>
      </p:sp>
      <p:sp>
        <p:nvSpPr>
          <p:cNvPr id="164877" name="Rectangle 13"/>
          <p:cNvSpPr>
            <a:spLocks noChangeArrowheads="1"/>
          </p:cNvSpPr>
          <p:nvPr/>
        </p:nvSpPr>
        <p:spPr bwMode="auto">
          <a:xfrm>
            <a:off x="6934200" y="5029200"/>
            <a:ext cx="838200" cy="304800"/>
          </a:xfrm>
          <a:prstGeom prst="rect">
            <a:avLst/>
          </a:prstGeom>
          <a:noFill/>
          <a:ln w="9525">
            <a:noFill/>
            <a:miter lim="800000"/>
            <a:headEnd/>
            <a:tailEnd/>
          </a:ln>
          <a:effectLst/>
        </p:spPr>
        <p:txBody>
          <a:bodyPr wrap="none" anchor="ctr"/>
          <a:lstStyle/>
          <a:p>
            <a:pPr algn="ctr"/>
            <a:r>
              <a:rPr lang="ru-RU" sz="1600" b="1">
                <a:solidFill>
                  <a:schemeClr val="folHlink"/>
                </a:solidFill>
              </a:rPr>
              <a:t>1 мин.</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srcRect/>
          <a:stretch>
            <a:fillRect/>
          </a:stretch>
        </p:blipFill>
        <p:spPr bwMode="auto">
          <a:xfrm>
            <a:off x="76200" y="2133600"/>
            <a:ext cx="3209925" cy="1981200"/>
          </a:xfrm>
          <a:prstGeom prst="rect">
            <a:avLst/>
          </a:prstGeom>
          <a:noFill/>
          <a:ln w="9525">
            <a:noFill/>
            <a:miter lim="800000"/>
            <a:headEnd/>
            <a:tailEnd/>
          </a:ln>
          <a:effectLst/>
        </p:spPr>
      </p:pic>
      <p:pic>
        <p:nvPicPr>
          <p:cNvPr id="169987" name="Picture 3"/>
          <p:cNvPicPr>
            <a:picLocks noChangeAspect="1" noChangeArrowheads="1"/>
          </p:cNvPicPr>
          <p:nvPr/>
        </p:nvPicPr>
        <p:blipFill>
          <a:blip r:embed="rId3" cstate="print"/>
          <a:srcRect/>
          <a:stretch>
            <a:fillRect/>
          </a:stretch>
        </p:blipFill>
        <p:spPr bwMode="auto">
          <a:xfrm>
            <a:off x="5410200" y="76200"/>
            <a:ext cx="3295650" cy="1981200"/>
          </a:xfrm>
          <a:prstGeom prst="rect">
            <a:avLst/>
          </a:prstGeom>
          <a:noFill/>
          <a:ln w="9525">
            <a:noFill/>
            <a:miter lim="800000"/>
            <a:headEnd/>
            <a:tailEnd/>
          </a:ln>
          <a:effectLst/>
        </p:spPr>
      </p:pic>
      <p:pic>
        <p:nvPicPr>
          <p:cNvPr id="169988" name="Picture 4"/>
          <p:cNvPicPr>
            <a:picLocks noChangeAspect="1" noChangeArrowheads="1"/>
          </p:cNvPicPr>
          <p:nvPr/>
        </p:nvPicPr>
        <p:blipFill>
          <a:blip r:embed="rId4" cstate="print"/>
          <a:srcRect/>
          <a:stretch>
            <a:fillRect/>
          </a:stretch>
        </p:blipFill>
        <p:spPr bwMode="auto">
          <a:xfrm>
            <a:off x="533400" y="76200"/>
            <a:ext cx="3314700" cy="1981200"/>
          </a:xfrm>
          <a:prstGeom prst="rect">
            <a:avLst/>
          </a:prstGeom>
          <a:noFill/>
          <a:ln w="9525">
            <a:noFill/>
            <a:miter lim="800000"/>
            <a:headEnd/>
            <a:tailEnd/>
          </a:ln>
          <a:effectLst/>
        </p:spPr>
      </p:pic>
      <p:sp>
        <p:nvSpPr>
          <p:cNvPr id="169989" name="Rectangle 5"/>
          <p:cNvSpPr>
            <a:spLocks noChangeArrowheads="1"/>
          </p:cNvSpPr>
          <p:nvPr/>
        </p:nvSpPr>
        <p:spPr bwMode="auto">
          <a:xfrm>
            <a:off x="0" y="0"/>
            <a:ext cx="9144000" cy="6858000"/>
          </a:xfrm>
          <a:prstGeom prst="rect">
            <a:avLst/>
          </a:prstGeom>
          <a:noFill/>
          <a:ln w="9525">
            <a:noFill/>
            <a:miter lim="800000"/>
            <a:headEnd/>
            <a:tailEnd/>
          </a:ln>
          <a:effectLst/>
        </p:spPr>
        <p:txBody>
          <a:bodyPr anchor="ctr"/>
          <a:lstStyle/>
          <a:p>
            <a:pPr algn="ctr">
              <a:lnSpc>
                <a:spcPct val="170000"/>
              </a:lnSpc>
            </a:pPr>
            <a:endParaRPr lang="ru-RU" sz="4800">
              <a:latin typeface="Times New Roman" pitchFamily="18" charset="0"/>
            </a:endParaRPr>
          </a:p>
        </p:txBody>
      </p:sp>
      <p:sp>
        <p:nvSpPr>
          <p:cNvPr id="169990" name="Line 6"/>
          <p:cNvSpPr>
            <a:spLocks noChangeShapeType="1"/>
          </p:cNvSpPr>
          <p:nvPr/>
        </p:nvSpPr>
        <p:spPr bwMode="auto">
          <a:xfrm>
            <a:off x="3962400" y="1066800"/>
            <a:ext cx="1295400" cy="0"/>
          </a:xfrm>
          <a:prstGeom prst="line">
            <a:avLst/>
          </a:prstGeom>
          <a:noFill/>
          <a:ln w="9525">
            <a:solidFill>
              <a:srgbClr val="660066"/>
            </a:solidFill>
            <a:round/>
            <a:headEnd/>
            <a:tailEnd type="triangle" w="med" len="med"/>
          </a:ln>
          <a:effectLst/>
        </p:spPr>
        <p:txBody>
          <a:bodyPr wrap="none"/>
          <a:lstStyle/>
          <a:p>
            <a:endParaRPr lang="ru-RU"/>
          </a:p>
        </p:txBody>
      </p:sp>
      <p:pic>
        <p:nvPicPr>
          <p:cNvPr id="169991" name="Picture 7"/>
          <p:cNvPicPr>
            <a:picLocks noChangeAspect="1" noChangeArrowheads="1"/>
          </p:cNvPicPr>
          <p:nvPr/>
        </p:nvPicPr>
        <p:blipFill>
          <a:blip r:embed="rId5" cstate="print"/>
          <a:srcRect/>
          <a:stretch>
            <a:fillRect/>
          </a:stretch>
        </p:blipFill>
        <p:spPr bwMode="auto">
          <a:xfrm>
            <a:off x="2895600" y="2870200"/>
            <a:ext cx="4124325" cy="2616200"/>
          </a:xfrm>
          <a:prstGeom prst="rect">
            <a:avLst/>
          </a:prstGeom>
          <a:noFill/>
          <a:ln w="9525">
            <a:noFill/>
            <a:miter lim="800000"/>
            <a:headEnd/>
            <a:tailEnd/>
          </a:ln>
          <a:effectLst/>
        </p:spPr>
      </p:pic>
      <p:pic>
        <p:nvPicPr>
          <p:cNvPr id="169992" name="Picture 8"/>
          <p:cNvPicPr>
            <a:picLocks noChangeAspect="1" noChangeArrowheads="1"/>
          </p:cNvPicPr>
          <p:nvPr/>
        </p:nvPicPr>
        <p:blipFill>
          <a:blip r:embed="rId6" cstate="print"/>
          <a:srcRect/>
          <a:stretch>
            <a:fillRect/>
          </a:stretch>
        </p:blipFill>
        <p:spPr bwMode="auto">
          <a:xfrm>
            <a:off x="5762625" y="4810125"/>
            <a:ext cx="3305175" cy="1971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cstate="print"/>
          <a:srcRect/>
          <a:stretch>
            <a:fillRect/>
          </a:stretch>
        </p:blipFill>
        <p:spPr bwMode="auto">
          <a:xfrm>
            <a:off x="4419600" y="762000"/>
            <a:ext cx="3491948" cy="2362200"/>
          </a:xfrm>
          <a:prstGeom prst="rect">
            <a:avLst/>
          </a:prstGeom>
          <a:noFill/>
          <a:ln w="9525">
            <a:noFill/>
            <a:miter lim="800000"/>
            <a:headEnd/>
            <a:tailEnd/>
          </a:ln>
          <a:effectLst/>
        </p:spPr>
      </p:pic>
      <p:pic>
        <p:nvPicPr>
          <p:cNvPr id="3" name="Picture 11" descr="web4000"/>
          <p:cNvPicPr>
            <a:picLocks noChangeAspect="1" noChangeArrowheads="1"/>
          </p:cNvPicPr>
          <p:nvPr/>
        </p:nvPicPr>
        <p:blipFill>
          <a:blip r:embed="rId3" cstate="print"/>
          <a:stretch>
            <a:fillRect/>
          </a:stretch>
        </p:blipFill>
        <p:spPr>
          <a:xfrm>
            <a:off x="457200" y="838200"/>
            <a:ext cx="2836898" cy="2127674"/>
          </a:xfrm>
          <a:prstGeom prst="rect">
            <a:avLst/>
          </a:prstGeom>
          <a:noFill/>
          <a:ln/>
        </p:spPr>
      </p:pic>
      <p:pic>
        <p:nvPicPr>
          <p:cNvPr id="15" name="Picture 6" descr="web4060"/>
          <p:cNvPicPr>
            <a:picLocks noChangeAspect="1" noChangeArrowheads="1"/>
          </p:cNvPicPr>
          <p:nvPr/>
        </p:nvPicPr>
        <p:blipFill>
          <a:blip r:embed="rId4" cstate="print"/>
          <a:srcRect/>
          <a:stretch>
            <a:fillRect/>
          </a:stretch>
        </p:blipFill>
        <p:spPr>
          <a:xfrm>
            <a:off x="1371600" y="3505200"/>
            <a:ext cx="3767355" cy="2825750"/>
          </a:xfrm>
          <a:prstGeom prst="rect">
            <a:avLst/>
          </a:prstGeo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p:txBody>
          <a:bodyPr/>
          <a:lstStyle/>
          <a:p>
            <a:pPr algn="ctr"/>
            <a:r>
              <a:rPr lang="ru-RU" dirty="0" err="1" smtClean="0">
                <a:solidFill>
                  <a:schemeClr val="hlink"/>
                </a:solidFill>
              </a:rPr>
              <a:t>Мини-импланттар</a:t>
            </a:r>
            <a:endParaRPr lang="ru-RU" dirty="0">
              <a:solidFill>
                <a:schemeClr val="hlink"/>
              </a:solidFill>
            </a:endParaRPr>
          </a:p>
        </p:txBody>
      </p:sp>
      <p:pic>
        <p:nvPicPr>
          <p:cNvPr id="101384" name="Picture 8" descr="Mini_implant_components"/>
          <p:cNvPicPr>
            <a:picLocks noGrp="1" noChangeAspect="1" noChangeArrowheads="1"/>
          </p:cNvPicPr>
          <p:nvPr>
            <p:ph sz="half" idx="1"/>
          </p:nvPr>
        </p:nvPicPr>
        <p:blipFill>
          <a:blip r:embed="rId2" cstate="print"/>
          <a:srcRect/>
          <a:stretch>
            <a:fillRect/>
          </a:stretch>
        </p:blipFill>
        <p:spPr>
          <a:xfrm>
            <a:off x="323850" y="1773238"/>
            <a:ext cx="3937000" cy="4464050"/>
          </a:xfrm>
          <a:solidFill>
            <a:schemeClr val="folHlink"/>
          </a:solidFill>
          <a:ln/>
        </p:spPr>
      </p:pic>
      <p:pic>
        <p:nvPicPr>
          <p:cNvPr id="101385" name="Picture 9" descr="S1813MOBU"/>
          <p:cNvPicPr>
            <a:picLocks noGrp="1" noChangeAspect="1" noChangeArrowheads="1"/>
          </p:cNvPicPr>
          <p:nvPr>
            <p:ph sz="quarter" idx="2"/>
          </p:nvPr>
        </p:nvPicPr>
        <p:blipFill>
          <a:blip r:embed="rId3" cstate="print"/>
          <a:srcRect/>
          <a:stretch>
            <a:fillRect/>
          </a:stretch>
        </p:blipFill>
        <p:spPr>
          <a:xfrm>
            <a:off x="4686300" y="1773238"/>
            <a:ext cx="3962400" cy="2112962"/>
          </a:xfrm>
          <a:noFill/>
          <a:ln/>
        </p:spPr>
      </p:pic>
      <p:pic>
        <p:nvPicPr>
          <p:cNvPr id="101386" name="Picture 10" descr="mdi1"/>
          <p:cNvPicPr>
            <a:picLocks noGrp="1" noChangeAspect="1" noChangeArrowheads="1"/>
          </p:cNvPicPr>
          <p:nvPr>
            <p:ph sz="quarter" idx="3"/>
          </p:nvPr>
        </p:nvPicPr>
        <p:blipFill>
          <a:blip r:embed="rId4" cstate="print"/>
          <a:srcRect/>
          <a:stretch>
            <a:fillRect/>
          </a:stretch>
        </p:blipFill>
        <p:spPr>
          <a:xfrm>
            <a:off x="5724525" y="4076700"/>
            <a:ext cx="1795463" cy="2160588"/>
          </a:xfrm>
          <a:solidFill>
            <a:srgbClr val="00CCFF"/>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500" fill="hold"/>
                                        <p:tgtEl>
                                          <p:spTgt spid="101380"/>
                                        </p:tgtEl>
                                        <p:attrNameLst>
                                          <p:attrName>ppt_x</p:attrName>
                                        </p:attrNameLst>
                                      </p:cBhvr>
                                      <p:tavLst>
                                        <p:tav tm="0">
                                          <p:val>
                                            <p:strVal val="#ppt_x"/>
                                          </p:val>
                                        </p:tav>
                                        <p:tav tm="100000">
                                          <p:val>
                                            <p:strVal val="#ppt_x"/>
                                          </p:val>
                                        </p:tav>
                                      </p:tavLst>
                                    </p:anim>
                                    <p:anim calcmode="lin" valueType="num">
                                      <p:cBhvr additive="base">
                                        <p:cTn id="8" dur="500" fill="hold"/>
                                        <p:tgtEl>
                                          <p:spTgt spid="10138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1384"/>
                                        </p:tgtEl>
                                        <p:attrNameLst>
                                          <p:attrName>style.visibility</p:attrName>
                                        </p:attrNameLst>
                                      </p:cBhvr>
                                      <p:to>
                                        <p:strVal val="visible"/>
                                      </p:to>
                                    </p:set>
                                    <p:anim calcmode="lin" valueType="num">
                                      <p:cBhvr additive="base">
                                        <p:cTn id="12" dur="1000" fill="hold"/>
                                        <p:tgtEl>
                                          <p:spTgt spid="101384"/>
                                        </p:tgtEl>
                                        <p:attrNameLst>
                                          <p:attrName>ppt_x</p:attrName>
                                        </p:attrNameLst>
                                      </p:cBhvr>
                                      <p:tavLst>
                                        <p:tav tm="0">
                                          <p:val>
                                            <p:strVal val="#ppt_x"/>
                                          </p:val>
                                        </p:tav>
                                        <p:tav tm="100000">
                                          <p:val>
                                            <p:strVal val="#ppt_x"/>
                                          </p:val>
                                        </p:tav>
                                      </p:tavLst>
                                    </p:anim>
                                    <p:anim calcmode="lin" valueType="num">
                                      <p:cBhvr additive="base">
                                        <p:cTn id="13" dur="1000" fill="hold"/>
                                        <p:tgtEl>
                                          <p:spTgt spid="10138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1385"/>
                                        </p:tgtEl>
                                        <p:attrNameLst>
                                          <p:attrName>style.visibility</p:attrName>
                                        </p:attrNameLst>
                                      </p:cBhvr>
                                      <p:to>
                                        <p:strVal val="visible"/>
                                      </p:to>
                                    </p:set>
                                    <p:anim calcmode="lin" valueType="num">
                                      <p:cBhvr additive="base">
                                        <p:cTn id="17" dur="1000" fill="hold"/>
                                        <p:tgtEl>
                                          <p:spTgt spid="101385"/>
                                        </p:tgtEl>
                                        <p:attrNameLst>
                                          <p:attrName>ppt_x</p:attrName>
                                        </p:attrNameLst>
                                      </p:cBhvr>
                                      <p:tavLst>
                                        <p:tav tm="0">
                                          <p:val>
                                            <p:strVal val="1+#ppt_w/2"/>
                                          </p:val>
                                        </p:tav>
                                        <p:tav tm="100000">
                                          <p:val>
                                            <p:strVal val="#ppt_x"/>
                                          </p:val>
                                        </p:tav>
                                      </p:tavLst>
                                    </p:anim>
                                    <p:anim calcmode="lin" valueType="num">
                                      <p:cBhvr additive="base">
                                        <p:cTn id="18" dur="1000" fill="hold"/>
                                        <p:tgtEl>
                                          <p:spTgt spid="10138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101386"/>
                                        </p:tgtEl>
                                        <p:attrNameLst>
                                          <p:attrName>style.visibility</p:attrName>
                                        </p:attrNameLst>
                                      </p:cBhvr>
                                      <p:to>
                                        <p:strVal val="visible"/>
                                      </p:to>
                                    </p:set>
                                    <p:anim calcmode="lin" valueType="num">
                                      <p:cBhvr additive="base">
                                        <p:cTn id="22" dur="1000" fill="hold"/>
                                        <p:tgtEl>
                                          <p:spTgt spid="101386"/>
                                        </p:tgtEl>
                                        <p:attrNameLst>
                                          <p:attrName>ppt_x</p:attrName>
                                        </p:attrNameLst>
                                      </p:cBhvr>
                                      <p:tavLst>
                                        <p:tav tm="0">
                                          <p:val>
                                            <p:strVal val="1+#ppt_w/2"/>
                                          </p:val>
                                        </p:tav>
                                        <p:tav tm="100000">
                                          <p:val>
                                            <p:strVal val="#ppt_x"/>
                                          </p:val>
                                        </p:tav>
                                      </p:tavLst>
                                    </p:anim>
                                    <p:anim calcmode="lin" valueType="num">
                                      <p:cBhvr additive="base">
                                        <p:cTn id="23" dur="1000" fill="hold"/>
                                        <p:tgtEl>
                                          <p:spTgt spid="101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4400"/>
            <a:ext cx="8229600" cy="3886200"/>
          </a:xfrm>
        </p:spPr>
        <p:txBody>
          <a:bodyPr/>
          <a:lstStyle/>
          <a:p>
            <a:r>
              <a:rPr lang="ru-RU" i="1" dirty="0" err="1" smtClean="0"/>
              <a:t>Назарларыңызға рахмет</a:t>
            </a:r>
            <a:r>
              <a:rPr lang="ru-RU" i="1" dirty="0" smtClean="0"/>
              <a:t>!</a:t>
            </a:r>
            <a:endParaRPr lang="ru-RU"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3214686"/>
            <a:ext cx="8229600" cy="1828800"/>
          </a:xfrm>
        </p:spPr>
        <p:txBody>
          <a:bodyPr>
            <a:normAutofit/>
          </a:bodyPr>
          <a:lstStyle/>
          <a:p>
            <a:r>
              <a:rPr lang="ru-RU" sz="3200" b="1" dirty="0" err="1" smtClean="0">
                <a:latin typeface="Times New Roman" pitchFamily="18" charset="0"/>
                <a:cs typeface="Times New Roman" pitchFamily="18" charset="0"/>
              </a:rPr>
              <a:t>Дайындау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бағыты </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ортопедиялық </a:t>
            </a:r>
            <a:r>
              <a:rPr lang="ru-RU" sz="3200" b="1" dirty="0" smtClean="0">
                <a:latin typeface="Times New Roman" pitchFamily="18" charset="0"/>
                <a:cs typeface="Times New Roman" pitchFamily="18" charset="0"/>
              </a:rPr>
              <a:t>стоматология</a:t>
            </a:r>
            <a:endParaRPr lang="ru-RU" sz="32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676400"/>
            <a:ext cx="6400800" cy="1447800"/>
          </a:xfrm>
        </p:spPr>
        <p:txBody>
          <a:bodyPr>
            <a:normAutofit fontScale="92500" lnSpcReduction="20000"/>
          </a:bodyPr>
          <a:lstStyle/>
          <a:p>
            <a:r>
              <a:rPr lang="kk-KZ" sz="3500" b="1" dirty="0" smtClean="0">
                <a:solidFill>
                  <a:schemeClr val="tx1"/>
                </a:solidFill>
                <a:latin typeface="Times New Roman" pitchFamily="18" charset="0"/>
                <a:cs typeface="Times New Roman" pitchFamily="18" charset="0"/>
              </a:rPr>
              <a:t>Мамандық</a:t>
            </a:r>
            <a:endParaRPr lang="ru-RU" sz="3500" b="1" dirty="0" smtClean="0">
              <a:solidFill>
                <a:schemeClr val="tx1"/>
              </a:solidFill>
              <a:latin typeface="Times New Roman" pitchFamily="18" charset="0"/>
              <a:cs typeface="Times New Roman" pitchFamily="18" charset="0"/>
            </a:endParaRPr>
          </a:p>
          <a:p>
            <a:r>
              <a:rPr lang="ru-RU" sz="3500" b="1" dirty="0" err="1" smtClean="0">
                <a:solidFill>
                  <a:schemeClr val="tx1"/>
                </a:solidFill>
                <a:latin typeface="Times New Roman" pitchFamily="18" charset="0"/>
                <a:cs typeface="Times New Roman" pitchFamily="18" charset="0"/>
              </a:rPr>
              <a:t>Жалпы</a:t>
            </a:r>
            <a:r>
              <a:rPr lang="ru-RU" sz="3500" b="1" dirty="0" smtClean="0">
                <a:solidFill>
                  <a:schemeClr val="tx1"/>
                </a:solidFill>
                <a:latin typeface="Times New Roman" pitchFamily="18" charset="0"/>
                <a:cs typeface="Times New Roman" pitchFamily="18" charset="0"/>
              </a:rPr>
              <a:t> </a:t>
            </a:r>
            <a:r>
              <a:rPr lang="ru-RU" sz="3500" b="1" dirty="0" err="1" smtClean="0">
                <a:solidFill>
                  <a:schemeClr val="tx1"/>
                </a:solidFill>
                <a:latin typeface="Times New Roman" pitchFamily="18" charset="0"/>
                <a:cs typeface="Times New Roman" pitchFamily="18" charset="0"/>
              </a:rPr>
              <a:t>тәжірибедегі</a:t>
            </a:r>
            <a:r>
              <a:rPr lang="ru-RU" sz="3500" b="1" dirty="0" smtClean="0">
                <a:solidFill>
                  <a:schemeClr val="tx1"/>
                </a:solidFill>
                <a:latin typeface="Times New Roman" pitchFamily="18" charset="0"/>
                <a:cs typeface="Times New Roman" pitchFamily="18" charset="0"/>
              </a:rPr>
              <a:t> </a:t>
            </a:r>
          </a:p>
          <a:p>
            <a:r>
              <a:rPr lang="ru-RU" sz="3500" b="1" dirty="0" err="1" smtClean="0">
                <a:solidFill>
                  <a:schemeClr val="tx1"/>
                </a:solidFill>
                <a:latin typeface="Times New Roman" pitchFamily="18" charset="0"/>
                <a:cs typeface="Times New Roman" pitchFamily="18" charset="0"/>
              </a:rPr>
              <a:t>дәрігер </a:t>
            </a:r>
            <a:r>
              <a:rPr lang="ru-RU" sz="3500" b="1" dirty="0" smtClean="0">
                <a:solidFill>
                  <a:schemeClr val="tx1"/>
                </a:solidFill>
                <a:latin typeface="Times New Roman" pitchFamily="18" charset="0"/>
                <a:cs typeface="Times New Roman" pitchFamily="18" charset="0"/>
              </a:rPr>
              <a:t>–стоматолог </a:t>
            </a:r>
          </a:p>
          <a:p>
            <a:endParaRPr lang="ru-RU" sz="2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62"/>
          </a:xfrm>
        </p:spPr>
        <p:txBody>
          <a:bodyPr>
            <a:normAutofit/>
          </a:bodyPr>
          <a:lstStyle/>
          <a:p>
            <a:r>
              <a:rPr lang="ru-RU" sz="3200" i="1" dirty="0" err="1" smtClean="0">
                <a:latin typeface="Times New Roman" pitchFamily="18" charset="0"/>
                <a:cs typeface="Times New Roman" pitchFamily="18" charset="0"/>
              </a:rPr>
              <a:t>Элективті</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пән</a:t>
            </a:r>
            <a:endParaRPr lang="ru-RU" sz="3200"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362200"/>
            <a:ext cx="7696200" cy="3763963"/>
          </a:xfrm>
        </p:spPr>
        <p:txBody>
          <a:bodyPr/>
          <a:lstStyle/>
          <a:p>
            <a:pPr algn="ctr">
              <a:buNone/>
            </a:pPr>
            <a:r>
              <a:rPr lang="ru-RU" b="1" i="1" dirty="0" smtClean="0">
                <a:latin typeface="Times New Roman" pitchFamily="18" charset="0"/>
                <a:cs typeface="Times New Roman" pitchFamily="18" charset="0"/>
              </a:rPr>
              <a:t>   « </a:t>
            </a:r>
            <a:r>
              <a:rPr lang="ru-RU" b="1" i="1" dirty="0" err="1" smtClean="0">
                <a:latin typeface="Times New Roman" pitchFamily="18" charset="0"/>
                <a:cs typeface="Times New Roman" pitchFamily="18" charset="0"/>
              </a:rPr>
              <a:t>Қартайған адамдарды</a:t>
            </a:r>
            <a:r>
              <a:rPr lang="ru-RU" b="1" i="1" dirty="0" smtClean="0">
                <a:latin typeface="Times New Roman" pitchFamily="18" charset="0"/>
                <a:cs typeface="Times New Roman" pitchFamily="18" charset="0"/>
              </a:rPr>
              <a:t> </a:t>
            </a:r>
          </a:p>
          <a:p>
            <a:pPr algn="ctr">
              <a:buNone/>
            </a:pPr>
            <a:r>
              <a:rPr lang="ru-RU" b="1" i="1" dirty="0" err="1" smtClean="0">
                <a:latin typeface="Times New Roman" pitchFamily="18" charset="0"/>
                <a:cs typeface="Times New Roman" pitchFamily="18" charset="0"/>
              </a:rPr>
              <a:t>ортопедиялық  емдеу</a:t>
            </a:r>
            <a:r>
              <a:rPr lang="ru-RU" b="1" i="1" dirty="0" smtClean="0">
                <a:latin typeface="Times New Roman" pitchFamily="18" charset="0"/>
                <a:cs typeface="Times New Roman" pitchFamily="18" charset="0"/>
              </a:rPr>
              <a:t>»</a:t>
            </a:r>
          </a:p>
          <a:p>
            <a:pPr algn="ct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381000"/>
            <a:ext cx="7239000" cy="2862322"/>
          </a:xfrm>
          <a:prstGeom prst="rect">
            <a:avLst/>
          </a:prstGeom>
        </p:spPr>
        <p:txBody>
          <a:bodyPr wrap="square">
            <a:spAutoFit/>
          </a:bodyPr>
          <a:lstStyle/>
          <a:p>
            <a:pPr>
              <a:buNone/>
            </a:pPr>
            <a:r>
              <a:rPr lang="ru-RU" sz="3600" dirty="0" smtClean="0">
                <a:latin typeface="Times New Roman" pitchFamily="18" charset="0"/>
                <a:cs typeface="Times New Roman" pitchFamily="18" charset="0"/>
              </a:rPr>
              <a:t>          </a:t>
            </a:r>
          </a:p>
          <a:p>
            <a:pPr>
              <a:buNone/>
            </a:pPr>
            <a:endParaRPr lang="ru-RU" sz="3600" dirty="0" smtClean="0">
              <a:latin typeface="Times New Roman" pitchFamily="18" charset="0"/>
              <a:cs typeface="Times New Roman" pitchFamily="18" charset="0"/>
            </a:endParaRPr>
          </a:p>
          <a:p>
            <a:pPr>
              <a:buNone/>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Барлығы</a:t>
            </a:r>
            <a:r>
              <a:rPr lang="ru-RU" sz="3600" b="1" i="1" dirty="0" smtClean="0">
                <a:latin typeface="Times New Roman" pitchFamily="18" charset="0"/>
                <a:cs typeface="Times New Roman" pitchFamily="18" charset="0"/>
              </a:rPr>
              <a:t>: </a:t>
            </a:r>
            <a:r>
              <a:rPr lang="ru-RU" sz="3600" b="1" i="1" dirty="0" smtClean="0">
                <a:latin typeface="Times New Roman" pitchFamily="18" charset="0"/>
                <a:cs typeface="Times New Roman" pitchFamily="18" charset="0"/>
              </a:rPr>
              <a:t>180 </a:t>
            </a:r>
            <a:r>
              <a:rPr lang="ru-RU" sz="3600" b="1" i="1" dirty="0" err="1" smtClean="0">
                <a:latin typeface="Times New Roman" pitchFamily="18" charset="0"/>
                <a:cs typeface="Times New Roman" pitchFamily="18" charset="0"/>
              </a:rPr>
              <a:t>сағат</a:t>
            </a:r>
            <a:r>
              <a:rPr lang="ru-RU" sz="3600" b="1" i="1" dirty="0" smtClean="0">
                <a:latin typeface="Times New Roman" pitchFamily="18" charset="0"/>
                <a:cs typeface="Times New Roman" pitchFamily="18" charset="0"/>
              </a:rPr>
              <a:t>,</a:t>
            </a:r>
          </a:p>
          <a:p>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аудиторлық</a:t>
            </a:r>
            <a:r>
              <a:rPr lang="ru-RU" sz="3600" dirty="0" smtClean="0">
                <a:latin typeface="Times New Roman" pitchFamily="18" charset="0"/>
                <a:cs typeface="Times New Roman" pitchFamily="18" charset="0"/>
              </a:rPr>
              <a:t>  -   </a:t>
            </a:r>
            <a:r>
              <a:rPr lang="ru-RU" sz="3600" dirty="0" smtClean="0">
                <a:latin typeface="Times New Roman" pitchFamily="18" charset="0"/>
                <a:cs typeface="Times New Roman" pitchFamily="18" charset="0"/>
              </a:rPr>
              <a:t>120 </a:t>
            </a:r>
            <a:r>
              <a:rPr lang="ru-RU" sz="3600" dirty="0" err="1" smtClean="0">
                <a:latin typeface="Times New Roman" pitchFamily="18" charset="0"/>
                <a:cs typeface="Times New Roman" pitchFamily="18" charset="0"/>
              </a:rPr>
              <a:t>сағат</a:t>
            </a:r>
            <a:r>
              <a:rPr lang="ru-RU" sz="3600" dirty="0" smtClean="0">
                <a:latin typeface="Times New Roman" pitchFamily="18" charset="0"/>
                <a:cs typeface="Times New Roman" pitchFamily="18" charset="0"/>
              </a:rPr>
              <a:t>;</a:t>
            </a:r>
          </a:p>
          <a:p>
            <a:r>
              <a:rPr lang="ru-RU" sz="3600" dirty="0" smtClean="0">
                <a:latin typeface="Times New Roman" pitchFamily="18" charset="0"/>
                <a:cs typeface="Times New Roman" pitchFamily="18" charset="0"/>
              </a:rPr>
              <a:t> аудит. </a:t>
            </a:r>
            <a:r>
              <a:rPr lang="ru-RU" sz="3600" dirty="0" err="1" smtClean="0">
                <a:latin typeface="Times New Roman" pitchFamily="18" charset="0"/>
                <a:cs typeface="Times New Roman" pitchFamily="18" charset="0"/>
              </a:rPr>
              <a:t>сыртында</a:t>
            </a:r>
            <a:r>
              <a:rPr lang="ru-RU" sz="3600" dirty="0" smtClean="0">
                <a:latin typeface="Times New Roman" pitchFamily="18" charset="0"/>
                <a:cs typeface="Times New Roman" pitchFamily="18" charset="0"/>
              </a:rPr>
              <a:t> (СӨЖ) – </a:t>
            </a:r>
            <a:r>
              <a:rPr lang="ru-RU" sz="3600" dirty="0" smtClean="0">
                <a:latin typeface="Times New Roman" pitchFamily="18" charset="0"/>
                <a:cs typeface="Times New Roman" pitchFamily="18" charset="0"/>
              </a:rPr>
              <a:t>60 </a:t>
            </a:r>
            <a:r>
              <a:rPr lang="ru-RU" sz="3600" dirty="0" err="1" smtClean="0">
                <a:latin typeface="Times New Roman" pitchFamily="18" charset="0"/>
                <a:cs typeface="Times New Roman" pitchFamily="18" charset="0"/>
              </a:rPr>
              <a:t>сағат</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Өзектілігі</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marL="0" lvl="0" indent="449263" algn="just" fontAlgn="base">
              <a:spcBef>
                <a:spcPct val="0"/>
              </a:spcBef>
              <a:spcAft>
                <a:spcPct val="0"/>
              </a:spcAft>
              <a:buNone/>
            </a:pPr>
            <a:endParaRPr lang="kk-KZ" sz="2000" dirty="0" smtClean="0">
              <a:latin typeface="Times New Roman" pitchFamily="18" charset="0"/>
              <a:ea typeface="Times New Roman" pitchFamily="18" charset="0"/>
              <a:cs typeface="Times New Roman" pitchFamily="18" charset="0"/>
            </a:endParaRPr>
          </a:p>
          <a:p>
            <a:pPr marL="0" lvl="0" indent="449263" algn="just" fontAlgn="base">
              <a:spcBef>
                <a:spcPct val="0"/>
              </a:spcBef>
              <a:spcAft>
                <a:spcPct val="0"/>
              </a:spcAft>
              <a:buNone/>
            </a:pPr>
            <a:r>
              <a:rPr lang="kk-KZ" sz="2000" dirty="0" smtClean="0">
                <a:latin typeface="Times New Roman" pitchFamily="18" charset="0"/>
                <a:ea typeface="Times New Roman" pitchFamily="18" charset="0"/>
                <a:cs typeface="Times New Roman" pitchFamily="18" charset="0"/>
              </a:rPr>
              <a:t>Қартайған адамдарда стоматологиялық  өзгерістердің ішінде бірінші орында тістерді жоғалту және одан кейінгі </a:t>
            </a:r>
            <a:r>
              <a:rPr lang="ru-RU" sz="2000" dirty="0" err="1" smtClean="0">
                <a:latin typeface="Times New Roman" pitchFamily="18" charset="0"/>
                <a:ea typeface="Times New Roman" pitchFamily="18" charset="0"/>
                <a:cs typeface="Times New Roman" pitchFamily="18" charset="0"/>
              </a:rPr>
              <a:t>функционалдық бұзылыстар</a:t>
            </a:r>
            <a:r>
              <a:rPr lang="ru-RU" sz="2000" dirty="0" smtClean="0">
                <a:latin typeface="Times New Roman" pitchFamily="18" charset="0"/>
                <a:ea typeface="Times New Roman" pitchFamily="18" charset="0"/>
                <a:cs typeface="Times New Roman" pitchFamily="18" charset="0"/>
              </a:rPr>
              <a:t> </a:t>
            </a:r>
            <a:r>
              <a:rPr lang="kk-KZ" sz="2000" dirty="0" smtClean="0">
                <a:latin typeface="Times New Roman" pitchFamily="18" charset="0"/>
                <a:ea typeface="Times New Roman" pitchFamily="18" charset="0"/>
                <a:cs typeface="Times New Roman" pitchFamily="18" charset="0"/>
              </a:rPr>
              <a:t>жатады. </a:t>
            </a:r>
            <a:r>
              <a:rPr lang="ru-RU" sz="2000" dirty="0" smtClean="0">
                <a:latin typeface="Times New Roman" pitchFamily="18" charset="0"/>
                <a:ea typeface="Times New Roman" pitchFamily="18" charset="0"/>
                <a:cs typeface="Times New Roman" pitchFamily="18" charset="0"/>
              </a:rPr>
              <a:t>55 </a:t>
            </a:r>
            <a:r>
              <a:rPr lang="ru-RU" sz="2000" dirty="0" err="1" smtClean="0">
                <a:latin typeface="Times New Roman" pitchFamily="18" charset="0"/>
                <a:ea typeface="Times New Roman" pitchFamily="18" charset="0"/>
                <a:cs typeface="Times New Roman" pitchFamily="18" charset="0"/>
              </a:rPr>
              <a:t>және одан</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жоғары жастағы адамдарда</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тістерді</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толық жоғалту </a:t>
            </a:r>
            <a:r>
              <a:rPr lang="ru-RU" sz="2000" dirty="0" smtClean="0">
                <a:latin typeface="Times New Roman" pitchFamily="18" charset="0"/>
                <a:ea typeface="Times New Roman" pitchFamily="18" charset="0"/>
                <a:cs typeface="Times New Roman" pitchFamily="18" charset="0"/>
              </a:rPr>
              <a:t>28% </a:t>
            </a:r>
            <a:r>
              <a:rPr lang="ru-RU" sz="2000" dirty="0" err="1" smtClean="0">
                <a:latin typeface="Times New Roman" pitchFamily="18" charset="0"/>
                <a:ea typeface="Times New Roman" pitchFamily="18" charset="0"/>
                <a:cs typeface="Times New Roman" pitchFamily="18" charset="0"/>
              </a:rPr>
              <a:t>ке</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дейін</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жетеді</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одан</a:t>
            </a:r>
            <a:r>
              <a:rPr lang="ru-RU" sz="2000" dirty="0" smtClean="0">
                <a:latin typeface="Times New Roman" pitchFamily="18" charset="0"/>
                <a:ea typeface="Times New Roman" pitchFamily="18" charset="0"/>
                <a:cs typeface="Times New Roman" pitchFamily="18" charset="0"/>
              </a:rPr>
              <a:t> ары </a:t>
            </a:r>
            <a:r>
              <a:rPr lang="ru-RU" sz="2000" dirty="0" err="1" smtClean="0">
                <a:latin typeface="Times New Roman" pitchFamily="18" charset="0"/>
                <a:ea typeface="Times New Roman" pitchFamily="18" charset="0"/>
                <a:cs typeface="Times New Roman" pitchFamily="18" charset="0"/>
              </a:rPr>
              <a:t>қарай </a:t>
            </a:r>
            <a:r>
              <a:rPr lang="ru-RU" sz="2000" dirty="0" smtClean="0">
                <a:latin typeface="Times New Roman" pitchFamily="18" charset="0"/>
                <a:ea typeface="Times New Roman" pitchFamily="18" charset="0"/>
                <a:cs typeface="Times New Roman" pitchFamily="18" charset="0"/>
              </a:rPr>
              <a:t>75% </a:t>
            </a:r>
            <a:r>
              <a:rPr lang="ru-RU" sz="2000" dirty="0" err="1" smtClean="0">
                <a:latin typeface="Times New Roman" pitchFamily="18" charset="0"/>
                <a:ea typeface="Times New Roman" pitchFamily="18" charset="0"/>
                <a:cs typeface="Times New Roman" pitchFamily="18" charset="0"/>
              </a:rPr>
              <a:t>ке</a:t>
            </a:r>
            <a:r>
              <a:rPr lang="ru-RU" sz="2000" dirty="0" smtClean="0">
                <a:latin typeface="Times New Roman" pitchFamily="18" charset="0"/>
                <a:ea typeface="Times New Roman" pitchFamily="18" charset="0"/>
                <a:cs typeface="Times New Roman" pitchFamily="18" charset="0"/>
              </a:rPr>
              <a:t> </a:t>
            </a:r>
            <a:r>
              <a:rPr lang="ru-RU" sz="2000" dirty="0" err="1" smtClean="0">
                <a:latin typeface="Times New Roman" pitchFamily="18" charset="0"/>
                <a:ea typeface="Times New Roman" pitchFamily="18" charset="0"/>
                <a:cs typeface="Times New Roman" pitchFamily="18" charset="0"/>
              </a:rPr>
              <a:t>дейін</a:t>
            </a:r>
            <a:r>
              <a:rPr lang="ru-RU" sz="2000" dirty="0" smtClean="0">
                <a:latin typeface="Times New Roman" pitchFamily="18" charset="0"/>
                <a:ea typeface="Times New Roman" pitchFamily="18" charset="0"/>
                <a:cs typeface="Times New Roman" pitchFamily="18" charset="0"/>
              </a:rPr>
              <a:t>. </a:t>
            </a:r>
          </a:p>
          <a:p>
            <a:pPr marL="0" lvl="0" indent="449263" algn="just" fontAlgn="base">
              <a:spcBef>
                <a:spcPct val="0"/>
              </a:spcBef>
              <a:spcAft>
                <a:spcPct val="0"/>
              </a:spcAft>
              <a:buNone/>
            </a:pPr>
            <a:r>
              <a:rPr lang="kk-KZ" sz="1800" dirty="0" smtClean="0">
                <a:latin typeface="Times New Roman" pitchFamily="18" charset="0"/>
                <a:ea typeface="Times New Roman" pitchFamily="18" charset="0"/>
                <a:cs typeface="Times New Roman" pitchFamily="18" charset="0"/>
              </a:rPr>
              <a:t>Егде және қартайған адамдарды  дәрігер жүргізген кезде тек клиникалық емес, сонымен бірге психологиялық, деонтологиялық, әлеуметті және басқа  да проблемаларды шешуге тура келеді. Яғни,  дәрігер осы жастағы науқастардың ерекшеліктерін білу керек, ол қарт адамдарға ем жүргізудің  стратегиясын және тактикасын анықтау  үшін қажет.</a:t>
            </a:r>
            <a:endParaRPr lang="ru-RU" sz="1800" dirty="0" smtClean="0">
              <a:latin typeface="Times New Roman" pitchFamily="18" charset="0"/>
              <a:ea typeface="Times New Roman" pitchFamily="18" charset="0"/>
              <a:cs typeface="Times New Roman" pitchFamily="18" charset="0"/>
            </a:endParaRPr>
          </a:p>
          <a:p>
            <a:pPr marL="0" indent="449263" algn="just" fontAlgn="base">
              <a:spcBef>
                <a:spcPct val="0"/>
              </a:spcBef>
              <a:spcAft>
                <a:spcPct val="0"/>
              </a:spcAft>
              <a:buNone/>
            </a:pPr>
            <a:r>
              <a:rPr lang="kk-KZ" sz="1800" dirty="0" smtClean="0">
                <a:latin typeface="Times New Roman" pitchFamily="18" charset="0"/>
                <a:ea typeface="Times New Roman" pitchFamily="18" charset="0"/>
                <a:cs typeface="Times New Roman" pitchFamily="18" charset="0"/>
              </a:rPr>
              <a:t>Сонымен,  ауыз қуысы органдарының жасқа байланысты өзгерістерін  терең оқу, стоматологиялық статусының ерекшеліктерін білу және соның негізінде қарт адамдарға сапалы  емдік – профилактикалық көмекті көрсету өте маңызды.</a:t>
            </a:r>
            <a:endParaRPr lang="ru-RU" sz="1800" dirty="0" smtClean="0">
              <a:latin typeface="Times New Roman" pitchFamily="18" charset="0"/>
              <a:ea typeface="Times New Roman" pitchFamily="18" charset="0"/>
              <a:cs typeface="Times New Roman" pitchFamily="18" charset="0"/>
            </a:endParaRPr>
          </a:p>
          <a:p>
            <a:pPr marL="0" lvl="0" indent="449263" algn="just" eaLnBrk="0" fontAlgn="base" hangingPunct="0">
              <a:spcBef>
                <a:spcPct val="0"/>
              </a:spcBef>
              <a:spcAft>
                <a:spcPct val="0"/>
              </a:spcAft>
              <a:buNone/>
            </a:pPr>
            <a:r>
              <a:rPr lang="ru-RU" sz="1800" dirty="0" smtClean="0">
                <a:latin typeface="Times New Roman" pitchFamily="18" charset="0"/>
                <a:ea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lvl="0" indent="449263" algn="just" eaLnBrk="0" fontAlgn="base" hangingPunct="0">
              <a:spcBef>
                <a:spcPct val="0"/>
              </a:spcBef>
              <a:spcAft>
                <a:spcPct val="0"/>
              </a:spcAft>
              <a:buNone/>
            </a:pPr>
            <a:endParaRPr lang="ru-RU" sz="1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81000"/>
            <a:ext cx="8229600" cy="800120"/>
          </a:xfrm>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Күтетін нәтижелер</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928802"/>
            <a:ext cx="8401080" cy="4319598"/>
          </a:xfrm>
        </p:spPr>
        <p:txBody>
          <a:bodyPr>
            <a:normAutofit/>
          </a:bodyPr>
          <a:lstStyle/>
          <a:p>
            <a:pPr marL="0" lvl="0" indent="449263" algn="just" eaLnBrk="0" fontAlgn="base" hangingPunct="0">
              <a:spcBef>
                <a:spcPct val="0"/>
              </a:spcBef>
              <a:spcAft>
                <a:spcPct val="0"/>
              </a:spcAft>
              <a:buNone/>
            </a:pPr>
            <a:endParaRPr lang="ru-RU" sz="3300" dirty="0" smtClean="0">
              <a:latin typeface="Times New Roman" pitchFamily="18" charset="0"/>
              <a:ea typeface="Times New Roman" pitchFamily="18" charset="0"/>
              <a:cs typeface="Times New Roman" pitchFamily="18" charset="0"/>
            </a:endParaRPr>
          </a:p>
          <a:p>
            <a:pPr marL="0" lvl="0" indent="449263" algn="just" eaLnBrk="0" fontAlgn="base" hangingPunct="0">
              <a:spcBef>
                <a:spcPct val="0"/>
              </a:spcBef>
              <a:spcAft>
                <a:spcPct val="0"/>
              </a:spcAft>
              <a:buNone/>
            </a:pPr>
            <a:r>
              <a:rPr lang="ru-RU" sz="3300" dirty="0" err="1" smtClean="0">
                <a:latin typeface="Times New Roman" pitchFamily="18" charset="0"/>
                <a:ea typeface="Times New Roman" pitchFamily="18" charset="0"/>
                <a:cs typeface="Times New Roman" pitchFamily="18" charset="0"/>
              </a:rPr>
              <a:t>Оқу процессіне</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Геронтостоматология</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сұрақтарын енгізу</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пациенттердің </a:t>
            </a:r>
            <a:r>
              <a:rPr lang="ru-RU" sz="3300" dirty="0" smtClean="0">
                <a:latin typeface="Times New Roman" pitchFamily="18" charset="0"/>
                <a:ea typeface="Times New Roman" pitchFamily="18" charset="0"/>
                <a:cs typeface="Times New Roman" pitchFamily="18" charset="0"/>
              </a:rPr>
              <a:t>осы </a:t>
            </a:r>
            <a:r>
              <a:rPr lang="ru-RU" sz="3300" dirty="0" err="1" smtClean="0">
                <a:latin typeface="Times New Roman" pitchFamily="18" charset="0"/>
                <a:ea typeface="Times New Roman" pitchFamily="18" charset="0"/>
                <a:cs typeface="Times New Roman" pitchFamily="18" charset="0"/>
              </a:rPr>
              <a:t>категориясына</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мамандарды</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дайындау</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сапасын</a:t>
            </a:r>
            <a:r>
              <a:rPr lang="ru-RU" sz="3300" dirty="0" smtClean="0">
                <a:latin typeface="Times New Roman" pitchFamily="18" charset="0"/>
                <a:ea typeface="Times New Roman" pitchFamily="18" charset="0"/>
                <a:cs typeface="Times New Roman" pitchFamily="18" charset="0"/>
              </a:rPr>
              <a:t> </a:t>
            </a:r>
            <a:r>
              <a:rPr lang="ru-RU" sz="3300" dirty="0" err="1" smtClean="0">
                <a:latin typeface="Times New Roman" pitchFamily="18" charset="0"/>
                <a:ea typeface="Times New Roman" pitchFamily="18" charset="0"/>
                <a:cs typeface="Times New Roman" pitchFamily="18" charset="0"/>
              </a:rPr>
              <a:t>арттырады</a:t>
            </a:r>
            <a:r>
              <a:rPr lang="ru-RU" sz="3300" dirty="0" smtClean="0">
                <a:latin typeface="Times New Roman" pitchFamily="18" charset="0"/>
                <a:ea typeface="Times New Roman" pitchFamily="18" charset="0"/>
                <a:cs typeface="Times New Roman" pitchFamily="18" charset="0"/>
              </a:rPr>
              <a:t>. </a:t>
            </a:r>
            <a:endParaRPr lang="ru-RU" sz="3300" dirty="0" smtClean="0">
              <a:latin typeface="Times New Roman" pitchFamily="18" charset="0"/>
              <a:cs typeface="Times New Roman" pitchFamily="18" charset="0"/>
            </a:endParaRPr>
          </a:p>
          <a:p>
            <a:pPr marL="0" lvl="0" indent="449263" eaLnBrk="0" fontAlgn="base" hangingPunct="0">
              <a:spcBef>
                <a:spcPct val="0"/>
              </a:spcBef>
              <a:spcAft>
                <a:spcPct val="0"/>
              </a:spcAft>
              <a:buNone/>
            </a:pPr>
            <a:endParaRPr lang="ru-RU" sz="3300" dirty="0" smtClean="0">
              <a:latin typeface="Times New Roman" pitchFamily="18" charset="0"/>
              <a:cs typeface="Times New Roman" pitchFamily="18" charset="0"/>
            </a:endParaRPr>
          </a:p>
          <a:p>
            <a:endParaRPr lang="ru-RU" sz="33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rmAutofit fontScale="90000"/>
          </a:bodyPr>
          <a:lstStyle/>
          <a:p>
            <a:r>
              <a:rPr lang="kk-KZ" sz="4000" dirty="0" smtClean="0">
                <a:latin typeface="Times New Roman" pitchFamily="18" charset="0"/>
                <a:cs typeface="Times New Roman" pitchFamily="18" charset="0"/>
              </a:rPr>
              <a:t>Қалыптастырылатын құзіреттер</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25000" lnSpcReduction="20000"/>
          </a:bodyPr>
          <a:lstStyle/>
          <a:p>
            <a:pPr algn="just">
              <a:buNone/>
            </a:pPr>
            <a:r>
              <a:rPr lang="ru-RU" sz="20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1. </a:t>
            </a:r>
            <a:r>
              <a:rPr lang="ru-RU" sz="6400" b="1" dirty="0" err="1" smtClean="0">
                <a:latin typeface="Times New Roman" pitchFamily="18" charset="0"/>
                <a:cs typeface="Times New Roman" pitchFamily="18" charset="0"/>
              </a:rPr>
              <a:t>Білімін</a:t>
            </a:r>
            <a:r>
              <a:rPr lang="ru-RU" sz="6400" b="1" dirty="0" smtClean="0">
                <a:latin typeface="Times New Roman" pitchFamily="18" charset="0"/>
                <a:cs typeface="Times New Roman" pitchFamily="18" charset="0"/>
              </a:rPr>
              <a:t> </a:t>
            </a:r>
            <a:r>
              <a:rPr lang="ru-RU" sz="6400" b="1" dirty="0" err="1" smtClean="0">
                <a:latin typeface="Times New Roman" pitchFamily="18" charset="0"/>
                <a:cs typeface="Times New Roman" pitchFamily="18" charset="0"/>
              </a:rPr>
              <a:t>қалыптастыру:</a:t>
            </a:r>
            <a:r>
              <a:rPr lang="ru-RU" sz="6400" b="1" dirty="0" smtClean="0">
                <a:latin typeface="Times New Roman" pitchFamily="18" charset="0"/>
                <a:cs typeface="Times New Roman" pitchFamily="18" charset="0"/>
              </a:rPr>
              <a:t> </a:t>
            </a:r>
            <a:endParaRPr lang="ru-RU" sz="6400" dirty="0" smtClean="0">
              <a:latin typeface="Times New Roman" pitchFamily="18" charset="0"/>
              <a:cs typeface="Times New Roman" pitchFamily="18" charset="0"/>
            </a:endParaRPr>
          </a:p>
          <a:p>
            <a:r>
              <a:rPr lang="ru-RU" sz="6400" dirty="0" err="1" smtClean="0">
                <a:latin typeface="Times New Roman" pitchFamily="18" charset="0"/>
                <a:cs typeface="Times New Roman" pitchFamily="18" charset="0"/>
              </a:rPr>
              <a:t>қарт адамдардың  тістеріндегі</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және ауыз</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қуысы органдарындағы жасқа байланысты</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өзгрістер;</a:t>
            </a:r>
            <a:endParaRPr lang="ru-RU" sz="6400" dirty="0" smtClean="0">
              <a:latin typeface="Times New Roman" pitchFamily="18" charset="0"/>
              <a:cs typeface="Times New Roman" pitchFamily="18" charset="0"/>
            </a:endParaRPr>
          </a:p>
          <a:p>
            <a:r>
              <a:rPr lang="ru-RU" sz="6400" dirty="0" err="1" smtClean="0">
                <a:latin typeface="Times New Roman" pitchFamily="18" charset="0"/>
                <a:cs typeface="Times New Roman" pitchFamily="18" charset="0"/>
              </a:rPr>
              <a:t>ортопедиялық стоматологиялық статусының ерекшеліктері</a:t>
            </a:r>
            <a:r>
              <a:rPr lang="ru-RU" sz="6400" dirty="0" smtClean="0">
                <a:latin typeface="Times New Roman" pitchFamily="18" charset="0"/>
                <a:cs typeface="Times New Roman" pitchFamily="18" charset="0"/>
              </a:rPr>
              <a:t>;</a:t>
            </a:r>
          </a:p>
          <a:p>
            <a:r>
              <a:rPr lang="ru-RU" sz="6400" dirty="0" err="1" smtClean="0">
                <a:latin typeface="Times New Roman" pitchFamily="18" charset="0"/>
                <a:cs typeface="Times New Roman" pitchFamily="18" charset="0"/>
              </a:rPr>
              <a:t>қарт адамдарға ортопедиялық  стоматологиялық көмекті көрсету әдістері.</a:t>
            </a:r>
            <a:r>
              <a:rPr lang="ru-RU" sz="6400" dirty="0" smtClean="0">
                <a:latin typeface="Times New Roman" pitchFamily="18" charset="0"/>
                <a:cs typeface="Times New Roman" pitchFamily="18" charset="0"/>
              </a:rPr>
              <a:t> </a:t>
            </a:r>
          </a:p>
          <a:p>
            <a:pPr>
              <a:buNone/>
            </a:pPr>
            <a:r>
              <a:rPr lang="ru-RU" sz="6400" b="1" dirty="0" smtClean="0">
                <a:latin typeface="Times New Roman" pitchFamily="18" charset="0"/>
                <a:cs typeface="Times New Roman" pitchFamily="18" charset="0"/>
              </a:rPr>
              <a:t>      2. </a:t>
            </a:r>
            <a:r>
              <a:rPr lang="ru-RU" sz="6400" b="1" dirty="0" err="1" smtClean="0">
                <a:latin typeface="Times New Roman" pitchFamily="18" charset="0"/>
                <a:cs typeface="Times New Roman" pitchFamily="18" charset="0"/>
              </a:rPr>
              <a:t>Операционалды</a:t>
            </a:r>
            <a:r>
              <a:rPr lang="ru-RU" sz="6400" b="1" dirty="0" smtClean="0">
                <a:latin typeface="Times New Roman" pitchFamily="18" charset="0"/>
                <a:cs typeface="Times New Roman" pitchFamily="18" charset="0"/>
              </a:rPr>
              <a:t> </a:t>
            </a:r>
            <a:r>
              <a:rPr lang="ru-RU" sz="6400" b="1" dirty="0" err="1" smtClean="0">
                <a:latin typeface="Times New Roman" pitchFamily="18" charset="0"/>
                <a:cs typeface="Times New Roman" pitchFamily="18" charset="0"/>
              </a:rPr>
              <a:t>дағдыларын қалыптастыру:</a:t>
            </a:r>
            <a:endParaRPr lang="ru-RU" sz="6400" dirty="0" smtClean="0">
              <a:latin typeface="Times New Roman" pitchFamily="18" charset="0"/>
              <a:cs typeface="Times New Roman" pitchFamily="18" charset="0"/>
            </a:endParaRPr>
          </a:p>
          <a:p>
            <a:r>
              <a:rPr lang="ru-RU" sz="6400" dirty="0" err="1" smtClean="0">
                <a:latin typeface="Times New Roman" pitchFamily="18" charset="0"/>
                <a:cs typeface="Times New Roman" pitchFamily="18" charset="0"/>
              </a:rPr>
              <a:t>ортопедиялық стоматологиялық қабылдауда қарттарды тексеру</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ортопедиялық емдеуге</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жататын</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тіс</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жақ жүйесі ауруларының нозологиялық түрлерін диагностикалау</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жастық өзгерістерін есептей</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отырып</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ортопедиялық </a:t>
            </a:r>
            <a:r>
              <a:rPr lang="ru-RU" sz="6400" dirty="0" smtClean="0">
                <a:latin typeface="Times New Roman" pitchFamily="18" charset="0"/>
                <a:cs typeface="Times New Roman" pitchFamily="18" charset="0"/>
              </a:rPr>
              <a:t>ем </a:t>
            </a:r>
            <a:r>
              <a:rPr lang="ru-RU" sz="6400" dirty="0" err="1" smtClean="0">
                <a:latin typeface="Times New Roman" pitchFamily="18" charset="0"/>
                <a:cs typeface="Times New Roman" pitchFamily="18" charset="0"/>
              </a:rPr>
              <a:t>жүргізу</a:t>
            </a:r>
            <a:r>
              <a:rPr lang="ru-RU" sz="6400" dirty="0" smtClean="0">
                <a:latin typeface="Times New Roman" pitchFamily="18" charset="0"/>
                <a:cs typeface="Times New Roman" pitchFamily="18" charset="0"/>
              </a:rPr>
              <a:t>.</a:t>
            </a:r>
          </a:p>
          <a:p>
            <a:pPr>
              <a:buNone/>
            </a:pPr>
            <a:r>
              <a:rPr lang="ru-RU" sz="64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3. </a:t>
            </a:r>
            <a:r>
              <a:rPr lang="ru-RU" sz="6400" b="1" dirty="0" err="1" smtClean="0">
                <a:latin typeface="Times New Roman" pitchFamily="18" charset="0"/>
                <a:cs typeface="Times New Roman" pitchFamily="18" charset="0"/>
              </a:rPr>
              <a:t>Коммуникативті</a:t>
            </a:r>
            <a:r>
              <a:rPr lang="ru-RU" sz="6400" b="1" dirty="0" smtClean="0">
                <a:latin typeface="Times New Roman" pitchFamily="18" charset="0"/>
                <a:cs typeface="Times New Roman" pitchFamily="18" charset="0"/>
              </a:rPr>
              <a:t> </a:t>
            </a:r>
            <a:r>
              <a:rPr lang="ru-RU" sz="6400" b="1" dirty="0" err="1" smtClean="0">
                <a:latin typeface="Times New Roman" pitchFamily="18" charset="0"/>
                <a:cs typeface="Times New Roman" pitchFamily="18" charset="0"/>
              </a:rPr>
              <a:t>дағдыларын қалыптастыру </a:t>
            </a:r>
            <a:r>
              <a:rPr lang="ru-RU" sz="6400" b="1" dirty="0" smtClean="0">
                <a:latin typeface="Times New Roman" pitchFamily="18" charset="0"/>
                <a:cs typeface="Times New Roman" pitchFamily="18" charset="0"/>
              </a:rPr>
              <a:t>:   </a:t>
            </a:r>
            <a:endParaRPr lang="ru-RU" sz="6400" dirty="0" smtClean="0">
              <a:latin typeface="Times New Roman" pitchFamily="18" charset="0"/>
              <a:cs typeface="Times New Roman" pitchFamily="18" charset="0"/>
            </a:endParaRPr>
          </a:p>
          <a:p>
            <a:r>
              <a:rPr lang="ru-RU" sz="6400" dirty="0" err="1" smtClean="0">
                <a:latin typeface="Times New Roman" pitchFamily="18" charset="0"/>
                <a:cs typeface="Times New Roman" pitchFamily="18" charset="0"/>
              </a:rPr>
              <a:t>ортопедиялық </a:t>
            </a:r>
            <a:r>
              <a:rPr lang="ru-RU" sz="6400" dirty="0" smtClean="0">
                <a:latin typeface="Times New Roman" pitchFamily="18" charset="0"/>
                <a:cs typeface="Times New Roman" pitchFamily="18" charset="0"/>
              </a:rPr>
              <a:t>ем </a:t>
            </a:r>
            <a:r>
              <a:rPr lang="ru-RU" sz="6400" dirty="0" err="1" smtClean="0">
                <a:latin typeface="Times New Roman" pitchFamily="18" charset="0"/>
                <a:cs typeface="Times New Roman" pitchFamily="18" charset="0"/>
              </a:rPr>
              <a:t>жүргізу барысында</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вербалды</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вербалды</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емес</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коммуникативті</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дағдылары </a:t>
            </a:r>
            <a:r>
              <a:rPr lang="ru-RU" sz="6400" dirty="0" smtClean="0">
                <a:latin typeface="Times New Roman" pitchFamily="18" charset="0"/>
                <a:cs typeface="Times New Roman" pitchFamily="18" charset="0"/>
              </a:rPr>
              <a:t>;</a:t>
            </a:r>
          </a:p>
          <a:p>
            <a:r>
              <a:rPr lang="ru-RU" sz="6400" dirty="0" err="1" smtClean="0">
                <a:latin typeface="Times New Roman" pitchFamily="18" charset="0"/>
                <a:cs typeface="Times New Roman" pitchFamily="18" charset="0"/>
              </a:rPr>
              <a:t>пациенттің проблемаларын</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тыңдау, анықтау дағдылары;</a:t>
            </a:r>
            <a:endParaRPr lang="ru-RU" sz="6400" dirty="0" smtClean="0">
              <a:latin typeface="Times New Roman" pitchFamily="18" charset="0"/>
              <a:cs typeface="Times New Roman" pitchFamily="18" charset="0"/>
            </a:endParaRPr>
          </a:p>
          <a:p>
            <a:r>
              <a:rPr lang="ru-RU" sz="6400" dirty="0" smtClean="0">
                <a:latin typeface="Times New Roman" pitchFamily="18" charset="0"/>
                <a:cs typeface="Times New Roman" pitchFamily="18" charset="0"/>
              </a:rPr>
              <a:t>пациентке </a:t>
            </a:r>
            <a:r>
              <a:rPr lang="ru-RU" sz="6400" dirty="0" err="1" smtClean="0">
                <a:latin typeface="Times New Roman" pitchFamily="18" charset="0"/>
                <a:cs typeface="Times New Roman" pitchFamily="18" charset="0"/>
              </a:rPr>
              <a:t>таңдалған емдеу</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әдісін негіздеу</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дағдылары</a:t>
            </a:r>
            <a:r>
              <a:rPr lang="ru-RU" sz="6400" dirty="0" smtClean="0">
                <a:latin typeface="Times New Roman" pitchFamily="18" charset="0"/>
                <a:cs typeface="Times New Roman" pitchFamily="18" charset="0"/>
              </a:rPr>
              <a:t>;</a:t>
            </a:r>
          </a:p>
          <a:p>
            <a:r>
              <a:rPr lang="ru-RU" sz="6400" dirty="0" err="1" smtClean="0">
                <a:latin typeface="Times New Roman" pitchFamily="18" charset="0"/>
                <a:cs typeface="Times New Roman" pitchFamily="18" charset="0"/>
              </a:rPr>
              <a:t>науқастың ақпаратталған келісімін</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алу</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дағдылары.</a:t>
            </a:r>
            <a:endParaRPr lang="ru-RU" sz="6400" dirty="0" smtClean="0">
              <a:latin typeface="Times New Roman" pitchFamily="18" charset="0"/>
              <a:cs typeface="Times New Roman" pitchFamily="18" charset="0"/>
            </a:endParaRPr>
          </a:p>
          <a:p>
            <a:pPr>
              <a:buNone/>
            </a:pPr>
            <a:r>
              <a:rPr lang="ru-RU" sz="6400" b="1" dirty="0" smtClean="0">
                <a:latin typeface="Times New Roman" pitchFamily="18" charset="0"/>
                <a:cs typeface="Times New Roman" pitchFamily="18" charset="0"/>
              </a:rPr>
              <a:t>    4. </a:t>
            </a:r>
            <a:r>
              <a:rPr lang="ru-RU" sz="6400" b="1" dirty="0" err="1" smtClean="0">
                <a:latin typeface="Times New Roman" pitchFamily="18" charset="0"/>
                <a:cs typeface="Times New Roman" pitchFamily="18" charset="0"/>
              </a:rPr>
              <a:t>Құқықтық  құзіретін қалыптау:</a:t>
            </a:r>
            <a:endParaRPr lang="ru-RU" sz="6400" dirty="0" smtClean="0">
              <a:latin typeface="Times New Roman" pitchFamily="18" charset="0"/>
              <a:cs typeface="Times New Roman" pitchFamily="18" charset="0"/>
            </a:endParaRPr>
          </a:p>
          <a:p>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науқасты диагностикалау</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және емдеу</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протоколдарын</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зерттеу</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науқас -дәрігер </a:t>
            </a:r>
            <a:r>
              <a:rPr lang="ru-RU" sz="6400" dirty="0" smtClean="0">
                <a:latin typeface="Times New Roman" pitchFamily="18" charset="0"/>
                <a:cs typeface="Times New Roman" pitchFamily="18" charset="0"/>
              </a:rPr>
              <a:t>ара </a:t>
            </a:r>
            <a:r>
              <a:rPr lang="ru-RU" sz="6400" dirty="0" err="1" smtClean="0">
                <a:latin typeface="Times New Roman" pitchFamily="18" charset="0"/>
                <a:cs typeface="Times New Roman" pitchFamily="18" charset="0"/>
              </a:rPr>
              <a:t>қатынасының құқықтық  аспектілерін</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зерттеу</a:t>
            </a:r>
            <a:r>
              <a:rPr lang="ru-RU" sz="6400" dirty="0" smtClean="0">
                <a:latin typeface="Times New Roman" pitchFamily="18" charset="0"/>
                <a:cs typeface="Times New Roman" pitchFamily="18" charset="0"/>
              </a:rPr>
              <a:t>.</a:t>
            </a:r>
          </a:p>
          <a:p>
            <a:pPr>
              <a:buNone/>
            </a:pPr>
            <a:r>
              <a:rPr lang="ru-RU" sz="6400" b="1" dirty="0" smtClean="0">
                <a:latin typeface="Times New Roman" pitchFamily="18" charset="0"/>
                <a:cs typeface="Times New Roman" pitchFamily="18" charset="0"/>
              </a:rPr>
              <a:t>    5. </a:t>
            </a:r>
            <a:r>
              <a:rPr lang="ru-RU" sz="6400" b="1" dirty="0" err="1" smtClean="0">
                <a:latin typeface="Times New Roman" pitchFamily="18" charset="0"/>
                <a:cs typeface="Times New Roman" pitchFamily="18" charset="0"/>
              </a:rPr>
              <a:t>Студенттердің зерттеуге</a:t>
            </a:r>
            <a:r>
              <a:rPr lang="ru-RU" sz="6400" b="1" dirty="0" smtClean="0">
                <a:latin typeface="Times New Roman" pitchFamily="18" charset="0"/>
                <a:cs typeface="Times New Roman" pitchFamily="18" charset="0"/>
              </a:rPr>
              <a:t> </a:t>
            </a:r>
            <a:r>
              <a:rPr lang="ru-RU" sz="6400" b="1" dirty="0" err="1" smtClean="0">
                <a:latin typeface="Times New Roman" pitchFamily="18" charset="0"/>
                <a:cs typeface="Times New Roman" pitchFamily="18" charset="0"/>
              </a:rPr>
              <a:t>ынтасын</a:t>
            </a:r>
            <a:r>
              <a:rPr lang="ru-RU" sz="6400" b="1" dirty="0" smtClean="0">
                <a:latin typeface="Times New Roman" pitchFamily="18" charset="0"/>
                <a:cs typeface="Times New Roman" pitchFamily="18" charset="0"/>
              </a:rPr>
              <a:t> </a:t>
            </a:r>
            <a:r>
              <a:rPr lang="ru-RU" sz="6400" b="1" dirty="0" err="1" smtClean="0">
                <a:latin typeface="Times New Roman" pitchFamily="18" charset="0"/>
                <a:cs typeface="Times New Roman" pitchFamily="18" charset="0"/>
              </a:rPr>
              <a:t>дамыту</a:t>
            </a:r>
            <a:r>
              <a:rPr lang="ru-RU" sz="6400" b="1" dirty="0" smtClean="0">
                <a:latin typeface="Times New Roman" pitchFamily="18" charset="0"/>
                <a:cs typeface="Times New Roman" pitchFamily="18" charset="0"/>
              </a:rPr>
              <a:t>:</a:t>
            </a:r>
            <a:r>
              <a:rPr lang="ru-RU" sz="6400" dirty="0" smtClean="0">
                <a:latin typeface="Times New Roman" pitchFamily="18" charset="0"/>
                <a:cs typeface="Times New Roman" pitchFamily="18" charset="0"/>
              </a:rPr>
              <a:t>  </a:t>
            </a:r>
          </a:p>
          <a:p>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әлеуметтік және жасқа байланысты</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негізгі</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ауыз</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қуысы ауруларының таралуы</a:t>
            </a: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және ауырлығы.</a:t>
            </a:r>
            <a:endParaRPr lang="ru-RU" sz="64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1</a:t>
            </a: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err="1" smtClean="0">
                <a:latin typeface="Times New Roman" pitchFamily="18" charset="0"/>
                <a:cs typeface="Times New Roman" pitchFamily="18" charset="0"/>
              </a:rPr>
              <a:t>Пәннің мазмұны</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algn="just">
              <a:buNone/>
            </a:pPr>
            <a:endParaRPr lang="ru-RU" sz="2400"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Қартаюдың индикаторларын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есептей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қарт науқастарды диагностикалау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ортопедиялық стоматологиялық емдеу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яғни:</a:t>
            </a:r>
            <a:endParaRPr lang="ru-RU" sz="2400" dirty="0" smtClean="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тексеру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ерекшеліктері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емдеу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жоспарын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құру, жасқа байланысты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әртүрлі аурулар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қосылған кезде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сауыттарының, тіс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қатарларының жартылай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толық ақауларына ортопедиялық </a:t>
            </a:r>
            <a:r>
              <a:rPr lang="ru-RU" sz="2400" dirty="0" smtClean="0">
                <a:latin typeface="Times New Roman" pitchFamily="18" charset="0"/>
                <a:cs typeface="Times New Roman" pitchFamily="18" charset="0"/>
              </a:rPr>
              <a:t>ем </a:t>
            </a:r>
            <a:r>
              <a:rPr lang="ru-RU" sz="2400" dirty="0" err="1" smtClean="0">
                <a:latin typeface="Times New Roman" pitchFamily="18" charset="0"/>
                <a:cs typeface="Times New Roman" pitchFamily="18" charset="0"/>
              </a:rPr>
              <a:t>жүргізу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жақ жүйесінің біріккен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ауруларын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алынбайтын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алмалы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аралас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протездері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конструкцияларымен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емдеу</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5" name="Picture 11" descr="images (5)"/>
          <p:cNvPicPr>
            <a:picLocks noChangeAspect="1" noChangeArrowheads="1"/>
          </p:cNvPicPr>
          <p:nvPr/>
        </p:nvPicPr>
        <p:blipFill>
          <a:blip r:embed="rId2" cstate="print"/>
          <a:srcRect/>
          <a:stretch>
            <a:fillRect/>
          </a:stretch>
        </p:blipFill>
        <p:spPr bwMode="auto">
          <a:xfrm>
            <a:off x="4427538" y="0"/>
            <a:ext cx="1497012" cy="2133600"/>
          </a:xfrm>
          <a:prstGeom prst="rect">
            <a:avLst/>
          </a:prstGeom>
          <a:noFill/>
        </p:spPr>
      </p:pic>
      <p:pic>
        <p:nvPicPr>
          <p:cNvPr id="113668" name="Picture 4" descr="94"/>
          <p:cNvPicPr>
            <a:picLocks noChangeAspect="1" noChangeArrowheads="1"/>
          </p:cNvPicPr>
          <p:nvPr/>
        </p:nvPicPr>
        <p:blipFill>
          <a:blip r:embed="rId3" cstate="print"/>
          <a:srcRect/>
          <a:stretch>
            <a:fillRect/>
          </a:stretch>
        </p:blipFill>
        <p:spPr bwMode="auto">
          <a:xfrm>
            <a:off x="2987675" y="1412875"/>
            <a:ext cx="1828800" cy="1228725"/>
          </a:xfrm>
          <a:prstGeom prst="rect">
            <a:avLst/>
          </a:prstGeom>
          <a:noFill/>
        </p:spPr>
      </p:pic>
      <p:pic>
        <p:nvPicPr>
          <p:cNvPr id="113669" name="Picture 5" descr="451568"/>
          <p:cNvPicPr>
            <a:picLocks noChangeAspect="1" noChangeArrowheads="1"/>
          </p:cNvPicPr>
          <p:nvPr/>
        </p:nvPicPr>
        <p:blipFill>
          <a:blip r:embed="rId4" cstate="print"/>
          <a:srcRect/>
          <a:stretch>
            <a:fillRect/>
          </a:stretch>
        </p:blipFill>
        <p:spPr bwMode="auto">
          <a:xfrm>
            <a:off x="4787900" y="1052513"/>
            <a:ext cx="2509838" cy="1738312"/>
          </a:xfrm>
          <a:prstGeom prst="rect">
            <a:avLst/>
          </a:prstGeom>
          <a:noFill/>
        </p:spPr>
      </p:pic>
      <p:pic>
        <p:nvPicPr>
          <p:cNvPr id="113671" name="Picture 7" descr="1270200011_31_03_21"/>
          <p:cNvPicPr>
            <a:picLocks noChangeAspect="1" noChangeArrowheads="1"/>
          </p:cNvPicPr>
          <p:nvPr/>
        </p:nvPicPr>
        <p:blipFill>
          <a:blip r:embed="rId5" cstate="print"/>
          <a:srcRect/>
          <a:stretch>
            <a:fillRect/>
          </a:stretch>
        </p:blipFill>
        <p:spPr bwMode="auto">
          <a:xfrm>
            <a:off x="2484438" y="1412875"/>
            <a:ext cx="1100137" cy="1584325"/>
          </a:xfrm>
          <a:prstGeom prst="rect">
            <a:avLst/>
          </a:prstGeom>
          <a:noFill/>
        </p:spPr>
      </p:pic>
      <p:pic>
        <p:nvPicPr>
          <p:cNvPr id="113672" name="Picture 8" descr="images (1)"/>
          <p:cNvPicPr>
            <a:picLocks noChangeAspect="1" noChangeArrowheads="1"/>
          </p:cNvPicPr>
          <p:nvPr/>
        </p:nvPicPr>
        <p:blipFill>
          <a:blip r:embed="rId6" cstate="print"/>
          <a:srcRect/>
          <a:stretch>
            <a:fillRect/>
          </a:stretch>
        </p:blipFill>
        <p:spPr bwMode="auto">
          <a:xfrm>
            <a:off x="2700338" y="2636838"/>
            <a:ext cx="2114550" cy="1406525"/>
          </a:xfrm>
          <a:prstGeom prst="rect">
            <a:avLst/>
          </a:prstGeom>
          <a:noFill/>
        </p:spPr>
      </p:pic>
      <p:pic>
        <p:nvPicPr>
          <p:cNvPr id="113676" name="Picture 12" descr="images"/>
          <p:cNvPicPr>
            <a:picLocks noChangeAspect="1" noChangeArrowheads="1"/>
          </p:cNvPicPr>
          <p:nvPr/>
        </p:nvPicPr>
        <p:blipFill>
          <a:blip r:embed="rId7" cstate="print"/>
          <a:srcRect/>
          <a:stretch>
            <a:fillRect/>
          </a:stretch>
        </p:blipFill>
        <p:spPr bwMode="auto">
          <a:xfrm>
            <a:off x="2484438" y="0"/>
            <a:ext cx="1943100" cy="1457325"/>
          </a:xfrm>
          <a:prstGeom prst="rect">
            <a:avLst/>
          </a:prstGeom>
          <a:noFill/>
        </p:spPr>
      </p:pic>
      <p:pic>
        <p:nvPicPr>
          <p:cNvPr id="113677" name="Picture 13" descr="Roger-Mayweather1"/>
          <p:cNvPicPr>
            <a:picLocks noChangeAspect="1" noChangeArrowheads="1"/>
          </p:cNvPicPr>
          <p:nvPr/>
        </p:nvPicPr>
        <p:blipFill>
          <a:blip r:embed="rId8" cstate="print"/>
          <a:srcRect/>
          <a:stretch>
            <a:fillRect/>
          </a:stretch>
        </p:blipFill>
        <p:spPr bwMode="auto">
          <a:xfrm>
            <a:off x="5940425" y="0"/>
            <a:ext cx="1243013" cy="1828800"/>
          </a:xfrm>
          <a:prstGeom prst="rect">
            <a:avLst/>
          </a:prstGeom>
          <a:noFill/>
        </p:spPr>
      </p:pic>
      <p:pic>
        <p:nvPicPr>
          <p:cNvPr id="113679" name="Picture 15" descr="zubi1_50209"/>
          <p:cNvPicPr>
            <a:picLocks noChangeAspect="1" noChangeArrowheads="1"/>
          </p:cNvPicPr>
          <p:nvPr/>
        </p:nvPicPr>
        <p:blipFill>
          <a:blip r:embed="rId9" cstate="print"/>
          <a:srcRect/>
          <a:stretch>
            <a:fillRect/>
          </a:stretch>
        </p:blipFill>
        <p:spPr bwMode="auto">
          <a:xfrm>
            <a:off x="0" y="1844675"/>
            <a:ext cx="1719263" cy="2185988"/>
          </a:xfrm>
          <a:prstGeom prst="rect">
            <a:avLst/>
          </a:prstGeom>
          <a:noFill/>
        </p:spPr>
      </p:pic>
      <p:pic>
        <p:nvPicPr>
          <p:cNvPr id="113680" name="Picture 16" descr="1270200027_31_03_22"/>
          <p:cNvPicPr>
            <a:picLocks noChangeAspect="1" noChangeArrowheads="1"/>
          </p:cNvPicPr>
          <p:nvPr/>
        </p:nvPicPr>
        <p:blipFill>
          <a:blip r:embed="rId10" cstate="print"/>
          <a:srcRect/>
          <a:stretch>
            <a:fillRect/>
          </a:stretch>
        </p:blipFill>
        <p:spPr bwMode="auto">
          <a:xfrm>
            <a:off x="7200900" y="0"/>
            <a:ext cx="1943100" cy="2349500"/>
          </a:xfrm>
          <a:prstGeom prst="rect">
            <a:avLst/>
          </a:prstGeom>
          <a:noFill/>
        </p:spPr>
      </p:pic>
      <p:pic>
        <p:nvPicPr>
          <p:cNvPr id="113681" name="Picture 17" descr="images (4)"/>
          <p:cNvPicPr>
            <a:picLocks noChangeAspect="1" noChangeArrowheads="1"/>
          </p:cNvPicPr>
          <p:nvPr/>
        </p:nvPicPr>
        <p:blipFill>
          <a:blip r:embed="rId11" cstate="print"/>
          <a:srcRect/>
          <a:stretch>
            <a:fillRect/>
          </a:stretch>
        </p:blipFill>
        <p:spPr bwMode="auto">
          <a:xfrm>
            <a:off x="0" y="0"/>
            <a:ext cx="2466975" cy="1847850"/>
          </a:xfrm>
          <a:prstGeom prst="rect">
            <a:avLst/>
          </a:prstGeom>
          <a:noFill/>
        </p:spPr>
      </p:pic>
      <p:pic>
        <p:nvPicPr>
          <p:cNvPr id="113673" name="Picture 9" descr="images (2)"/>
          <p:cNvPicPr>
            <a:picLocks noChangeAspect="1" noChangeArrowheads="1"/>
          </p:cNvPicPr>
          <p:nvPr/>
        </p:nvPicPr>
        <p:blipFill>
          <a:blip r:embed="rId12" cstate="print"/>
          <a:srcRect/>
          <a:stretch>
            <a:fillRect/>
          </a:stretch>
        </p:blipFill>
        <p:spPr bwMode="auto">
          <a:xfrm>
            <a:off x="4787900" y="2435225"/>
            <a:ext cx="2016125" cy="1614488"/>
          </a:xfrm>
          <a:prstGeom prst="rect">
            <a:avLst/>
          </a:prstGeom>
          <a:noFill/>
        </p:spPr>
      </p:pic>
      <p:pic>
        <p:nvPicPr>
          <p:cNvPr id="113678" name="Picture 14" descr="u91_0407_laoren"/>
          <p:cNvPicPr>
            <a:picLocks noChangeAspect="1" noChangeArrowheads="1"/>
          </p:cNvPicPr>
          <p:nvPr/>
        </p:nvPicPr>
        <p:blipFill>
          <a:blip r:embed="rId13" cstate="print"/>
          <a:srcRect/>
          <a:stretch>
            <a:fillRect/>
          </a:stretch>
        </p:blipFill>
        <p:spPr bwMode="auto">
          <a:xfrm>
            <a:off x="1258888" y="1844675"/>
            <a:ext cx="1512887" cy="2195513"/>
          </a:xfrm>
          <a:prstGeom prst="rect">
            <a:avLst/>
          </a:prstGeom>
          <a:noFill/>
        </p:spPr>
      </p:pic>
      <p:pic>
        <p:nvPicPr>
          <p:cNvPr id="113674" name="Picture 10" descr="images (3)"/>
          <p:cNvPicPr>
            <a:picLocks noChangeAspect="1" noChangeArrowheads="1"/>
          </p:cNvPicPr>
          <p:nvPr/>
        </p:nvPicPr>
        <p:blipFill>
          <a:blip r:embed="rId14" cstate="print"/>
          <a:srcRect/>
          <a:stretch>
            <a:fillRect/>
          </a:stretch>
        </p:blipFill>
        <p:spPr bwMode="auto">
          <a:xfrm>
            <a:off x="6804025" y="1700213"/>
            <a:ext cx="2339975" cy="2339975"/>
          </a:xfrm>
          <a:prstGeom prst="rect">
            <a:avLst/>
          </a:prstGeom>
          <a:noFill/>
        </p:spPr>
      </p:pic>
      <p:pic>
        <p:nvPicPr>
          <p:cNvPr id="113683" name="Picture 19" descr="images"/>
          <p:cNvPicPr>
            <a:picLocks noChangeAspect="1" noChangeArrowheads="1"/>
          </p:cNvPicPr>
          <p:nvPr/>
        </p:nvPicPr>
        <p:blipFill>
          <a:blip r:embed="rId15" cstate="print"/>
          <a:srcRect/>
          <a:stretch>
            <a:fillRect/>
          </a:stretch>
        </p:blipFill>
        <p:spPr bwMode="auto">
          <a:xfrm>
            <a:off x="1187450" y="5013325"/>
            <a:ext cx="2905125" cy="1143000"/>
          </a:xfrm>
          <a:prstGeom prst="rect">
            <a:avLst/>
          </a:prstGeom>
          <a:noFill/>
        </p:spPr>
      </p:pic>
      <p:pic>
        <p:nvPicPr>
          <p:cNvPr id="113682" name="Picture 18" descr="pp2"/>
          <p:cNvPicPr>
            <a:picLocks noChangeAspect="1" noChangeArrowheads="1"/>
          </p:cNvPicPr>
          <p:nvPr/>
        </p:nvPicPr>
        <p:blipFill>
          <a:blip r:embed="rId16" cstate="print"/>
          <a:srcRect/>
          <a:stretch>
            <a:fillRect/>
          </a:stretch>
        </p:blipFill>
        <p:spPr bwMode="auto">
          <a:xfrm>
            <a:off x="0" y="4076700"/>
            <a:ext cx="1258888" cy="1012825"/>
          </a:xfrm>
          <a:prstGeom prst="rect">
            <a:avLst/>
          </a:prstGeom>
          <a:noFill/>
        </p:spPr>
      </p:pic>
      <p:pic>
        <p:nvPicPr>
          <p:cNvPr id="113684" name="Picture 20" descr="images (5)"/>
          <p:cNvPicPr>
            <a:picLocks noChangeAspect="1" noChangeArrowheads="1"/>
          </p:cNvPicPr>
          <p:nvPr/>
        </p:nvPicPr>
        <p:blipFill>
          <a:blip r:embed="rId17" cstate="print"/>
          <a:srcRect/>
          <a:stretch>
            <a:fillRect/>
          </a:stretch>
        </p:blipFill>
        <p:spPr bwMode="auto">
          <a:xfrm>
            <a:off x="1258888" y="4076700"/>
            <a:ext cx="1009650" cy="989013"/>
          </a:xfrm>
          <a:prstGeom prst="rect">
            <a:avLst/>
          </a:prstGeom>
          <a:noFill/>
        </p:spPr>
      </p:pic>
      <p:pic>
        <p:nvPicPr>
          <p:cNvPr id="113685" name="Picture 21" descr="images (4)"/>
          <p:cNvPicPr>
            <a:picLocks noChangeAspect="1" noChangeArrowheads="1"/>
          </p:cNvPicPr>
          <p:nvPr/>
        </p:nvPicPr>
        <p:blipFill>
          <a:blip r:embed="rId18" cstate="print"/>
          <a:srcRect/>
          <a:stretch>
            <a:fillRect/>
          </a:stretch>
        </p:blipFill>
        <p:spPr bwMode="auto">
          <a:xfrm>
            <a:off x="0" y="5084763"/>
            <a:ext cx="1476375" cy="1208087"/>
          </a:xfrm>
          <a:prstGeom prst="rect">
            <a:avLst/>
          </a:prstGeom>
          <a:noFill/>
        </p:spPr>
      </p:pic>
      <p:pic>
        <p:nvPicPr>
          <p:cNvPr id="113686" name="Picture 22" descr="images (3)"/>
          <p:cNvPicPr>
            <a:picLocks noChangeAspect="1" noChangeArrowheads="1"/>
          </p:cNvPicPr>
          <p:nvPr/>
        </p:nvPicPr>
        <p:blipFill>
          <a:blip r:embed="rId19" cstate="print"/>
          <a:srcRect/>
          <a:stretch>
            <a:fillRect/>
          </a:stretch>
        </p:blipFill>
        <p:spPr bwMode="auto">
          <a:xfrm>
            <a:off x="7308850" y="4076700"/>
            <a:ext cx="1835150" cy="1154113"/>
          </a:xfrm>
          <a:prstGeom prst="rect">
            <a:avLst/>
          </a:prstGeom>
          <a:noFill/>
        </p:spPr>
      </p:pic>
      <p:pic>
        <p:nvPicPr>
          <p:cNvPr id="113687" name="Picture 23" descr="images (2)"/>
          <p:cNvPicPr>
            <a:picLocks noChangeAspect="1" noChangeArrowheads="1"/>
          </p:cNvPicPr>
          <p:nvPr/>
        </p:nvPicPr>
        <p:blipFill>
          <a:blip r:embed="rId20" cstate="print"/>
          <a:srcRect/>
          <a:stretch>
            <a:fillRect/>
          </a:stretch>
        </p:blipFill>
        <p:spPr bwMode="auto">
          <a:xfrm>
            <a:off x="5364163" y="5019675"/>
            <a:ext cx="2486025" cy="1838325"/>
          </a:xfrm>
          <a:prstGeom prst="rect">
            <a:avLst/>
          </a:prstGeom>
          <a:noFill/>
        </p:spPr>
      </p:pic>
      <p:pic>
        <p:nvPicPr>
          <p:cNvPr id="113688" name="Picture 24" descr="images (1)"/>
          <p:cNvPicPr>
            <a:picLocks noChangeAspect="1" noChangeArrowheads="1"/>
          </p:cNvPicPr>
          <p:nvPr/>
        </p:nvPicPr>
        <p:blipFill>
          <a:blip r:embed="rId21" cstate="print"/>
          <a:srcRect/>
          <a:stretch>
            <a:fillRect/>
          </a:stretch>
        </p:blipFill>
        <p:spPr bwMode="auto">
          <a:xfrm>
            <a:off x="5867400" y="4076700"/>
            <a:ext cx="1447800" cy="1333500"/>
          </a:xfrm>
          <a:prstGeom prst="rect">
            <a:avLst/>
          </a:prstGeom>
          <a:noFill/>
        </p:spPr>
      </p:pic>
      <p:pic>
        <p:nvPicPr>
          <p:cNvPr id="113690" name="Picture 26" descr="091019-009"/>
          <p:cNvPicPr>
            <a:picLocks noChangeAspect="1" noChangeArrowheads="1"/>
          </p:cNvPicPr>
          <p:nvPr/>
        </p:nvPicPr>
        <p:blipFill>
          <a:blip r:embed="rId22" cstate="print"/>
          <a:srcRect/>
          <a:stretch>
            <a:fillRect/>
          </a:stretch>
        </p:blipFill>
        <p:spPr bwMode="auto">
          <a:xfrm>
            <a:off x="7812088" y="4941888"/>
            <a:ext cx="1331912" cy="1077912"/>
          </a:xfrm>
          <a:prstGeom prst="rect">
            <a:avLst/>
          </a:prstGeom>
          <a:noFill/>
        </p:spPr>
      </p:pic>
      <p:pic>
        <p:nvPicPr>
          <p:cNvPr id="113691" name="Picture 27" descr="091019-008"/>
          <p:cNvPicPr>
            <a:picLocks noChangeAspect="1" noChangeArrowheads="1"/>
          </p:cNvPicPr>
          <p:nvPr/>
        </p:nvPicPr>
        <p:blipFill>
          <a:blip r:embed="rId23" cstate="print"/>
          <a:srcRect/>
          <a:stretch>
            <a:fillRect/>
          </a:stretch>
        </p:blipFill>
        <p:spPr bwMode="auto">
          <a:xfrm>
            <a:off x="2268538" y="4076700"/>
            <a:ext cx="1512887" cy="1225550"/>
          </a:xfrm>
          <a:prstGeom prst="rect">
            <a:avLst/>
          </a:prstGeom>
          <a:noFill/>
        </p:spPr>
      </p:pic>
      <p:pic>
        <p:nvPicPr>
          <p:cNvPr id="113692" name="Picture 28" descr="091019-007"/>
          <p:cNvPicPr>
            <a:picLocks noChangeAspect="1" noChangeArrowheads="1"/>
          </p:cNvPicPr>
          <p:nvPr/>
        </p:nvPicPr>
        <p:blipFill>
          <a:blip r:embed="rId24" cstate="print"/>
          <a:srcRect/>
          <a:stretch>
            <a:fillRect/>
          </a:stretch>
        </p:blipFill>
        <p:spPr bwMode="auto">
          <a:xfrm>
            <a:off x="0" y="6129338"/>
            <a:ext cx="900113" cy="728662"/>
          </a:xfrm>
          <a:prstGeom prst="rect">
            <a:avLst/>
          </a:prstGeom>
          <a:noFill/>
        </p:spPr>
      </p:pic>
      <p:pic>
        <p:nvPicPr>
          <p:cNvPr id="113694" name="Picture 30" descr="091019-004"/>
          <p:cNvPicPr>
            <a:picLocks noChangeAspect="1" noChangeArrowheads="1"/>
          </p:cNvPicPr>
          <p:nvPr/>
        </p:nvPicPr>
        <p:blipFill>
          <a:blip r:embed="rId25" cstate="print"/>
          <a:srcRect/>
          <a:stretch>
            <a:fillRect/>
          </a:stretch>
        </p:blipFill>
        <p:spPr bwMode="auto">
          <a:xfrm>
            <a:off x="900113" y="5983288"/>
            <a:ext cx="1079500" cy="874712"/>
          </a:xfrm>
          <a:prstGeom prst="rect">
            <a:avLst/>
          </a:prstGeom>
          <a:noFill/>
        </p:spPr>
      </p:pic>
      <p:pic>
        <p:nvPicPr>
          <p:cNvPr id="113695" name="Picture 31" descr="prot1"/>
          <p:cNvPicPr>
            <a:picLocks noChangeAspect="1" noChangeArrowheads="1"/>
          </p:cNvPicPr>
          <p:nvPr/>
        </p:nvPicPr>
        <p:blipFill>
          <a:blip r:embed="rId26" cstate="print"/>
          <a:srcRect/>
          <a:stretch>
            <a:fillRect/>
          </a:stretch>
        </p:blipFill>
        <p:spPr bwMode="auto">
          <a:xfrm>
            <a:off x="4067175" y="5445125"/>
            <a:ext cx="720725" cy="515938"/>
          </a:xfrm>
          <a:prstGeom prst="rect">
            <a:avLst/>
          </a:prstGeom>
          <a:noFill/>
        </p:spPr>
      </p:pic>
      <p:pic>
        <p:nvPicPr>
          <p:cNvPr id="113697" name="Picture 33" descr="42-16220364"/>
          <p:cNvPicPr>
            <a:picLocks noChangeAspect="1" noChangeArrowheads="1"/>
          </p:cNvPicPr>
          <p:nvPr/>
        </p:nvPicPr>
        <p:blipFill>
          <a:blip r:embed="rId27" cstate="print"/>
          <a:srcRect/>
          <a:stretch>
            <a:fillRect/>
          </a:stretch>
        </p:blipFill>
        <p:spPr bwMode="auto">
          <a:xfrm>
            <a:off x="3779838" y="4076700"/>
            <a:ext cx="1368425" cy="1368425"/>
          </a:xfrm>
          <a:prstGeom prst="rect">
            <a:avLst/>
          </a:prstGeom>
          <a:noFill/>
        </p:spPr>
      </p:pic>
      <p:pic>
        <p:nvPicPr>
          <p:cNvPr id="113693" name="Picture 29" descr="091019-006"/>
          <p:cNvPicPr>
            <a:picLocks noChangeAspect="1" noChangeArrowheads="1"/>
          </p:cNvPicPr>
          <p:nvPr/>
        </p:nvPicPr>
        <p:blipFill>
          <a:blip r:embed="rId28" cstate="print"/>
          <a:srcRect/>
          <a:stretch>
            <a:fillRect/>
          </a:stretch>
        </p:blipFill>
        <p:spPr bwMode="auto">
          <a:xfrm>
            <a:off x="4859338" y="4797425"/>
            <a:ext cx="1223962" cy="992188"/>
          </a:xfrm>
          <a:prstGeom prst="rect">
            <a:avLst/>
          </a:prstGeom>
          <a:noFill/>
        </p:spPr>
      </p:pic>
      <p:pic>
        <p:nvPicPr>
          <p:cNvPr id="113689" name="Picture 25" descr="1233333"/>
          <p:cNvPicPr>
            <a:picLocks noChangeAspect="1" noChangeArrowheads="1"/>
          </p:cNvPicPr>
          <p:nvPr/>
        </p:nvPicPr>
        <p:blipFill>
          <a:blip r:embed="rId29" cstate="print"/>
          <a:srcRect/>
          <a:stretch>
            <a:fillRect/>
          </a:stretch>
        </p:blipFill>
        <p:spPr bwMode="auto">
          <a:xfrm>
            <a:off x="4859338" y="4076700"/>
            <a:ext cx="1111250" cy="820738"/>
          </a:xfrm>
          <a:prstGeom prst="rect">
            <a:avLst/>
          </a:prstGeom>
          <a:noFill/>
        </p:spPr>
      </p:pic>
      <p:pic>
        <p:nvPicPr>
          <p:cNvPr id="113698" name="Picture 34" descr="091019-002"/>
          <p:cNvPicPr>
            <a:picLocks noChangeAspect="1" noChangeArrowheads="1"/>
          </p:cNvPicPr>
          <p:nvPr/>
        </p:nvPicPr>
        <p:blipFill>
          <a:blip r:embed="rId30" cstate="print"/>
          <a:srcRect/>
          <a:stretch>
            <a:fillRect/>
          </a:stretch>
        </p:blipFill>
        <p:spPr bwMode="auto">
          <a:xfrm>
            <a:off x="3348038" y="5876925"/>
            <a:ext cx="971550" cy="647700"/>
          </a:xfrm>
          <a:prstGeom prst="rect">
            <a:avLst/>
          </a:prstGeom>
          <a:noFill/>
        </p:spPr>
      </p:pic>
      <p:pic>
        <p:nvPicPr>
          <p:cNvPr id="113699" name="Picture 35" descr="5"/>
          <p:cNvPicPr>
            <a:picLocks noChangeAspect="1" noChangeArrowheads="1"/>
          </p:cNvPicPr>
          <p:nvPr/>
        </p:nvPicPr>
        <p:blipFill>
          <a:blip r:embed="rId31" cstate="print"/>
          <a:srcRect/>
          <a:stretch>
            <a:fillRect/>
          </a:stretch>
        </p:blipFill>
        <p:spPr bwMode="auto">
          <a:xfrm>
            <a:off x="1979613" y="5815013"/>
            <a:ext cx="1460500" cy="1042987"/>
          </a:xfrm>
          <a:prstGeom prst="rect">
            <a:avLst/>
          </a:prstGeom>
          <a:noFill/>
        </p:spPr>
      </p:pic>
      <p:pic>
        <p:nvPicPr>
          <p:cNvPr id="113700" name="Picture 36" descr="091019-001"/>
          <p:cNvPicPr>
            <a:picLocks noChangeAspect="1" noChangeArrowheads="1"/>
          </p:cNvPicPr>
          <p:nvPr/>
        </p:nvPicPr>
        <p:blipFill>
          <a:blip r:embed="rId32" cstate="print"/>
          <a:srcRect/>
          <a:stretch>
            <a:fillRect/>
          </a:stretch>
        </p:blipFill>
        <p:spPr bwMode="auto">
          <a:xfrm>
            <a:off x="4284663" y="5881688"/>
            <a:ext cx="1058862" cy="976312"/>
          </a:xfrm>
          <a:prstGeom prst="rect">
            <a:avLst/>
          </a:prstGeom>
          <a:noFill/>
        </p:spPr>
      </p:pic>
      <p:pic>
        <p:nvPicPr>
          <p:cNvPr id="113701" name="Picture 37" descr="6"/>
          <p:cNvPicPr>
            <a:picLocks noChangeAspect="1" noChangeArrowheads="1"/>
          </p:cNvPicPr>
          <p:nvPr/>
        </p:nvPicPr>
        <p:blipFill>
          <a:blip r:embed="rId33" cstate="print"/>
          <a:srcRect/>
          <a:stretch>
            <a:fillRect/>
          </a:stretch>
        </p:blipFill>
        <p:spPr bwMode="auto">
          <a:xfrm>
            <a:off x="7832725" y="5956300"/>
            <a:ext cx="1311275" cy="9017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261</Words>
  <Application>Microsoft Office PowerPoint</Application>
  <PresentationFormat>Экран (4:3)</PresentationFormat>
  <Paragraphs>54</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Times New Roman</vt:lpstr>
      <vt:lpstr>Trebuchet MS</vt:lpstr>
      <vt:lpstr>Wingdings</vt:lpstr>
      <vt:lpstr>Wingdings 2</vt:lpstr>
      <vt:lpstr>Изящная</vt:lpstr>
      <vt:lpstr>С.Ж.Асфендияров атындағы Қазақ Ұлттық Медицина Университеті</vt:lpstr>
      <vt:lpstr>Дайындау  бағыты - ортопедиялық стоматология</vt:lpstr>
      <vt:lpstr>Элективті пән</vt:lpstr>
      <vt:lpstr>Презентация PowerPoint</vt:lpstr>
      <vt:lpstr>Өзектілігі</vt:lpstr>
      <vt:lpstr> Күтетін нәтижелер </vt:lpstr>
      <vt:lpstr>Қалыптастырылатын құзіреттер</vt:lpstr>
      <vt:lpstr>Пәннің мазмұны</vt:lpstr>
      <vt:lpstr>Презентация PowerPoint</vt:lpstr>
      <vt:lpstr>Презентация PowerPoint</vt:lpstr>
      <vt:lpstr>Презентация PowerPoint</vt:lpstr>
      <vt:lpstr>Адгезивті ұнтақтар</vt:lpstr>
      <vt:lpstr>Презентация PowerPoint</vt:lpstr>
      <vt:lpstr>Презентация PowerPoint</vt:lpstr>
      <vt:lpstr>Презентация PowerPoint</vt:lpstr>
      <vt:lpstr>Мини-импланттар</vt:lpstr>
      <vt:lpstr>Назарларыңызға рахмет!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Александр Полежаев</cp:lastModifiedBy>
  <cp:revision>21</cp:revision>
  <dcterms:modified xsi:type="dcterms:W3CDTF">2015-04-06T05:11:38Z</dcterms:modified>
</cp:coreProperties>
</file>