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0" d="100"/>
          <a:sy n="40" d="100"/>
        </p:scale>
        <p:origin x="-1386" y="-22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57F2A5-4359-4FBA-8B70-376FE5071286}" type="datetimeFigureOut">
              <a:rPr lang="ru-RU" smtClean="0"/>
              <a:t>29.01.2016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215CFE-6CF9-4167-86FD-2A5DAC14E26E}" type="slidenum">
              <a:rPr lang="ru-RU" smtClean="0"/>
              <a:t>‹#›</a:t>
            </a:fld>
            <a:endParaRPr lang="ru-RU"/>
          </a:p>
        </p:txBody>
      </p:sp>
    </p:spTree>
    <p:extLst>
      <p:ext uri="{BB962C8B-B14F-4D97-AF65-F5344CB8AC3E}">
        <p14:creationId xmlns:p14="http://schemas.microsoft.com/office/powerpoint/2010/main" val="20448991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29.01.2016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29.01.2016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29.01.2016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29.01.2016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29.01.2016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29.01.2016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29.01.2016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29.01.2016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4C71EC6-210F-42DE-9C53-41977AD35B3D}" type="datetimeFigureOut">
              <a:rPr lang="ru-RU" smtClean="0"/>
              <a:t>29.01.2016</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29.01.2016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29.01.2016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t>29.01.2016</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700808"/>
            <a:ext cx="7414592" cy="1152128"/>
          </a:xfrm>
        </p:spPr>
        <p:txBody>
          <a:bodyPr>
            <a:normAutofit fontScale="90000"/>
          </a:bodyPr>
          <a:lstStyle/>
          <a:p>
            <a:r>
              <a:rPr lang="en-US" dirty="0"/>
              <a:t>Department of Pediatric Dentistry</a:t>
            </a:r>
            <a:endParaRPr lang="ru-RU" dirty="0"/>
          </a:p>
        </p:txBody>
      </p:sp>
      <p:sp>
        <p:nvSpPr>
          <p:cNvPr id="3" name="Подзаголовок 2"/>
          <p:cNvSpPr>
            <a:spLocks noGrp="1"/>
          </p:cNvSpPr>
          <p:nvPr>
            <p:ph type="subTitle" idx="1"/>
          </p:nvPr>
        </p:nvSpPr>
        <p:spPr>
          <a:xfrm>
            <a:off x="1259632" y="3068960"/>
            <a:ext cx="6840760" cy="2736304"/>
          </a:xfrm>
        </p:spPr>
        <p:txBody>
          <a:bodyPr>
            <a:normAutofit/>
          </a:bodyPr>
          <a:lstStyle/>
          <a:p>
            <a:r>
              <a:rPr lang="en-US" sz="2800" dirty="0">
                <a:solidFill>
                  <a:schemeClr val="tx1"/>
                </a:solidFill>
              </a:rPr>
              <a:t>Discipline </a:t>
            </a:r>
            <a:r>
              <a:rPr lang="en-US" sz="2800" dirty="0" smtClean="0">
                <a:solidFill>
                  <a:schemeClr val="tx1"/>
                </a:solidFill>
              </a:rPr>
              <a:t>– Dentistry</a:t>
            </a:r>
          </a:p>
          <a:p>
            <a:r>
              <a:rPr lang="en-US" sz="2800" dirty="0">
                <a:solidFill>
                  <a:schemeClr val="tx1"/>
                </a:solidFill>
              </a:rPr>
              <a:t>Specialty - 051,302 "dentistry"</a:t>
            </a:r>
          </a:p>
          <a:p>
            <a:r>
              <a:rPr lang="en-US" sz="2800" dirty="0">
                <a:solidFill>
                  <a:schemeClr val="tx1"/>
                </a:solidFill>
              </a:rPr>
              <a:t> Elective course:</a:t>
            </a:r>
          </a:p>
          <a:p>
            <a:r>
              <a:rPr lang="en-US" sz="2800" dirty="0">
                <a:solidFill>
                  <a:schemeClr val="tx1"/>
                </a:solidFill>
              </a:rPr>
              <a:t> "Features of treatment of complicated caries permanent young (immature) teeth"</a:t>
            </a:r>
            <a:endParaRPr lang="ru-RU" sz="2800" dirty="0">
              <a:solidFill>
                <a:schemeClr val="tx1"/>
              </a:solidFill>
            </a:endParaRPr>
          </a:p>
        </p:txBody>
      </p:sp>
      <p:graphicFrame>
        <p:nvGraphicFramePr>
          <p:cNvPr id="4" name="Таблица 3"/>
          <p:cNvGraphicFramePr>
            <a:graphicFrameLocks noGrp="1"/>
          </p:cNvGraphicFramePr>
          <p:nvPr>
            <p:extLst>
              <p:ext uri="{D42A27DB-BD31-4B8C-83A1-F6EECF244321}">
                <p14:modId xmlns:p14="http://schemas.microsoft.com/office/powerpoint/2010/main" val="3218883552"/>
              </p:ext>
            </p:extLst>
          </p:nvPr>
        </p:nvGraphicFramePr>
        <p:xfrm>
          <a:off x="179512" y="260648"/>
          <a:ext cx="8640960" cy="1368152"/>
        </p:xfrm>
        <a:graphic>
          <a:graphicData uri="http://schemas.openxmlformats.org/drawingml/2006/table">
            <a:tbl>
              <a:tblPr/>
              <a:tblGrid>
                <a:gridCol w="3520891"/>
                <a:gridCol w="1323148"/>
                <a:gridCol w="3796921"/>
              </a:tblGrid>
              <a:tr h="1368152">
                <a:tc>
                  <a:txBody>
                    <a:bodyPr/>
                    <a:lstStyle>
                      <a:lvl1pPr marL="0" algn="l" rtl="0" eaLnBrk="1" latinLnBrk="0" hangingPunct="1">
                        <a:defRPr kumimoji="0" kern="1200">
                          <a:solidFill>
                            <a:schemeClr val="tx1"/>
                          </a:solidFill>
                          <a:latin typeface="Century Gothic"/>
                        </a:defRPr>
                      </a:lvl1pPr>
                      <a:lvl2pPr marL="457200" algn="l" rtl="0" eaLnBrk="1" latinLnBrk="0" hangingPunct="1">
                        <a:defRPr kumimoji="0" kern="1200">
                          <a:solidFill>
                            <a:schemeClr val="tx1"/>
                          </a:solidFill>
                          <a:latin typeface="Century Gothic"/>
                        </a:defRPr>
                      </a:lvl2pPr>
                      <a:lvl3pPr marL="914400" algn="l" rtl="0" eaLnBrk="1" latinLnBrk="0" hangingPunct="1">
                        <a:defRPr kumimoji="0" kern="1200">
                          <a:solidFill>
                            <a:schemeClr val="tx1"/>
                          </a:solidFill>
                          <a:latin typeface="Century Gothic"/>
                        </a:defRPr>
                      </a:lvl3pPr>
                      <a:lvl4pPr marL="1371600" algn="l" rtl="0" eaLnBrk="1" latinLnBrk="0" hangingPunct="1">
                        <a:defRPr kumimoji="0" kern="1200">
                          <a:solidFill>
                            <a:schemeClr val="tx1"/>
                          </a:solidFill>
                          <a:latin typeface="Century Gothic"/>
                        </a:defRPr>
                      </a:lvl4pPr>
                      <a:lvl5pPr marL="1828800" algn="l" rtl="0" eaLnBrk="1" latinLnBrk="0" hangingPunct="1">
                        <a:defRPr kumimoji="0" kern="1200">
                          <a:solidFill>
                            <a:schemeClr val="tx1"/>
                          </a:solidFill>
                          <a:latin typeface="Century Gothic"/>
                        </a:defRPr>
                      </a:lvl5pPr>
                      <a:lvl6pPr marL="2286000" algn="l" rtl="0" eaLnBrk="1" latinLnBrk="0" hangingPunct="1">
                        <a:defRPr kumimoji="0" kern="1200">
                          <a:solidFill>
                            <a:schemeClr val="tx1"/>
                          </a:solidFill>
                          <a:latin typeface="Century Gothic"/>
                        </a:defRPr>
                      </a:lvl6pPr>
                      <a:lvl7pPr marL="2743200" algn="l" rtl="0" eaLnBrk="1" latinLnBrk="0" hangingPunct="1">
                        <a:defRPr kumimoji="0" kern="1200">
                          <a:solidFill>
                            <a:schemeClr val="tx1"/>
                          </a:solidFill>
                          <a:latin typeface="Century Gothic"/>
                        </a:defRPr>
                      </a:lvl7pPr>
                      <a:lvl8pPr marL="3200400" algn="l" rtl="0" eaLnBrk="1" latinLnBrk="0" hangingPunct="1">
                        <a:defRPr kumimoji="0" kern="1200">
                          <a:solidFill>
                            <a:schemeClr val="tx1"/>
                          </a:solidFill>
                          <a:latin typeface="Century Gothic"/>
                        </a:defRPr>
                      </a:lvl8pPr>
                      <a:lvl9pPr marL="3657600" algn="l" rtl="0" eaLnBrk="1" latinLnBrk="0" hangingPunct="1">
                        <a:defRPr kumimoji="0" kern="1200">
                          <a:solidFill>
                            <a:schemeClr val="tx1"/>
                          </a:solidFill>
                          <a:latin typeface="Century Gothic"/>
                        </a:defRPr>
                      </a:lvl9pPr>
                    </a:lstStyle>
                    <a:p>
                      <a:pPr marL="0" marR="0" lvl="0" indent="0" algn="ctr" defTabSz="914400" rtl="0" eaLnBrk="1" fontAlgn="base" latinLnBrk="0" hangingPunct="1">
                        <a:lnSpc>
                          <a:spcPct val="125000"/>
                        </a:lnSpc>
                        <a:spcBef>
                          <a:spcPts val="600"/>
                        </a:spcBef>
                        <a:spcAft>
                          <a:spcPct val="0"/>
                        </a:spcAft>
                        <a:buClrTx/>
                        <a:buSzTx/>
                        <a:buFontTx/>
                        <a:buNone/>
                        <a:tabLst/>
                      </a:pPr>
                      <a:r>
                        <a:rPr kumimoji="0" lang="kk-KZ" sz="1600" b="1" i="0" u="none" strike="noStrike" cap="none" normalizeH="0" baseline="0" dirty="0" smtClean="0">
                          <a:ln>
                            <a:noFill/>
                          </a:ln>
                          <a:solidFill>
                            <a:schemeClr val="tx1"/>
                          </a:solidFill>
                          <a:effectLst/>
                          <a:latin typeface="Tahoma" pitchFamily="34" charset="0"/>
                          <a:cs typeface="Times New Roman" pitchFamily="18" charset="0"/>
                        </a:rPr>
                        <a:t>С.Ж.АСФЕНДИЯРОВ АТЫДАҒЫ</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25000"/>
                        </a:lnSpc>
                        <a:spcBef>
                          <a:spcPct val="0"/>
                        </a:spcBef>
                        <a:spcAft>
                          <a:spcPct val="0"/>
                        </a:spcAft>
                        <a:buClrTx/>
                        <a:buSzTx/>
                        <a:buFontTx/>
                        <a:buNone/>
                        <a:tabLst/>
                      </a:pPr>
                      <a:r>
                        <a:rPr kumimoji="0" lang="kk-KZ" sz="1600" b="1" i="0" u="none" strike="noStrike" cap="none" normalizeH="0" baseline="0" dirty="0" smtClean="0">
                          <a:ln>
                            <a:noFill/>
                          </a:ln>
                          <a:solidFill>
                            <a:schemeClr val="tx1"/>
                          </a:solidFill>
                          <a:effectLst/>
                          <a:latin typeface="Tahoma" pitchFamily="34" charset="0"/>
                          <a:cs typeface="Times New Roman" pitchFamily="18" charset="0"/>
                        </a:rPr>
                        <a:t>ҚАЗАҚ ҰЛТТЫҚ МЕДИЦИНА УНИВЕРСИТЕТІ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3766" marR="43766" marT="0" marB="0" anchor="ctr" horzOverflow="overflow">
                    <a:lnL>
                      <a:noFill/>
                    </a:lnL>
                    <a:lnR>
                      <a:noFill/>
                    </a:lnR>
                    <a:lnT>
                      <a:noFill/>
                    </a:lnT>
                    <a:lnB w="47625" cap="flat" cmpd="dbl"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entury Gothic"/>
                        </a:defRPr>
                      </a:lvl1pPr>
                      <a:lvl2pPr marL="457200" algn="l" rtl="0" eaLnBrk="1" latinLnBrk="0" hangingPunct="1">
                        <a:defRPr kumimoji="0" kern="1200">
                          <a:solidFill>
                            <a:schemeClr val="tx1"/>
                          </a:solidFill>
                          <a:latin typeface="Century Gothic"/>
                        </a:defRPr>
                      </a:lvl2pPr>
                      <a:lvl3pPr marL="914400" algn="l" rtl="0" eaLnBrk="1" latinLnBrk="0" hangingPunct="1">
                        <a:defRPr kumimoji="0" kern="1200">
                          <a:solidFill>
                            <a:schemeClr val="tx1"/>
                          </a:solidFill>
                          <a:latin typeface="Century Gothic"/>
                        </a:defRPr>
                      </a:lvl3pPr>
                      <a:lvl4pPr marL="1371600" algn="l" rtl="0" eaLnBrk="1" latinLnBrk="0" hangingPunct="1">
                        <a:defRPr kumimoji="0" kern="1200">
                          <a:solidFill>
                            <a:schemeClr val="tx1"/>
                          </a:solidFill>
                          <a:latin typeface="Century Gothic"/>
                        </a:defRPr>
                      </a:lvl4pPr>
                      <a:lvl5pPr marL="1828800" algn="l" rtl="0" eaLnBrk="1" latinLnBrk="0" hangingPunct="1">
                        <a:defRPr kumimoji="0" kern="1200">
                          <a:solidFill>
                            <a:schemeClr val="tx1"/>
                          </a:solidFill>
                          <a:latin typeface="Century Gothic"/>
                        </a:defRPr>
                      </a:lvl5pPr>
                      <a:lvl6pPr marL="2286000" algn="l" rtl="0" eaLnBrk="1" latinLnBrk="0" hangingPunct="1">
                        <a:defRPr kumimoji="0" kern="1200">
                          <a:solidFill>
                            <a:schemeClr val="tx1"/>
                          </a:solidFill>
                          <a:latin typeface="Century Gothic"/>
                        </a:defRPr>
                      </a:lvl6pPr>
                      <a:lvl7pPr marL="2743200" algn="l" rtl="0" eaLnBrk="1" latinLnBrk="0" hangingPunct="1">
                        <a:defRPr kumimoji="0" kern="1200">
                          <a:solidFill>
                            <a:schemeClr val="tx1"/>
                          </a:solidFill>
                          <a:latin typeface="Century Gothic"/>
                        </a:defRPr>
                      </a:lvl7pPr>
                      <a:lvl8pPr marL="3200400" algn="l" rtl="0" eaLnBrk="1" latinLnBrk="0" hangingPunct="1">
                        <a:defRPr kumimoji="0" kern="1200">
                          <a:solidFill>
                            <a:schemeClr val="tx1"/>
                          </a:solidFill>
                          <a:latin typeface="Century Gothic"/>
                        </a:defRPr>
                      </a:lvl8pPr>
                      <a:lvl9pPr marL="3657600" algn="l" rtl="0" eaLnBrk="1" latinLnBrk="0" hangingPunct="1">
                        <a:defRPr kumimoji="0" kern="1200">
                          <a:solidFill>
                            <a:schemeClr val="tx1"/>
                          </a:solidFill>
                          <a:latin typeface="Century Gothic"/>
                        </a:defRPr>
                      </a:lvl9pPr>
                    </a:lstStyle>
                    <a:p>
                      <a:pPr marL="0" marR="0" lvl="0" indent="0" algn="ctr" defTabSz="914400" rtl="0" eaLnBrk="1" fontAlgn="base" latinLnBrk="0" hangingPunct="1">
                        <a:lnSpc>
                          <a:spcPct val="125000"/>
                        </a:lnSpc>
                        <a:spcBef>
                          <a:spcPct val="0"/>
                        </a:spcBef>
                        <a:spcAft>
                          <a:spcPct val="0"/>
                        </a:spcAft>
                        <a:buClrTx/>
                        <a:buSzTx/>
                        <a:buFontTx/>
                        <a:buNone/>
                        <a:tabLst/>
                      </a:pPr>
                      <a:endParaRPr kumimoji="0" lang="ru-RU" sz="1600" b="0" i="0" u="none" strike="noStrike" cap="none" normalizeH="0" baseline="0" dirty="0" smtClean="0">
                        <a:ln>
                          <a:noFill/>
                        </a:ln>
                        <a:solidFill>
                          <a:schemeClr val="tx1"/>
                        </a:solidFill>
                        <a:effectLst/>
                        <a:latin typeface="Tahoma" pitchFamily="34" charset="0"/>
                        <a:cs typeface="Times New Roman" pitchFamily="18" charset="0"/>
                      </a:endParaRPr>
                    </a:p>
                  </a:txBody>
                  <a:tcPr marL="43766" marR="43766" marT="0" marB="0" anchor="ctr" horzOverflow="overflow">
                    <a:lnL>
                      <a:noFill/>
                    </a:lnL>
                    <a:lnR>
                      <a:noFill/>
                    </a:lnR>
                    <a:lnT>
                      <a:noFill/>
                    </a:lnT>
                    <a:lnB w="47625" cap="flat" cmpd="dbl"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entury Gothic"/>
                        </a:defRPr>
                      </a:lvl1pPr>
                      <a:lvl2pPr marL="457200" algn="l" rtl="0" eaLnBrk="1" latinLnBrk="0" hangingPunct="1">
                        <a:defRPr kumimoji="0" kern="1200">
                          <a:solidFill>
                            <a:schemeClr val="tx1"/>
                          </a:solidFill>
                          <a:latin typeface="Century Gothic"/>
                        </a:defRPr>
                      </a:lvl2pPr>
                      <a:lvl3pPr marL="914400" algn="l" rtl="0" eaLnBrk="1" latinLnBrk="0" hangingPunct="1">
                        <a:defRPr kumimoji="0" kern="1200">
                          <a:solidFill>
                            <a:schemeClr val="tx1"/>
                          </a:solidFill>
                          <a:latin typeface="Century Gothic"/>
                        </a:defRPr>
                      </a:lvl3pPr>
                      <a:lvl4pPr marL="1371600" algn="l" rtl="0" eaLnBrk="1" latinLnBrk="0" hangingPunct="1">
                        <a:defRPr kumimoji="0" kern="1200">
                          <a:solidFill>
                            <a:schemeClr val="tx1"/>
                          </a:solidFill>
                          <a:latin typeface="Century Gothic"/>
                        </a:defRPr>
                      </a:lvl4pPr>
                      <a:lvl5pPr marL="1828800" algn="l" rtl="0" eaLnBrk="1" latinLnBrk="0" hangingPunct="1">
                        <a:defRPr kumimoji="0" kern="1200">
                          <a:solidFill>
                            <a:schemeClr val="tx1"/>
                          </a:solidFill>
                          <a:latin typeface="Century Gothic"/>
                        </a:defRPr>
                      </a:lvl5pPr>
                      <a:lvl6pPr marL="2286000" algn="l" rtl="0" eaLnBrk="1" latinLnBrk="0" hangingPunct="1">
                        <a:defRPr kumimoji="0" kern="1200">
                          <a:solidFill>
                            <a:schemeClr val="tx1"/>
                          </a:solidFill>
                          <a:latin typeface="Century Gothic"/>
                        </a:defRPr>
                      </a:lvl6pPr>
                      <a:lvl7pPr marL="2743200" algn="l" rtl="0" eaLnBrk="1" latinLnBrk="0" hangingPunct="1">
                        <a:defRPr kumimoji="0" kern="1200">
                          <a:solidFill>
                            <a:schemeClr val="tx1"/>
                          </a:solidFill>
                          <a:latin typeface="Century Gothic"/>
                        </a:defRPr>
                      </a:lvl7pPr>
                      <a:lvl8pPr marL="3200400" algn="l" rtl="0" eaLnBrk="1" latinLnBrk="0" hangingPunct="1">
                        <a:defRPr kumimoji="0" kern="1200">
                          <a:solidFill>
                            <a:schemeClr val="tx1"/>
                          </a:solidFill>
                          <a:latin typeface="Century Gothic"/>
                        </a:defRPr>
                      </a:lvl8pPr>
                      <a:lvl9pPr marL="3657600" algn="l" rtl="0" eaLnBrk="1" latinLnBrk="0" hangingPunct="1">
                        <a:defRPr kumimoji="0" kern="1200">
                          <a:solidFill>
                            <a:schemeClr val="tx1"/>
                          </a:solidFill>
                          <a:latin typeface="Century Gothic"/>
                        </a:defRPr>
                      </a:lvl9pPr>
                    </a:lstStyle>
                    <a:p>
                      <a:pPr marL="0" marR="0" lvl="0" indent="0" algn="ctr" defTabSz="914400" rtl="0" eaLnBrk="1" fontAlgn="base" latinLnBrk="0" hangingPunct="1">
                        <a:lnSpc>
                          <a:spcPct val="125000"/>
                        </a:lnSpc>
                        <a:spcBef>
                          <a:spcPts val="600"/>
                        </a:spcBef>
                        <a:spcAft>
                          <a:spcPct val="0"/>
                        </a:spcAft>
                        <a:buClrTx/>
                        <a:buSzTx/>
                        <a:buFontTx/>
                        <a:buNone/>
                        <a:tabLst/>
                      </a:pPr>
                      <a:r>
                        <a:rPr kumimoji="0" lang="ru-RU" sz="1600" b="1" i="0" u="none" strike="noStrike" cap="none" normalizeH="0" baseline="0" dirty="0" smtClean="0">
                          <a:ln>
                            <a:noFill/>
                          </a:ln>
                          <a:solidFill>
                            <a:schemeClr val="tx1"/>
                          </a:solidFill>
                          <a:effectLst/>
                          <a:latin typeface="Tahoma" pitchFamily="34" charset="0"/>
                          <a:cs typeface="Times New Roman" pitchFamily="18" charset="0"/>
                        </a:rPr>
                        <a:t>КАЗАХСКИЙ НАЦИОНАЛЬНЫЙ МЕДИЦИНСКИЙ  УНИВЕРСИТЕТ ИМЕНИ  С.Д.АСФЕНДИЯРОВА</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3766" marR="43766" marT="0" marB="0" anchor="ctr" horzOverflow="overflow">
                    <a:lnL>
                      <a:noFill/>
                    </a:lnL>
                    <a:lnR>
                      <a:noFill/>
                    </a:lnR>
                    <a:lnT>
                      <a:noFill/>
                    </a:lnT>
                    <a:lnB w="47625" cap="flat" cmpd="dbl"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5" name="Рисунок 4" descr="logo_fin"/>
          <p:cNvPicPr>
            <a:picLocks noChangeAspect="1" noChangeArrowheads="1"/>
          </p:cNvPicPr>
          <p:nvPr/>
        </p:nvPicPr>
        <p:blipFill>
          <a:blip r:embed="rId2">
            <a:extLst>
              <a:ext uri="{28A0092B-C50C-407E-A947-70E740481C1C}">
                <a14:useLocalDpi xmlns:a14="http://schemas.microsoft.com/office/drawing/2010/main" val="0"/>
              </a:ext>
            </a:extLst>
          </a:blip>
          <a:srcRect l="-1057" r="56750"/>
          <a:stretch>
            <a:fillRect/>
          </a:stretch>
        </p:blipFill>
        <p:spPr bwMode="auto">
          <a:xfrm>
            <a:off x="3614602" y="260350"/>
            <a:ext cx="1420948" cy="122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900304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738282"/>
            <a:ext cx="8712968" cy="5715054"/>
          </a:xfrm>
        </p:spPr>
        <p:txBody>
          <a:bodyPr>
            <a:noAutofit/>
          </a:bodyPr>
          <a:lstStyle/>
          <a:p>
            <a:pPr algn="just"/>
            <a:r>
              <a:rPr lang="en-US" dirty="0">
                <a:solidFill>
                  <a:schemeClr val="tx1"/>
                </a:solidFill>
              </a:rPr>
              <a:t>Patient 8u years complained of a loss of luster of the tooth crown 21. From history: three months ago received a contusion of the tooth 21 during the game. To the doctor did not address. When viewed from the crown of the tooth 21 is intact, gray, percussion tooth 21 is painless. The mucosa of the tooth 21 in pink. On radiographs of teeth 21: roots in the stage of parallel walls, </a:t>
            </a:r>
            <a:r>
              <a:rPr lang="en-US" dirty="0" err="1">
                <a:solidFill>
                  <a:schemeClr val="tx1"/>
                </a:solidFill>
              </a:rPr>
              <a:t>resorption</a:t>
            </a:r>
            <a:r>
              <a:rPr lang="en-US" dirty="0">
                <a:solidFill>
                  <a:schemeClr val="tx1"/>
                </a:solidFill>
              </a:rPr>
              <a:t> of cortical bone growth zone. .On The basis of clinical and radiological findings diagnosed with necrosis of the pulp of a tooth 21. Endodontic treatment was carried out as described above</a:t>
            </a:r>
          </a:p>
          <a:p>
            <a:pPr algn="just"/>
            <a:r>
              <a:rPr lang="en-US" dirty="0">
                <a:solidFill>
                  <a:schemeClr val="tx1"/>
                </a:solidFill>
              </a:rPr>
              <a:t>procedure using calcium hydroxide </a:t>
            </a:r>
            <a:r>
              <a:rPr lang="en-US" dirty="0" err="1">
                <a:solidFill>
                  <a:schemeClr val="tx1"/>
                </a:solidFill>
              </a:rPr>
              <a:t>zameshennoy</a:t>
            </a:r>
            <a:r>
              <a:rPr lang="en-US" dirty="0">
                <a:solidFill>
                  <a:schemeClr val="tx1"/>
                </a:solidFill>
              </a:rPr>
              <a:t> distilled water. Up visits were performed at one week, 1, 3, 6, 12, 15 months, and was confirmed by the clinical well-being. Under the same visit is conducted Replacement of calcium hydroxide paste channels. After 6 months of symptom defined "positive stop" with the introduction of an endodontic instrument in the root canal on the radiograph it was marked the beginning of formation </a:t>
            </a:r>
            <a:r>
              <a:rPr lang="en-US" dirty="0" err="1">
                <a:solidFill>
                  <a:schemeClr val="tx1"/>
                </a:solidFill>
              </a:rPr>
              <a:t>tverdotkannogo</a:t>
            </a:r>
            <a:r>
              <a:rPr lang="en-US" dirty="0">
                <a:solidFill>
                  <a:schemeClr val="tx1"/>
                </a:solidFill>
              </a:rPr>
              <a:t> </a:t>
            </a:r>
            <a:r>
              <a:rPr lang="en-US" dirty="0" err="1">
                <a:solidFill>
                  <a:schemeClr val="tx1"/>
                </a:solidFill>
              </a:rPr>
              <a:t>api</a:t>
            </a:r>
            <a:endParaRPr lang="en-US" dirty="0">
              <a:solidFill>
                <a:schemeClr val="tx1"/>
              </a:solidFill>
            </a:endParaRPr>
          </a:p>
          <a:p>
            <a:pPr algn="just"/>
            <a:r>
              <a:rPr lang="en-US" dirty="0" err="1">
                <a:solidFill>
                  <a:schemeClr val="tx1"/>
                </a:solidFill>
              </a:rPr>
              <a:t>Calne</a:t>
            </a:r>
            <a:r>
              <a:rPr lang="en-US" dirty="0">
                <a:solidFill>
                  <a:schemeClr val="tx1"/>
                </a:solidFill>
              </a:rPr>
              <a:t> barrier </a:t>
            </a:r>
            <a:r>
              <a:rPr lang="en-US" dirty="0" err="1">
                <a:solidFill>
                  <a:schemeClr val="tx1"/>
                </a:solidFill>
              </a:rPr>
              <a:t>apexification</a:t>
            </a:r>
            <a:r>
              <a:rPr lang="en-US" dirty="0">
                <a:solidFill>
                  <a:schemeClr val="tx1"/>
                </a:solidFill>
              </a:rPr>
              <a:t> ended after 15 months from the start of treatment was confirmed clinically and </a:t>
            </a:r>
            <a:r>
              <a:rPr lang="en-US" dirty="0" err="1">
                <a:solidFill>
                  <a:schemeClr val="tx1"/>
                </a:solidFill>
              </a:rPr>
              <a:t>radiologically</a:t>
            </a:r>
            <a:r>
              <a:rPr lang="en-US" dirty="0">
                <a:solidFill>
                  <a:schemeClr val="tx1"/>
                </a:solidFill>
              </a:rPr>
              <a:t>. The root canal tooth 21 was constantly </a:t>
            </a:r>
            <a:r>
              <a:rPr lang="en-US" dirty="0" err="1">
                <a:solidFill>
                  <a:schemeClr val="tx1"/>
                </a:solidFill>
              </a:rPr>
              <a:t>obturated</a:t>
            </a:r>
            <a:r>
              <a:rPr lang="en-US" dirty="0">
                <a:solidFill>
                  <a:schemeClr val="tx1"/>
                </a:solidFill>
              </a:rPr>
              <a:t> using </a:t>
            </a:r>
            <a:r>
              <a:rPr lang="en-US" dirty="0" err="1">
                <a:solidFill>
                  <a:schemeClr val="tx1"/>
                </a:solidFill>
              </a:rPr>
              <a:t>gutta</a:t>
            </a:r>
            <a:r>
              <a:rPr lang="en-US" dirty="0">
                <a:solidFill>
                  <a:schemeClr val="tx1"/>
                </a:solidFill>
              </a:rPr>
              <a:t> </a:t>
            </a:r>
            <a:r>
              <a:rPr lang="en-US" dirty="0" err="1">
                <a:solidFill>
                  <a:schemeClr val="tx1"/>
                </a:solidFill>
              </a:rPr>
              <a:t>percha</a:t>
            </a:r>
            <a:r>
              <a:rPr lang="en-US" dirty="0">
                <a:solidFill>
                  <a:schemeClr val="tx1"/>
                </a:solidFill>
              </a:rPr>
              <a:t>.</a:t>
            </a:r>
            <a:endParaRPr lang="ru-RU" dirty="0">
              <a:solidFill>
                <a:schemeClr val="tx1"/>
              </a:solidFill>
            </a:endParaRPr>
          </a:p>
        </p:txBody>
      </p:sp>
      <p:sp>
        <p:nvSpPr>
          <p:cNvPr id="4" name="Прямоугольник 3"/>
          <p:cNvSpPr/>
          <p:nvPr/>
        </p:nvSpPr>
        <p:spPr>
          <a:xfrm>
            <a:off x="395536" y="215062"/>
            <a:ext cx="3222357" cy="523220"/>
          </a:xfrm>
          <a:prstGeom prst="rect">
            <a:avLst/>
          </a:prstGeom>
        </p:spPr>
        <p:txBody>
          <a:bodyPr wrap="none">
            <a:spAutoFit/>
          </a:bodyPr>
          <a:lstStyle/>
          <a:p>
            <a:r>
              <a:rPr lang="en-US" sz="2800" dirty="0"/>
              <a:t>Clinical Example №2</a:t>
            </a:r>
            <a:endParaRPr lang="ru-RU" sz="2800" dirty="0"/>
          </a:p>
        </p:txBody>
      </p:sp>
    </p:spTree>
    <p:extLst>
      <p:ext uri="{BB962C8B-B14F-4D97-AF65-F5344CB8AC3E}">
        <p14:creationId xmlns:p14="http://schemas.microsoft.com/office/powerpoint/2010/main" val="1556621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39341" y="5085184"/>
            <a:ext cx="4720691" cy="1473200"/>
          </a:xfrm>
        </p:spPr>
        <p:txBody>
          <a:bodyPr>
            <a:noAutofit/>
          </a:bodyPr>
          <a:lstStyle/>
          <a:p>
            <a:r>
              <a:rPr lang="en-US" sz="2400" dirty="0">
                <a:solidFill>
                  <a:schemeClr val="tx1"/>
                </a:solidFill>
              </a:rPr>
              <a:t>On radiographs of teeth 21: roots in the stage of parallel walls, </a:t>
            </a:r>
            <a:r>
              <a:rPr lang="en-US" sz="2400" dirty="0" err="1">
                <a:solidFill>
                  <a:schemeClr val="tx1"/>
                </a:solidFill>
              </a:rPr>
              <a:t>resorption</a:t>
            </a:r>
            <a:r>
              <a:rPr lang="en-US" sz="2400" dirty="0">
                <a:solidFill>
                  <a:schemeClr val="tx1"/>
                </a:solidFill>
              </a:rPr>
              <a:t> of cortical bone growth zone</a:t>
            </a:r>
            <a:endParaRPr lang="ru-RU" sz="2400" dirty="0">
              <a:solidFill>
                <a:schemeClr val="tx1"/>
              </a:solidFill>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1124744"/>
            <a:ext cx="4032250" cy="368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48225" y="1209801"/>
            <a:ext cx="3598863" cy="361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Прямоугольник 5"/>
          <p:cNvSpPr/>
          <p:nvPr/>
        </p:nvSpPr>
        <p:spPr>
          <a:xfrm>
            <a:off x="5048224" y="5085184"/>
            <a:ext cx="4067719" cy="1200329"/>
          </a:xfrm>
          <a:prstGeom prst="rect">
            <a:avLst/>
          </a:prstGeom>
        </p:spPr>
        <p:txBody>
          <a:bodyPr wrap="square">
            <a:spAutoFit/>
          </a:bodyPr>
          <a:lstStyle/>
          <a:p>
            <a:r>
              <a:rPr lang="en-US" sz="2400" dirty="0" err="1"/>
              <a:t>tverdotkannogo</a:t>
            </a:r>
            <a:r>
              <a:rPr lang="en-US" sz="2400" dirty="0"/>
              <a:t> beginning of the formation of the apical barrier</a:t>
            </a:r>
            <a:endParaRPr lang="ru-RU" sz="2400" dirty="0"/>
          </a:p>
        </p:txBody>
      </p:sp>
      <p:sp>
        <p:nvSpPr>
          <p:cNvPr id="7" name="Прямоугольник 6"/>
          <p:cNvSpPr/>
          <p:nvPr/>
        </p:nvSpPr>
        <p:spPr>
          <a:xfrm>
            <a:off x="971600" y="359241"/>
            <a:ext cx="3222357" cy="523220"/>
          </a:xfrm>
          <a:prstGeom prst="rect">
            <a:avLst/>
          </a:prstGeom>
        </p:spPr>
        <p:txBody>
          <a:bodyPr wrap="none">
            <a:spAutoFit/>
          </a:bodyPr>
          <a:lstStyle/>
          <a:p>
            <a:r>
              <a:rPr lang="en-US" sz="2800" dirty="0"/>
              <a:t>Clinical Example №2</a:t>
            </a:r>
            <a:endParaRPr lang="ru-RU" sz="2800" dirty="0"/>
          </a:p>
        </p:txBody>
      </p:sp>
    </p:spTree>
    <p:extLst>
      <p:ext uri="{BB962C8B-B14F-4D97-AF65-F5344CB8AC3E}">
        <p14:creationId xmlns:p14="http://schemas.microsoft.com/office/powerpoint/2010/main" val="1556621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5517232"/>
            <a:ext cx="7992888" cy="988307"/>
          </a:xfrm>
        </p:spPr>
        <p:txBody>
          <a:bodyPr>
            <a:noAutofit/>
          </a:bodyPr>
          <a:lstStyle/>
          <a:p>
            <a:pPr algn="just"/>
            <a:r>
              <a:rPr lang="en-US" sz="2400" dirty="0">
                <a:solidFill>
                  <a:schemeClr val="tx1"/>
                </a:solidFill>
              </a:rPr>
              <a:t>The root canal tooth 21 was constantly </a:t>
            </a:r>
            <a:r>
              <a:rPr lang="en-US" sz="2400" dirty="0" err="1">
                <a:solidFill>
                  <a:schemeClr val="tx1"/>
                </a:solidFill>
              </a:rPr>
              <a:t>obturated</a:t>
            </a:r>
            <a:r>
              <a:rPr lang="en-US" sz="2400" dirty="0">
                <a:solidFill>
                  <a:schemeClr val="tx1"/>
                </a:solidFill>
              </a:rPr>
              <a:t> using </a:t>
            </a:r>
            <a:r>
              <a:rPr lang="en-US" sz="2400" dirty="0" err="1" smtClean="0">
                <a:solidFill>
                  <a:schemeClr val="tx1"/>
                </a:solidFill>
              </a:rPr>
              <a:t>gutta</a:t>
            </a:r>
            <a:r>
              <a:rPr lang="en-US" sz="2400" dirty="0" smtClean="0">
                <a:solidFill>
                  <a:schemeClr val="tx1"/>
                </a:solidFill>
              </a:rPr>
              <a:t> </a:t>
            </a:r>
            <a:r>
              <a:rPr lang="en-US" sz="2400" dirty="0" err="1" smtClean="0">
                <a:solidFill>
                  <a:schemeClr val="tx1"/>
                </a:solidFill>
              </a:rPr>
              <a:t>perchevyh</a:t>
            </a:r>
            <a:r>
              <a:rPr lang="en-US" sz="2400" dirty="0" smtClean="0">
                <a:solidFill>
                  <a:schemeClr val="tx1"/>
                </a:solidFill>
              </a:rPr>
              <a:t> </a:t>
            </a:r>
            <a:r>
              <a:rPr lang="en-US" sz="2400" dirty="0">
                <a:solidFill>
                  <a:schemeClr val="tx1"/>
                </a:solidFill>
              </a:rPr>
              <a:t>pins</a:t>
            </a:r>
            <a:endParaRPr lang="ru-RU" sz="2400" dirty="0">
              <a:solidFill>
                <a:schemeClr val="tx1"/>
              </a:solidFill>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908720"/>
            <a:ext cx="8352928" cy="4046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56621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332656"/>
            <a:ext cx="9144000" cy="5976664"/>
          </a:xfrm>
        </p:spPr>
        <p:txBody>
          <a:bodyPr>
            <a:noAutofit/>
          </a:bodyPr>
          <a:lstStyle/>
          <a:p>
            <a:r>
              <a:rPr lang="en-US" sz="2800" dirty="0">
                <a:solidFill>
                  <a:schemeClr val="tx1"/>
                </a:solidFill>
              </a:rPr>
              <a:t>Thus, the treatment of permanent teeth with incomplete root formation and pulp unsustainable in children with the use of calcium hydroxide has a probability of success and favorable long-term prognosis, minimizes the chance of complications, achieves the main result - </a:t>
            </a:r>
            <a:r>
              <a:rPr lang="en-US" sz="2800" dirty="0" err="1">
                <a:solidFill>
                  <a:schemeClr val="tx1"/>
                </a:solidFill>
              </a:rPr>
              <a:t>apexification</a:t>
            </a:r>
            <a:r>
              <a:rPr lang="en-US" sz="2800" dirty="0">
                <a:solidFill>
                  <a:schemeClr val="tx1"/>
                </a:solidFill>
              </a:rPr>
              <a:t>, and possibly </a:t>
            </a:r>
            <a:r>
              <a:rPr lang="en-US" sz="2800" dirty="0" err="1">
                <a:solidFill>
                  <a:schemeClr val="tx1"/>
                </a:solidFill>
              </a:rPr>
              <a:t>apeksogeneza</a:t>
            </a:r>
            <a:r>
              <a:rPr lang="en-US" sz="2800" dirty="0">
                <a:solidFill>
                  <a:schemeClr val="tx1"/>
                </a:solidFill>
              </a:rPr>
              <a:t>. Our clinical experience shows that in order to achieve positive results of treatment requires not only knowledge and skills of the dentist pediatrician, but also the cooperation and understanding of the parents that would ensure a </a:t>
            </a:r>
            <a:r>
              <a:rPr lang="en-US" sz="2800" dirty="0" smtClean="0">
                <a:solidFill>
                  <a:schemeClr val="tx1"/>
                </a:solidFill>
              </a:rPr>
              <a:t>successful outcome of treatment conditions.</a:t>
            </a:r>
            <a:endParaRPr lang="ru-RU" sz="2800" dirty="0">
              <a:solidFill>
                <a:schemeClr val="tx1"/>
              </a:solidFill>
            </a:endParaRPr>
          </a:p>
        </p:txBody>
      </p:sp>
    </p:spTree>
    <p:extLst>
      <p:ext uri="{BB962C8B-B14F-4D97-AF65-F5344CB8AC3E}">
        <p14:creationId xmlns:p14="http://schemas.microsoft.com/office/powerpoint/2010/main" val="1556621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836712"/>
            <a:ext cx="7772400" cy="1031428"/>
          </a:xfrm>
        </p:spPr>
        <p:txBody>
          <a:bodyPr/>
          <a:lstStyle/>
          <a:p>
            <a:r>
              <a:rPr lang="en-US" dirty="0">
                <a:solidFill>
                  <a:schemeClr val="tx1"/>
                </a:solidFill>
              </a:rPr>
              <a:t>Thank you for attention!!!</a:t>
            </a:r>
            <a:endParaRPr lang="ru-RU" dirty="0">
              <a:solidFill>
                <a:schemeClr val="tx1"/>
              </a:solidFill>
            </a:endParaRPr>
          </a:p>
        </p:txBody>
      </p:sp>
      <p:pic>
        <p:nvPicPr>
          <p:cNvPr id="4" name="Picture 4" descr="http://www.wofwom.com/wp-content/uploads/2012/02/%D0%B7%D0%B4%D0%BE%D1%80%D0%BE%D0%B2%D1%8B%D0%B5-%D0%B7%D1%83%D0%B1%D1%8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0" y="2204864"/>
            <a:ext cx="3643312"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56621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755576" y="980728"/>
            <a:ext cx="7344816" cy="5256584"/>
          </a:xfrm>
        </p:spPr>
        <p:txBody>
          <a:bodyPr>
            <a:noAutofit/>
          </a:bodyPr>
          <a:lstStyle/>
          <a:p>
            <a:r>
              <a:rPr lang="en-US" sz="2800" dirty="0">
                <a:solidFill>
                  <a:schemeClr val="tx1"/>
                </a:solidFill>
              </a:rPr>
              <a:t>Discipline - Dentistry</a:t>
            </a:r>
          </a:p>
          <a:p>
            <a:r>
              <a:rPr lang="en-US" sz="2800" dirty="0">
                <a:solidFill>
                  <a:schemeClr val="tx1"/>
                </a:solidFill>
              </a:rPr>
              <a:t>Specialty - 051,302 "dentistry"</a:t>
            </a:r>
          </a:p>
          <a:p>
            <a:pPr algn="l"/>
            <a:endParaRPr lang="en-US" sz="2800" dirty="0">
              <a:solidFill>
                <a:schemeClr val="tx1"/>
              </a:solidFill>
            </a:endParaRPr>
          </a:p>
          <a:p>
            <a:pPr algn="l"/>
            <a:endParaRPr lang="en-US" sz="2800" dirty="0">
              <a:solidFill>
                <a:schemeClr val="tx1"/>
              </a:solidFill>
            </a:endParaRPr>
          </a:p>
          <a:p>
            <a:pPr algn="l"/>
            <a:r>
              <a:rPr lang="en-US" sz="2800" dirty="0">
                <a:solidFill>
                  <a:schemeClr val="tx1"/>
                </a:solidFill>
              </a:rPr>
              <a:t>The amount of hours: 135:</a:t>
            </a:r>
          </a:p>
          <a:p>
            <a:pPr algn="l"/>
            <a:r>
              <a:rPr lang="en-US" sz="2800" dirty="0">
                <a:solidFill>
                  <a:schemeClr val="tx1"/>
                </a:solidFill>
              </a:rPr>
              <a:t>Practical (seminar) classes - 45 hours</a:t>
            </a:r>
          </a:p>
          <a:p>
            <a:pPr algn="l"/>
            <a:r>
              <a:rPr lang="en-US" sz="2800" dirty="0">
                <a:solidFill>
                  <a:schemeClr val="tx1"/>
                </a:solidFill>
              </a:rPr>
              <a:t>SRSP - 45 hours</a:t>
            </a:r>
          </a:p>
          <a:p>
            <a:pPr algn="l"/>
            <a:r>
              <a:rPr lang="en-US" sz="2800" dirty="0">
                <a:solidFill>
                  <a:schemeClr val="tx1"/>
                </a:solidFill>
              </a:rPr>
              <a:t>CPC -45 hours</a:t>
            </a:r>
          </a:p>
          <a:p>
            <a:pPr algn="l"/>
            <a:r>
              <a:rPr lang="en-US" sz="2800" dirty="0">
                <a:solidFill>
                  <a:schemeClr val="tx1"/>
                </a:solidFill>
              </a:rPr>
              <a:t>Course - 4</a:t>
            </a:r>
          </a:p>
          <a:p>
            <a:pPr algn="l"/>
            <a:r>
              <a:rPr lang="en-US" sz="2800" dirty="0">
                <a:solidFill>
                  <a:schemeClr val="tx1"/>
                </a:solidFill>
              </a:rPr>
              <a:t>Semester - 7, 8</a:t>
            </a:r>
          </a:p>
          <a:p>
            <a:pPr algn="l"/>
            <a:r>
              <a:rPr lang="en-US" sz="2800" dirty="0">
                <a:solidFill>
                  <a:schemeClr val="tx1"/>
                </a:solidFill>
              </a:rPr>
              <a:t>Form of control: examination</a:t>
            </a:r>
            <a:endParaRPr lang="ru-RU" sz="2800" dirty="0">
              <a:solidFill>
                <a:schemeClr val="tx1"/>
              </a:solidFill>
            </a:endParaRPr>
          </a:p>
        </p:txBody>
      </p:sp>
    </p:spTree>
    <p:extLst>
      <p:ext uri="{BB962C8B-B14F-4D97-AF65-F5344CB8AC3E}">
        <p14:creationId xmlns:p14="http://schemas.microsoft.com/office/powerpoint/2010/main" val="1556621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404664"/>
            <a:ext cx="7772400" cy="1008112"/>
          </a:xfrm>
        </p:spPr>
        <p:txBody>
          <a:bodyPr/>
          <a:lstStyle/>
          <a:p>
            <a:r>
              <a:rPr lang="en-US" dirty="0" smtClean="0"/>
              <a:t>Topicality.</a:t>
            </a:r>
            <a:endParaRPr lang="ru-RU" dirty="0"/>
          </a:p>
        </p:txBody>
      </p:sp>
      <p:sp>
        <p:nvSpPr>
          <p:cNvPr id="3" name="Подзаголовок 2"/>
          <p:cNvSpPr>
            <a:spLocks noGrp="1"/>
          </p:cNvSpPr>
          <p:nvPr>
            <p:ph type="subTitle" idx="1"/>
          </p:nvPr>
        </p:nvSpPr>
        <p:spPr>
          <a:xfrm>
            <a:off x="611560" y="1916832"/>
            <a:ext cx="7272808" cy="4149080"/>
          </a:xfrm>
        </p:spPr>
        <p:txBody>
          <a:bodyPr>
            <a:noAutofit/>
          </a:bodyPr>
          <a:lstStyle/>
          <a:p>
            <a:pPr algn="just"/>
            <a:r>
              <a:rPr lang="en-US" sz="2800" dirty="0">
                <a:solidFill>
                  <a:schemeClr val="tx1"/>
                </a:solidFill>
              </a:rPr>
              <a:t>Treatment of permanent teeth with unformed roots is always a challenge for a dentist. This is due to the complex anatomy of the root of the unformed when the apical portion has a funnel shape. The basic principle of treatment of teeth with unformed tip of the root is the maximum long-term preservation of pulp vitality to complete the formation of the root apex.</a:t>
            </a:r>
            <a:endParaRPr lang="ru-RU" sz="2800" dirty="0">
              <a:solidFill>
                <a:schemeClr val="tx1"/>
              </a:solidFill>
            </a:endParaRPr>
          </a:p>
        </p:txBody>
      </p:sp>
    </p:spTree>
    <p:extLst>
      <p:ext uri="{BB962C8B-B14F-4D97-AF65-F5344CB8AC3E}">
        <p14:creationId xmlns:p14="http://schemas.microsoft.com/office/powerpoint/2010/main" val="1556621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39552" y="332656"/>
            <a:ext cx="8136904" cy="5976664"/>
          </a:xfrm>
        </p:spPr>
        <p:txBody>
          <a:bodyPr>
            <a:normAutofit/>
          </a:bodyPr>
          <a:lstStyle/>
          <a:p>
            <a:pPr algn="just"/>
            <a:r>
              <a:rPr lang="en-US" sz="3800" b="1" dirty="0">
                <a:solidFill>
                  <a:schemeClr val="tx1"/>
                </a:solidFill>
              </a:rPr>
              <a:t>Prerequisites: </a:t>
            </a:r>
            <a:r>
              <a:rPr lang="en-US" sz="3800" dirty="0">
                <a:solidFill>
                  <a:schemeClr val="tx1"/>
                </a:solidFill>
              </a:rPr>
              <a:t>psychology and communication skills, histology, normal anatomy, prevention of dental diseases, </a:t>
            </a:r>
            <a:r>
              <a:rPr lang="en-US" sz="3800" dirty="0" err="1">
                <a:solidFill>
                  <a:schemeClr val="tx1"/>
                </a:solidFill>
              </a:rPr>
              <a:t>propaedeutics</a:t>
            </a:r>
            <a:r>
              <a:rPr lang="en-US" sz="3800" dirty="0">
                <a:solidFill>
                  <a:schemeClr val="tx1"/>
                </a:solidFill>
              </a:rPr>
              <a:t> pediatric dentistry, pediatrics, pediatric surgery</a:t>
            </a:r>
          </a:p>
          <a:p>
            <a:pPr algn="just"/>
            <a:r>
              <a:rPr lang="en-US" sz="3800" b="1" dirty="0" err="1">
                <a:solidFill>
                  <a:schemeClr val="tx1"/>
                </a:solidFill>
              </a:rPr>
              <a:t>Postrekvizity</a:t>
            </a:r>
            <a:r>
              <a:rPr lang="en-US" sz="3800" dirty="0">
                <a:solidFill>
                  <a:schemeClr val="tx1"/>
                </a:solidFill>
              </a:rPr>
              <a:t>: prevention of dental diseases, pediatric dentistry, preventive dentistry, oral surgery, prosthodontics, orthodontics.</a:t>
            </a:r>
          </a:p>
          <a:p>
            <a:pPr algn="just"/>
            <a:endParaRPr lang="ru-RU" dirty="0"/>
          </a:p>
        </p:txBody>
      </p:sp>
    </p:spTree>
    <p:extLst>
      <p:ext uri="{BB962C8B-B14F-4D97-AF65-F5344CB8AC3E}">
        <p14:creationId xmlns:p14="http://schemas.microsoft.com/office/powerpoint/2010/main" val="1556621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755576" y="188640"/>
            <a:ext cx="7776864" cy="6336704"/>
          </a:xfrm>
        </p:spPr>
        <p:txBody>
          <a:bodyPr>
            <a:noAutofit/>
          </a:bodyPr>
          <a:lstStyle/>
          <a:p>
            <a:pPr algn="just"/>
            <a:r>
              <a:rPr lang="en-US" sz="2800" b="1" dirty="0">
                <a:solidFill>
                  <a:schemeClr val="tx1"/>
                </a:solidFill>
              </a:rPr>
              <a:t>The purpose of the elective </a:t>
            </a:r>
            <a:r>
              <a:rPr lang="en-US" sz="2800" b="1" dirty="0" smtClean="0">
                <a:solidFill>
                  <a:schemeClr val="tx1"/>
                </a:solidFill>
              </a:rPr>
              <a:t>cycle: </a:t>
            </a:r>
          </a:p>
          <a:p>
            <a:pPr algn="just"/>
            <a:r>
              <a:rPr lang="en-US" sz="2800" b="1" dirty="0" smtClean="0">
                <a:solidFill>
                  <a:schemeClr val="tx1"/>
                </a:solidFill>
              </a:rPr>
              <a:t>1</a:t>
            </a:r>
            <a:r>
              <a:rPr lang="en-US" sz="2800" b="1" dirty="0">
                <a:solidFill>
                  <a:schemeClr val="tx1"/>
                </a:solidFill>
              </a:rPr>
              <a:t>) To form the cognitive skills by</a:t>
            </a:r>
            <a:r>
              <a:rPr lang="en-US" sz="2800" b="1" dirty="0" smtClean="0">
                <a:solidFill>
                  <a:schemeClr val="tx1"/>
                </a:solidFill>
              </a:rPr>
              <a:t>:</a:t>
            </a:r>
          </a:p>
          <a:p>
            <a:pPr algn="just"/>
            <a:r>
              <a:rPr lang="en-US" sz="2800" dirty="0" smtClean="0">
                <a:solidFill>
                  <a:schemeClr val="tx1"/>
                </a:solidFill>
              </a:rPr>
              <a:t> </a:t>
            </a:r>
            <a:r>
              <a:rPr lang="en-US" sz="2800" dirty="0">
                <a:solidFill>
                  <a:schemeClr val="tx1"/>
                </a:solidFill>
              </a:rPr>
              <a:t>- The main stages of development and mineralization of </a:t>
            </a:r>
            <a:r>
              <a:rPr lang="en-US" sz="2800" dirty="0" smtClean="0">
                <a:solidFill>
                  <a:schemeClr val="tx1"/>
                </a:solidFill>
              </a:rPr>
              <a:t>teeth .</a:t>
            </a:r>
          </a:p>
          <a:p>
            <a:pPr marL="457200" indent="-457200" algn="just">
              <a:buFontTx/>
              <a:buChar char="-"/>
            </a:pPr>
            <a:r>
              <a:rPr lang="en-US" sz="2800" dirty="0" smtClean="0">
                <a:solidFill>
                  <a:schemeClr val="tx1"/>
                </a:solidFill>
              </a:rPr>
              <a:t>- </a:t>
            </a:r>
            <a:r>
              <a:rPr lang="en-US" sz="2800" dirty="0" err="1" smtClean="0">
                <a:solidFill>
                  <a:schemeClr val="tx1"/>
                </a:solidFill>
              </a:rPr>
              <a:t>Avilable</a:t>
            </a:r>
            <a:r>
              <a:rPr lang="en-US" sz="2800" dirty="0" smtClean="0">
                <a:solidFill>
                  <a:schemeClr val="tx1"/>
                </a:solidFill>
              </a:rPr>
              <a:t> </a:t>
            </a:r>
            <a:r>
              <a:rPr lang="en-US" sz="2800" dirty="0">
                <a:solidFill>
                  <a:schemeClr val="tx1"/>
                </a:solidFill>
              </a:rPr>
              <a:t>temporary and permanent teeth in children of different ages</a:t>
            </a:r>
            <a:r>
              <a:rPr lang="en-US" sz="2800" dirty="0" smtClean="0">
                <a:solidFill>
                  <a:schemeClr val="tx1"/>
                </a:solidFill>
              </a:rPr>
              <a:t>.</a:t>
            </a:r>
          </a:p>
          <a:p>
            <a:pPr marL="457200" indent="-457200" algn="just">
              <a:buFontTx/>
              <a:buChar char="-"/>
            </a:pPr>
            <a:r>
              <a:rPr lang="en-US" sz="2800" dirty="0" smtClean="0">
                <a:solidFill>
                  <a:schemeClr val="tx1"/>
                </a:solidFill>
              </a:rPr>
              <a:t> </a:t>
            </a:r>
            <a:r>
              <a:rPr lang="en-US" sz="2800" dirty="0">
                <a:solidFill>
                  <a:schemeClr val="tx1"/>
                </a:solidFill>
              </a:rPr>
              <a:t>- X-ray picture of teeth and their germs at various stages of formation. </a:t>
            </a:r>
            <a:r>
              <a:rPr lang="en-US" sz="2800" dirty="0" smtClean="0">
                <a:solidFill>
                  <a:schemeClr val="tx1"/>
                </a:solidFill>
              </a:rPr>
              <a:t> </a:t>
            </a:r>
          </a:p>
          <a:p>
            <a:pPr marL="457200" indent="-457200" algn="just">
              <a:buFontTx/>
              <a:buChar char="-"/>
            </a:pPr>
            <a:r>
              <a:rPr lang="en-US" sz="2800" dirty="0" smtClean="0">
                <a:solidFill>
                  <a:schemeClr val="tx1"/>
                </a:solidFill>
              </a:rPr>
              <a:t>- </a:t>
            </a:r>
            <a:r>
              <a:rPr lang="en-US" sz="2800" dirty="0">
                <a:solidFill>
                  <a:schemeClr val="tx1"/>
                </a:solidFill>
              </a:rPr>
              <a:t>Characteristic radiographic changes in the tissues of growing zone, </a:t>
            </a:r>
            <a:r>
              <a:rPr lang="en-US" sz="2800" dirty="0" err="1">
                <a:solidFill>
                  <a:schemeClr val="tx1"/>
                </a:solidFill>
              </a:rPr>
              <a:t>periapical</a:t>
            </a:r>
            <a:r>
              <a:rPr lang="en-US" sz="2800" dirty="0">
                <a:solidFill>
                  <a:schemeClr val="tx1"/>
                </a:solidFill>
              </a:rPr>
              <a:t> tissues in complicated forms of caries in permanent teeth of children with unformed and formed roots.</a:t>
            </a:r>
            <a:endParaRPr lang="ru-RU" sz="2800" dirty="0">
              <a:solidFill>
                <a:schemeClr val="tx1"/>
              </a:solidFill>
            </a:endParaRPr>
          </a:p>
        </p:txBody>
      </p:sp>
    </p:spTree>
    <p:extLst>
      <p:ext uri="{BB962C8B-B14F-4D97-AF65-F5344CB8AC3E}">
        <p14:creationId xmlns:p14="http://schemas.microsoft.com/office/powerpoint/2010/main" val="1556621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95536" y="1052736"/>
            <a:ext cx="8352928" cy="5805264"/>
          </a:xfrm>
        </p:spPr>
        <p:txBody>
          <a:bodyPr>
            <a:noAutofit/>
          </a:bodyPr>
          <a:lstStyle/>
          <a:p>
            <a:pPr marL="457200" indent="-457200" algn="just">
              <a:buFontTx/>
              <a:buChar char="-"/>
            </a:pPr>
            <a:r>
              <a:rPr lang="en-US" sz="2400" dirty="0" smtClean="0">
                <a:solidFill>
                  <a:schemeClr val="tx1"/>
                </a:solidFill>
              </a:rPr>
              <a:t>-Identifying </a:t>
            </a:r>
            <a:r>
              <a:rPr lang="en-US" sz="2400" dirty="0">
                <a:solidFill>
                  <a:schemeClr val="tx1"/>
                </a:solidFill>
              </a:rPr>
              <a:t>and detailing complaints to parents and </a:t>
            </a:r>
            <a:r>
              <a:rPr lang="en-US" sz="2400" dirty="0" smtClean="0">
                <a:solidFill>
                  <a:schemeClr val="tx1"/>
                </a:solidFill>
              </a:rPr>
              <a:t>teenagers;</a:t>
            </a:r>
          </a:p>
          <a:p>
            <a:pPr marL="457200" indent="-457200" algn="just">
              <a:buFontTx/>
              <a:buChar char="-"/>
            </a:pPr>
            <a:r>
              <a:rPr lang="en-US" sz="2400" dirty="0" smtClean="0">
                <a:solidFill>
                  <a:schemeClr val="tx1"/>
                </a:solidFill>
              </a:rPr>
              <a:t>-Anamnesis </a:t>
            </a:r>
            <a:r>
              <a:rPr lang="en-US" sz="2400" dirty="0">
                <a:solidFill>
                  <a:schemeClr val="tx1"/>
                </a:solidFill>
              </a:rPr>
              <a:t>pregnancy woman</a:t>
            </a:r>
            <a:r>
              <a:rPr lang="en-US" sz="2400" dirty="0" smtClean="0">
                <a:solidFill>
                  <a:schemeClr val="tx1"/>
                </a:solidFill>
              </a:rPr>
              <a:t>;</a:t>
            </a:r>
          </a:p>
          <a:p>
            <a:pPr marL="457200" indent="-457200" algn="just">
              <a:buFontTx/>
              <a:buChar char="-"/>
            </a:pPr>
            <a:r>
              <a:rPr lang="en-US" sz="2400" dirty="0" smtClean="0">
                <a:solidFill>
                  <a:schemeClr val="tx1"/>
                </a:solidFill>
              </a:rPr>
              <a:t> -Conducting </a:t>
            </a:r>
            <a:r>
              <a:rPr lang="en-US" sz="2400" dirty="0">
                <a:solidFill>
                  <a:schemeClr val="tx1"/>
                </a:solidFill>
              </a:rPr>
              <a:t>and interpreting the results of inspection; </a:t>
            </a:r>
            <a:endParaRPr lang="en-US" sz="2400" dirty="0" smtClean="0">
              <a:solidFill>
                <a:schemeClr val="tx1"/>
              </a:solidFill>
            </a:endParaRPr>
          </a:p>
          <a:p>
            <a:pPr marL="457200" indent="-457200" algn="just">
              <a:buFontTx/>
              <a:buChar char="-"/>
            </a:pPr>
            <a:r>
              <a:rPr lang="en-US" sz="2400" dirty="0" smtClean="0">
                <a:solidFill>
                  <a:schemeClr val="tx1"/>
                </a:solidFill>
              </a:rPr>
              <a:t> -Interpretation </a:t>
            </a:r>
            <a:r>
              <a:rPr lang="en-US" sz="2400" dirty="0">
                <a:solidFill>
                  <a:schemeClr val="tx1"/>
                </a:solidFill>
              </a:rPr>
              <a:t>of the results of additional research methods</a:t>
            </a:r>
            <a:r>
              <a:rPr lang="en-US" sz="2400" dirty="0" smtClean="0">
                <a:solidFill>
                  <a:schemeClr val="tx1"/>
                </a:solidFill>
              </a:rPr>
              <a:t>;</a:t>
            </a:r>
          </a:p>
          <a:p>
            <a:pPr marL="457200" indent="-457200" algn="just">
              <a:buFontTx/>
              <a:buChar char="-"/>
            </a:pPr>
            <a:r>
              <a:rPr lang="en-US" sz="2400" dirty="0" smtClean="0">
                <a:solidFill>
                  <a:schemeClr val="tx1"/>
                </a:solidFill>
              </a:rPr>
              <a:t>-Treatment </a:t>
            </a:r>
            <a:r>
              <a:rPr lang="en-US" sz="2400" dirty="0">
                <a:solidFill>
                  <a:schemeClr val="tx1"/>
                </a:solidFill>
              </a:rPr>
              <a:t>tactics aimed at </a:t>
            </a:r>
            <a:r>
              <a:rPr lang="en-US" sz="2400" dirty="0" err="1">
                <a:solidFill>
                  <a:schemeClr val="tx1"/>
                </a:solidFill>
              </a:rPr>
              <a:t>apeksogenez</a:t>
            </a:r>
            <a:r>
              <a:rPr lang="en-US" sz="2400" dirty="0">
                <a:solidFill>
                  <a:schemeClr val="tx1"/>
                </a:solidFill>
              </a:rPr>
              <a:t> and </a:t>
            </a:r>
            <a:r>
              <a:rPr lang="en-US" sz="2400" dirty="0" err="1">
                <a:solidFill>
                  <a:schemeClr val="tx1"/>
                </a:solidFill>
              </a:rPr>
              <a:t>apeksofikatsiyu</a:t>
            </a:r>
            <a:r>
              <a:rPr lang="en-US" sz="2400" dirty="0" smtClean="0">
                <a:solidFill>
                  <a:schemeClr val="tx1"/>
                </a:solidFill>
              </a:rPr>
              <a:t>.</a:t>
            </a:r>
          </a:p>
          <a:p>
            <a:pPr marL="457200" indent="-457200" algn="just">
              <a:buFontTx/>
              <a:buChar char="-"/>
            </a:pPr>
            <a:r>
              <a:rPr lang="en-US" sz="2400" dirty="0" smtClean="0">
                <a:solidFill>
                  <a:schemeClr val="tx1"/>
                </a:solidFill>
              </a:rPr>
              <a:t> -</a:t>
            </a:r>
            <a:r>
              <a:rPr lang="en-US" sz="2400" dirty="0" err="1" smtClean="0">
                <a:solidFill>
                  <a:schemeClr val="tx1"/>
                </a:solidFill>
              </a:rPr>
              <a:t>Endodontics</a:t>
            </a:r>
            <a:r>
              <a:rPr lang="en-US" sz="2400" dirty="0" smtClean="0">
                <a:solidFill>
                  <a:schemeClr val="tx1"/>
                </a:solidFill>
              </a:rPr>
              <a:t> </a:t>
            </a:r>
            <a:r>
              <a:rPr lang="en-US" sz="2400" dirty="0">
                <a:solidFill>
                  <a:schemeClr val="tx1"/>
                </a:solidFill>
              </a:rPr>
              <a:t>young teeth with pulpitis and chronic periodontitis</a:t>
            </a:r>
            <a:r>
              <a:rPr lang="en-US" sz="2400" dirty="0" smtClean="0">
                <a:solidFill>
                  <a:schemeClr val="tx1"/>
                </a:solidFill>
              </a:rPr>
              <a:t>.</a:t>
            </a:r>
          </a:p>
          <a:p>
            <a:pPr marL="457200" indent="-457200" algn="just">
              <a:buFontTx/>
              <a:buChar char="-"/>
            </a:pPr>
            <a:r>
              <a:rPr lang="en-US" sz="2400" dirty="0" smtClean="0">
                <a:solidFill>
                  <a:schemeClr val="tx1"/>
                </a:solidFill>
              </a:rPr>
              <a:t> -Choice </a:t>
            </a:r>
            <a:r>
              <a:rPr lang="en-US" sz="2400" dirty="0">
                <a:solidFill>
                  <a:schemeClr val="tx1"/>
                </a:solidFill>
              </a:rPr>
              <a:t>of filling materials to fill the channels of young permanent </a:t>
            </a:r>
            <a:r>
              <a:rPr lang="en-US" sz="2400" dirty="0" smtClean="0">
                <a:solidFill>
                  <a:schemeClr val="tx1"/>
                </a:solidFill>
              </a:rPr>
              <a:t>teeth.</a:t>
            </a:r>
          </a:p>
          <a:p>
            <a:pPr marL="457200" indent="-457200" algn="just">
              <a:buFontTx/>
              <a:buChar char="-"/>
            </a:pPr>
            <a:r>
              <a:rPr lang="en-US" sz="2400" dirty="0" smtClean="0">
                <a:solidFill>
                  <a:schemeClr val="tx1"/>
                </a:solidFill>
              </a:rPr>
              <a:t>-Filling </a:t>
            </a:r>
            <a:r>
              <a:rPr lang="en-US" sz="2400" dirty="0">
                <a:solidFill>
                  <a:schemeClr val="tx1"/>
                </a:solidFill>
              </a:rPr>
              <a:t>medical history, accounting -</a:t>
            </a:r>
            <a:r>
              <a:rPr lang="en-US" sz="2400" dirty="0" err="1">
                <a:solidFill>
                  <a:schemeClr val="tx1"/>
                </a:solidFill>
              </a:rPr>
              <a:t>otchetnoy</a:t>
            </a:r>
            <a:r>
              <a:rPr lang="en-US" sz="2400" dirty="0">
                <a:solidFill>
                  <a:schemeClr val="tx1"/>
                </a:solidFill>
              </a:rPr>
              <a:t> documentation.</a:t>
            </a:r>
            <a:endParaRPr lang="ru-RU" sz="2400" dirty="0">
              <a:solidFill>
                <a:schemeClr val="tx1"/>
              </a:solidFill>
            </a:endParaRPr>
          </a:p>
        </p:txBody>
      </p:sp>
      <p:sp>
        <p:nvSpPr>
          <p:cNvPr id="5" name="Заголовок 1"/>
          <p:cNvSpPr txBox="1">
            <a:spLocks/>
          </p:cNvSpPr>
          <p:nvPr/>
        </p:nvSpPr>
        <p:spPr>
          <a:xfrm>
            <a:off x="467544" y="0"/>
            <a:ext cx="7774632" cy="1247452"/>
          </a:xfrm>
          <a:prstGeom prst="rect">
            <a:avLst/>
          </a:prstGeom>
        </p:spPr>
        <p:txBody>
          <a:bodyPr vert="horz" lIns="91440" tIns="45720" rIns="91440" bIns="45720" rtlCol="0" anchor="b">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en-US" sz="3600" dirty="0" smtClean="0"/>
              <a:t>2) Establish operational skills:</a:t>
            </a:r>
            <a:endParaRPr lang="ru-RU" sz="3600" dirty="0"/>
          </a:p>
        </p:txBody>
      </p:sp>
    </p:spTree>
    <p:extLst>
      <p:ext uri="{BB962C8B-B14F-4D97-AF65-F5344CB8AC3E}">
        <p14:creationId xmlns:p14="http://schemas.microsoft.com/office/powerpoint/2010/main" val="1556621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01162" y="332656"/>
            <a:ext cx="8424936" cy="954107"/>
          </a:xfrm>
          <a:prstGeom prst="rect">
            <a:avLst/>
          </a:prstGeom>
        </p:spPr>
        <p:txBody>
          <a:bodyPr wrap="square">
            <a:spAutoFit/>
          </a:bodyPr>
          <a:lstStyle/>
          <a:p>
            <a:r>
              <a:rPr lang="en-US" sz="2800" dirty="0"/>
              <a:t>According to the results of the clinical study of AL Frank </a:t>
            </a:r>
            <a:r>
              <a:rPr lang="en-US" sz="2800" dirty="0" err="1"/>
              <a:t>apexification</a:t>
            </a:r>
            <a:r>
              <a:rPr lang="en-US" sz="2800" dirty="0"/>
              <a:t> the following types (Fig. 3) [3, 7]</a:t>
            </a:r>
            <a:endParaRPr lang="ru-RU" sz="280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1162" y="1438706"/>
            <a:ext cx="8064500" cy="2422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Прямоугольник 3"/>
          <p:cNvSpPr>
            <a:spLocks noGrp="1" noChangeArrowheads="1"/>
          </p:cNvSpPr>
          <p:nvPr>
            <p:ph type="subTitle" idx="1"/>
          </p:nvPr>
        </p:nvSpPr>
        <p:spPr bwMode="auto">
          <a:xfrm>
            <a:off x="233681" y="3861048"/>
            <a:ext cx="8399462" cy="2899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n-US" sz="2400" dirty="0">
                <a:solidFill>
                  <a:schemeClr val="tx1"/>
                </a:solidFill>
              </a:rPr>
              <a:t>1) the closure of the root apex of the normal form;</a:t>
            </a:r>
          </a:p>
          <a:p>
            <a:pPr algn="just"/>
            <a:r>
              <a:rPr lang="en-US" sz="2400" dirty="0">
                <a:solidFill>
                  <a:schemeClr val="tx1"/>
                </a:solidFill>
              </a:rPr>
              <a:t>2) closing the root apex dome shape, whereas the root canal is shaped bell;</a:t>
            </a:r>
          </a:p>
          <a:p>
            <a:pPr algn="just"/>
            <a:r>
              <a:rPr lang="en-US" sz="2400" dirty="0">
                <a:solidFill>
                  <a:schemeClr val="tx1"/>
                </a:solidFill>
              </a:rPr>
              <a:t>3) the absence of radiographic changes in the presence of symptoms of "positive stop";</a:t>
            </a:r>
          </a:p>
          <a:p>
            <a:pPr algn="just"/>
            <a:r>
              <a:rPr lang="en-US" sz="2400" dirty="0">
                <a:solidFill>
                  <a:schemeClr val="tx1"/>
                </a:solidFill>
              </a:rPr>
              <a:t>4) symptoms of a "positive stop" and </a:t>
            </a:r>
            <a:r>
              <a:rPr lang="en-US" sz="2400" dirty="0" err="1">
                <a:solidFill>
                  <a:schemeClr val="tx1"/>
                </a:solidFill>
              </a:rPr>
              <a:t>radiographically</a:t>
            </a:r>
            <a:r>
              <a:rPr lang="en-US" sz="2400" dirty="0">
                <a:solidFill>
                  <a:schemeClr val="tx1"/>
                </a:solidFill>
              </a:rPr>
              <a:t> defined barrier at the top of the anatomical region</a:t>
            </a:r>
            <a:endParaRPr lang="en-US" sz="2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556621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908720"/>
            <a:ext cx="8676456" cy="5688632"/>
          </a:xfrm>
        </p:spPr>
        <p:txBody>
          <a:bodyPr>
            <a:noAutofit/>
          </a:bodyPr>
          <a:lstStyle/>
          <a:p>
            <a:pPr algn="just"/>
            <a:r>
              <a:rPr lang="en-US" dirty="0">
                <a:solidFill>
                  <a:schemeClr val="tx1"/>
                </a:solidFill>
              </a:rPr>
              <a:t>The child is 7 years old. He appealed for continuation of treatment of tooth 46. From history: in the tooth 46 a month ago, was imposed </a:t>
            </a:r>
            <a:r>
              <a:rPr lang="en-US" dirty="0" err="1">
                <a:solidFill>
                  <a:schemeClr val="tx1"/>
                </a:solidFill>
              </a:rPr>
              <a:t>devitaliziruyuschaya</a:t>
            </a:r>
            <a:r>
              <a:rPr lang="en-US" dirty="0">
                <a:solidFill>
                  <a:schemeClr val="tx1"/>
                </a:solidFill>
              </a:rPr>
              <a:t> paste for chronic pulpitis. On examination, it was found partially preserved a temporary filling in the tooth 46, percussion tooth 46</a:t>
            </a:r>
          </a:p>
          <a:p>
            <a:pPr algn="just"/>
            <a:r>
              <a:rPr lang="en-US" dirty="0">
                <a:solidFill>
                  <a:schemeClr val="tx1"/>
                </a:solidFill>
              </a:rPr>
              <a:t>painless. On radiographs of teeth 46: roots in the stage of parallel walls, </a:t>
            </a:r>
            <a:r>
              <a:rPr lang="en-US" dirty="0" err="1">
                <a:solidFill>
                  <a:schemeClr val="tx1"/>
                </a:solidFill>
              </a:rPr>
              <a:t>resorption</a:t>
            </a:r>
            <a:r>
              <a:rPr lang="en-US" dirty="0">
                <a:solidFill>
                  <a:schemeClr val="tx1"/>
                </a:solidFill>
              </a:rPr>
              <a:t> of cortical bone growth zone, hearth of destruction of bone tissue with fuzzy contours of 0,2 × 0,2 cm in </a:t>
            </a:r>
            <a:r>
              <a:rPr lang="en-US" dirty="0" err="1">
                <a:solidFill>
                  <a:schemeClr val="tx1"/>
                </a:solidFill>
              </a:rPr>
              <a:t>sformirovaveysya</a:t>
            </a:r>
            <a:r>
              <a:rPr lang="en-US" dirty="0">
                <a:solidFill>
                  <a:schemeClr val="tx1"/>
                </a:solidFill>
              </a:rPr>
              <a:t> part of the root (Fig. 4). Based on clinical and</a:t>
            </a:r>
          </a:p>
          <a:p>
            <a:pPr algn="just"/>
            <a:r>
              <a:rPr lang="en-US" dirty="0">
                <a:solidFill>
                  <a:schemeClr val="tx1"/>
                </a:solidFill>
              </a:rPr>
              <a:t>radiological symptoms was diagnosed with chronic granulating periodontitis tooth 46. Endodontic treatment was carried out as described </a:t>
            </a:r>
            <a:r>
              <a:rPr lang="en-US" dirty="0" err="1">
                <a:solidFill>
                  <a:schemeClr val="tx1"/>
                </a:solidFill>
              </a:rPr>
              <a:t>vyshemetodike</a:t>
            </a:r>
            <a:r>
              <a:rPr lang="en-US" dirty="0">
                <a:solidFill>
                  <a:schemeClr val="tx1"/>
                </a:solidFill>
              </a:rPr>
              <a:t> with toothpaste «</a:t>
            </a:r>
            <a:r>
              <a:rPr lang="en-US" dirty="0" err="1">
                <a:solidFill>
                  <a:schemeClr val="tx1"/>
                </a:solidFill>
              </a:rPr>
              <a:t>Metapex</a:t>
            </a:r>
            <a:r>
              <a:rPr lang="en-US" dirty="0">
                <a:solidFill>
                  <a:schemeClr val="tx1"/>
                </a:solidFill>
              </a:rPr>
              <a:t>». Up visits were performed at 1 week, 1, 3, 6, 12, 24 months, and was confirmed by the clinical well-being. Substitution of calcium hydroxide paste channels was performed three times (respectively in the first three visits). On radiographs at 24 months: lack of focus mentioned enlightenment bone restoration </a:t>
            </a:r>
            <a:r>
              <a:rPr lang="en-US" dirty="0" err="1">
                <a:solidFill>
                  <a:schemeClr val="tx1"/>
                </a:solidFill>
              </a:rPr>
              <a:t>kortikal</a:t>
            </a:r>
            <a:r>
              <a:rPr lang="en-US" dirty="0">
                <a:solidFill>
                  <a:schemeClr val="tx1"/>
                </a:solidFill>
              </a:rPr>
              <a:t> parallel plate wells tooth 46, an increase in the length of the distal root of 1/4, medial - 1/2 and the final formation of the medial root. Root </a:t>
            </a:r>
            <a:r>
              <a:rPr lang="en-US" dirty="0" err="1">
                <a:solidFill>
                  <a:schemeClr val="tx1"/>
                </a:solidFill>
              </a:rPr>
              <a:t>kanalybyli</a:t>
            </a:r>
            <a:r>
              <a:rPr lang="en-US" dirty="0">
                <a:solidFill>
                  <a:schemeClr val="tx1"/>
                </a:solidFill>
              </a:rPr>
              <a:t> constantly are sealed with gutta-percha.</a:t>
            </a:r>
            <a:endParaRPr lang="ru-RU" dirty="0">
              <a:solidFill>
                <a:schemeClr val="tx1"/>
              </a:solidFill>
            </a:endParaRPr>
          </a:p>
        </p:txBody>
      </p:sp>
      <p:sp>
        <p:nvSpPr>
          <p:cNvPr id="4" name="Прямоугольник 3"/>
          <p:cNvSpPr/>
          <p:nvPr/>
        </p:nvSpPr>
        <p:spPr>
          <a:xfrm>
            <a:off x="683568" y="400254"/>
            <a:ext cx="2820003" cy="523220"/>
          </a:xfrm>
          <a:prstGeom prst="rect">
            <a:avLst/>
          </a:prstGeom>
        </p:spPr>
        <p:txBody>
          <a:bodyPr wrap="none">
            <a:spAutoFit/>
          </a:bodyPr>
          <a:lstStyle/>
          <a:p>
            <a:r>
              <a:rPr lang="en-US" sz="2800" dirty="0"/>
              <a:t>Clinical Example 1</a:t>
            </a:r>
            <a:endParaRPr lang="ru-RU" sz="2800" dirty="0"/>
          </a:p>
        </p:txBody>
      </p:sp>
    </p:spTree>
    <p:extLst>
      <p:ext uri="{BB962C8B-B14F-4D97-AF65-F5344CB8AC3E}">
        <p14:creationId xmlns:p14="http://schemas.microsoft.com/office/powerpoint/2010/main" val="1556621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1118647"/>
            <a:ext cx="403225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3138" y="1105345"/>
            <a:ext cx="3960812"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Прямоугольник 7"/>
          <p:cNvSpPr/>
          <p:nvPr/>
        </p:nvSpPr>
        <p:spPr>
          <a:xfrm>
            <a:off x="2122155" y="397459"/>
            <a:ext cx="4467890" cy="707886"/>
          </a:xfrm>
          <a:prstGeom prst="rect">
            <a:avLst/>
          </a:prstGeom>
        </p:spPr>
        <p:txBody>
          <a:bodyPr wrap="none">
            <a:spAutoFit/>
          </a:bodyPr>
          <a:lstStyle/>
          <a:p>
            <a:r>
              <a:rPr lang="en-US" sz="4000" dirty="0"/>
              <a:t>Clinical Example №1</a:t>
            </a:r>
            <a:endParaRPr lang="ru-RU" sz="4000" dirty="0"/>
          </a:p>
        </p:txBody>
      </p:sp>
      <p:sp>
        <p:nvSpPr>
          <p:cNvPr id="9" name="Прямоугольник 8"/>
          <p:cNvSpPr/>
          <p:nvPr/>
        </p:nvSpPr>
        <p:spPr>
          <a:xfrm>
            <a:off x="127030" y="4581128"/>
            <a:ext cx="4572000" cy="2123658"/>
          </a:xfrm>
          <a:prstGeom prst="rect">
            <a:avLst/>
          </a:prstGeom>
        </p:spPr>
        <p:txBody>
          <a:bodyPr>
            <a:spAutoFit/>
          </a:bodyPr>
          <a:lstStyle/>
          <a:p>
            <a:r>
              <a:rPr lang="en-US" sz="2200" dirty="0"/>
              <a:t>roots in the stage of parallel walls, </a:t>
            </a:r>
            <a:r>
              <a:rPr lang="en-US" sz="2200" dirty="0" err="1"/>
              <a:t>resorption</a:t>
            </a:r>
            <a:r>
              <a:rPr lang="en-US" sz="2200" dirty="0"/>
              <a:t> of cortical bone growth zone, hearth of destruction of bone tissue with no</a:t>
            </a:r>
          </a:p>
          <a:p>
            <a:r>
              <a:rPr lang="en-US" sz="2200" dirty="0"/>
              <a:t>precise contours 0,2 × 0,2 cm in forming part of the root </a:t>
            </a:r>
            <a:r>
              <a:rPr lang="en-US" sz="2200" dirty="0" err="1"/>
              <a:t>sheysya</a:t>
            </a:r>
            <a:endParaRPr lang="ru-RU" sz="2200" dirty="0"/>
          </a:p>
        </p:txBody>
      </p:sp>
      <p:sp>
        <p:nvSpPr>
          <p:cNvPr id="10" name="Прямоугольник 9"/>
          <p:cNvSpPr/>
          <p:nvPr/>
        </p:nvSpPr>
        <p:spPr>
          <a:xfrm>
            <a:off x="4593704" y="4408458"/>
            <a:ext cx="4572000" cy="2308324"/>
          </a:xfrm>
          <a:prstGeom prst="rect">
            <a:avLst/>
          </a:prstGeom>
        </p:spPr>
        <p:txBody>
          <a:bodyPr>
            <a:spAutoFit/>
          </a:bodyPr>
          <a:lstStyle/>
          <a:p>
            <a:r>
              <a:rPr lang="en-US" sz="2400" dirty="0"/>
              <a:t>Noting the lack of focus of enlightenment bone cortical plate recovery wells tooth 46, an increase in the length of the distal root of 1/4, medial - 1/2 and the final formation of the medial root</a:t>
            </a:r>
            <a:endParaRPr lang="ru-RU" sz="2400" dirty="0"/>
          </a:p>
        </p:txBody>
      </p:sp>
    </p:spTree>
    <p:extLst>
      <p:ext uri="{BB962C8B-B14F-4D97-AF65-F5344CB8AC3E}">
        <p14:creationId xmlns:p14="http://schemas.microsoft.com/office/powerpoint/2010/main" val="15566219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57</TotalTime>
  <Words>1149</Words>
  <Application>Microsoft Office PowerPoint</Application>
  <PresentationFormat>Экран (4:3)</PresentationFormat>
  <Paragraphs>61</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Волна</vt:lpstr>
      <vt:lpstr>Department of Pediatric Dentistry</vt:lpstr>
      <vt:lpstr>Презентация PowerPoint</vt:lpstr>
      <vt:lpstr>Topicality.</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Thank you for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Pediatric Dentistry</dc:title>
  <dc:creator>VIP.Progress777</dc:creator>
  <cp:lastModifiedBy>vk.com/viprogress777</cp:lastModifiedBy>
  <cp:revision>8</cp:revision>
  <dcterms:created xsi:type="dcterms:W3CDTF">2016-01-28T11:54:45Z</dcterms:created>
  <dcterms:modified xsi:type="dcterms:W3CDTF">2016-01-29T02:58:40Z</dcterms:modified>
</cp:coreProperties>
</file>