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82;&#1077;&#1090;&#1072;%20&#1076;&#1083;&#1103;%20&#1072;&#1073;&#1080;&#1090;&#1091;&#1088;&#1080;&#1077;&#1085;&#1090;&#1086;&#1074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82;&#1077;&#1090;&#1072;%20&#1076;&#1083;&#1103;%20&#1072;&#1073;&#1080;&#1090;&#1091;&#1088;&#1080;&#1077;&#1085;&#1090;&#1086;&#107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82;&#1077;&#1090;&#1072;%20&#1076;&#1083;&#1103;%20&#1072;&#1073;&#1080;&#1090;&#1091;&#1088;&#1080;&#1077;&#1085;&#1090;&#1086;&#1074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82;&#1077;&#1090;&#1072;%20&#1076;&#1083;&#1103;%20&#1072;&#1073;&#1080;&#1090;&#1091;&#1088;&#1080;&#1077;&#1085;&#1090;&#1086;&#1074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82;&#1077;&#1090;&#1072;%20&#1076;&#1083;&#1103;%20&#1072;&#1073;&#1080;&#1090;&#1091;&#1088;&#1080;&#1077;&#1085;&#1090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82;&#1077;&#1090;&#1072;%20&#1076;&#1083;&#1103;%20&#1072;&#1073;&#1080;&#1090;&#1091;&#1088;&#1080;&#1077;&#1085;&#1090;&#1086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82;&#1077;&#1090;&#1072;%20&#1076;&#1083;&#1103;%20&#1072;&#1073;&#1080;&#1090;&#1091;&#1088;&#1080;&#1077;&#1085;&#1090;&#1086;&#10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82;&#1077;&#1090;&#1072;%20&#1076;&#1083;&#1103;%20&#1072;&#1073;&#1080;&#1090;&#1091;&#1088;&#1080;&#1077;&#1085;&#1090;&#1086;&#107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82;&#1077;&#1090;&#1072;%20&#1076;&#1083;&#1103;%20&#1072;&#1073;&#1080;&#1090;&#1091;&#1088;&#1080;&#1077;&#1085;&#1090;&#1086;&#107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82;&#1077;&#1090;&#1072;%20&#1076;&#1083;&#1103;%20&#1072;&#1073;&#1080;&#1090;&#1091;&#1088;&#1080;&#1077;&#1085;&#1090;&#1086;&#107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82;&#1077;&#1090;&#1072;%20&#1076;&#1083;&#1103;%20&#1072;&#1073;&#1080;&#1090;&#1091;&#1088;&#1080;&#1077;&#1085;&#1090;&#1086;&#107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82;&#1077;&#1090;&#1072;%20&#1076;&#1083;&#1103;%20&#1072;&#1073;&#1080;&#1090;&#1091;&#1088;&#1080;&#1077;&#1085;&#1090;&#1086;&#107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82;&#1077;&#1090;&#1072;%20&#1076;&#1083;&#1103;%20&#1072;&#1073;&#1080;&#1090;&#1091;&#1088;&#1080;&#1077;&#1085;&#1090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ru-RU"/>
              <a:t>Житель</a:t>
            </a:r>
          </a:p>
        </c:rich>
      </c:tx>
      <c:layout>
        <c:manualLayout>
          <c:xMode val="edge"/>
          <c:yMode val="edge"/>
          <c:x val="0.7981111111111111"/>
          <c:y val="4.1666666666666664E-2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ОБРАБОТКА!$B$8:$E$8</c:f>
              <c:strCache>
                <c:ptCount val="4"/>
                <c:pt idx="0">
                  <c:v>города</c:v>
                </c:pt>
                <c:pt idx="1">
                  <c:v>села</c:v>
                </c:pt>
                <c:pt idx="2">
                  <c:v>района</c:v>
                </c:pt>
                <c:pt idx="3">
                  <c:v>нет ответа </c:v>
                </c:pt>
              </c:strCache>
            </c:strRef>
          </c:cat>
          <c:val>
            <c:numRef>
              <c:f>ОБРАБОТКА!$B$9:$E$9</c:f>
              <c:numCache>
                <c:formatCode>0%</c:formatCode>
                <c:ptCount val="4"/>
                <c:pt idx="0">
                  <c:v>0.43</c:v>
                </c:pt>
                <c:pt idx="1">
                  <c:v>0.33800000000000002</c:v>
                </c:pt>
                <c:pt idx="2">
                  <c:v>0.123</c:v>
                </c:pt>
                <c:pt idx="3">
                  <c:v>0.107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5436928"/>
        <c:axId val="25438464"/>
      </c:barChart>
      <c:catAx>
        <c:axId val="25436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5438464"/>
        <c:crosses val="autoZero"/>
        <c:auto val="1"/>
        <c:lblAlgn val="ctr"/>
        <c:lblOffset val="100"/>
        <c:noMultiLvlLbl val="0"/>
      </c:catAx>
      <c:valAx>
        <c:axId val="2543846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25436928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5. Клятва врача носит имя?</a:t>
            </a:r>
          </a:p>
        </c:rich>
      </c:tx>
      <c:layout>
        <c:manualLayout>
          <c:xMode val="edge"/>
          <c:yMode val="edge"/>
          <c:x val="0.40840266841644796"/>
          <c:y val="3.7037037037037035E-2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182643214089026"/>
          <c:y val="0.24696671700371733"/>
          <c:w val="0.82794269100925089"/>
          <c:h val="0.5907570104289373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ОБРАБОТКА!$B$93:$C$93</c:f>
              <c:strCache>
                <c:ptCount val="2"/>
                <c:pt idx="0">
                  <c:v>гиппократ </c:v>
                </c:pt>
                <c:pt idx="1">
                  <c:v>нет ответа </c:v>
                </c:pt>
              </c:strCache>
            </c:strRef>
          </c:cat>
          <c:val>
            <c:numRef>
              <c:f>ОБРАБОТКА!$B$94:$C$94</c:f>
              <c:numCache>
                <c:formatCode>0%</c:formatCode>
                <c:ptCount val="2"/>
                <c:pt idx="0">
                  <c:v>0.88</c:v>
                </c:pt>
                <c:pt idx="1">
                  <c:v>0.115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9026176"/>
        <c:axId val="69027712"/>
      </c:barChart>
      <c:catAx>
        <c:axId val="69026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9027712"/>
        <c:crosses val="autoZero"/>
        <c:auto val="1"/>
        <c:lblAlgn val="ctr"/>
        <c:lblOffset val="100"/>
        <c:noMultiLvlLbl val="0"/>
      </c:catAx>
      <c:valAx>
        <c:axId val="6902771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69026176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 sz="1400"/>
            </a:pPr>
            <a:r>
              <a:rPr lang="ru-RU" sz="1400"/>
              <a:t>6. Желаете ли Вы обучаться в КазНМУ на иностранном языке?</a:t>
            </a:r>
          </a:p>
        </c:rich>
      </c:tx>
      <c:layout>
        <c:manualLayout>
          <c:xMode val="edge"/>
          <c:yMode val="edge"/>
          <c:x val="0.17642228474482199"/>
          <c:y val="3.7037158655213703E-2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8363323003217356E-2"/>
          <c:y val="0.33230952733646885"/>
          <c:w val="0.89761008504588014"/>
          <c:h val="0.4904065443345800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ОБРАБОТКА!$AI$8:$AK$8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нет ответа </c:v>
                </c:pt>
              </c:strCache>
            </c:strRef>
          </c:cat>
          <c:val>
            <c:numRef>
              <c:f>ОБРАБОТКА!$AI$9:$AK$9</c:f>
              <c:numCache>
                <c:formatCode>0%</c:formatCode>
                <c:ptCount val="3"/>
                <c:pt idx="0">
                  <c:v>0.54600000000000004</c:v>
                </c:pt>
                <c:pt idx="1">
                  <c:v>0.40699999999999997</c:v>
                </c:pt>
                <c:pt idx="2">
                  <c:v>4.5999999999999999E-2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4805248"/>
        <c:axId val="74807552"/>
      </c:barChart>
      <c:catAx>
        <c:axId val="748052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4807552"/>
        <c:crosses val="autoZero"/>
        <c:auto val="1"/>
        <c:lblAlgn val="ctr"/>
        <c:lblOffset val="100"/>
        <c:noMultiLvlLbl val="0"/>
      </c:catAx>
      <c:valAx>
        <c:axId val="7480755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4805248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 sz="1100" b="1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7. Какими языками Вы владеете? </a:t>
            </a:r>
          </a:p>
        </c:rich>
      </c:tx>
      <c:layout>
        <c:manualLayout>
          <c:xMode val="edge"/>
          <c:yMode val="edge"/>
          <c:x val="0.4420277777777778"/>
          <c:y val="4.6296296296296294E-2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215135608048993"/>
          <c:y val="0.16552092446777483"/>
          <c:w val="0.82451531058617678"/>
          <c:h val="0.4753437591134441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ОБРАБОТКА!$AG$47:$AL$47</c:f>
              <c:strCache>
                <c:ptCount val="6"/>
                <c:pt idx="0">
                  <c:v>русский язык </c:v>
                </c:pt>
                <c:pt idx="1">
                  <c:v>казахский язык</c:v>
                </c:pt>
                <c:pt idx="2">
                  <c:v>английский язык</c:v>
                </c:pt>
                <c:pt idx="3">
                  <c:v>нем.,тур.,фран. языки</c:v>
                </c:pt>
                <c:pt idx="4">
                  <c:v>уйгурский, узбекский</c:v>
                </c:pt>
                <c:pt idx="5">
                  <c:v>китайский, корейский</c:v>
                </c:pt>
              </c:strCache>
            </c:strRef>
          </c:cat>
          <c:val>
            <c:numRef>
              <c:f>ОБРАБОТКА!$AG$48:$AL$48</c:f>
              <c:numCache>
                <c:formatCode>0%</c:formatCode>
                <c:ptCount val="6"/>
                <c:pt idx="0">
                  <c:v>0.79400000000000004</c:v>
                </c:pt>
                <c:pt idx="1">
                  <c:v>0.68200000000000005</c:v>
                </c:pt>
                <c:pt idx="2">
                  <c:v>0.56899999999999995</c:v>
                </c:pt>
                <c:pt idx="3">
                  <c:v>6.6000000000000003E-2</c:v>
                </c:pt>
                <c:pt idx="4">
                  <c:v>0.05</c:v>
                </c:pt>
                <c:pt idx="5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58912"/>
        <c:axId val="86763392"/>
      </c:barChart>
      <c:catAx>
        <c:axId val="86758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86763392"/>
        <c:crosses val="autoZero"/>
        <c:auto val="1"/>
        <c:lblAlgn val="ctr"/>
        <c:lblOffset val="100"/>
        <c:noMultiLvlLbl val="0"/>
      </c:catAx>
      <c:valAx>
        <c:axId val="8676339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867589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8. Оцените работу приемной комиссии по 5-бальной шкале</a:t>
            </a:r>
          </a:p>
        </c:rich>
      </c:tx>
      <c:layout/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9847775175644028E-2"/>
          <c:y val="0.25496650242996255"/>
          <c:w val="0.90691598360655734"/>
          <c:h val="0.5813724185684794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ОБРАБОТКА!$A$71:$E$71</c:f>
              <c:strCache>
                <c:ptCount val="5"/>
                <c:pt idx="0">
                  <c:v>5.</c:v>
                </c:pt>
                <c:pt idx="1">
                  <c:v>4</c:v>
                </c:pt>
                <c:pt idx="2">
                  <c:v>нет ответа</c:v>
                </c:pt>
                <c:pt idx="3">
                  <c:v>3.</c:v>
                </c:pt>
                <c:pt idx="4">
                  <c:v>1.</c:v>
                </c:pt>
              </c:strCache>
            </c:strRef>
          </c:cat>
          <c:val>
            <c:numRef>
              <c:f>ОБРАБОТКА!$A$72:$E$72</c:f>
              <c:numCache>
                <c:formatCode>0%</c:formatCode>
                <c:ptCount val="5"/>
                <c:pt idx="0">
                  <c:v>0.80500000000000005</c:v>
                </c:pt>
                <c:pt idx="1">
                  <c:v>8.6999999999999994E-2</c:v>
                </c:pt>
                <c:pt idx="2">
                  <c:v>7.5999999999999998E-2</c:v>
                </c:pt>
                <c:pt idx="3">
                  <c:v>2.5000000000000001E-2</c:v>
                </c:pt>
                <c:pt idx="4">
                  <c:v>5.0000000000000001E-3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7824640"/>
        <c:axId val="87852160"/>
      </c:barChart>
      <c:catAx>
        <c:axId val="878246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7852160"/>
        <c:crosses val="autoZero"/>
        <c:auto val="1"/>
        <c:lblAlgn val="ctr"/>
        <c:lblOffset val="100"/>
        <c:noMultiLvlLbl val="0"/>
      </c:catAx>
      <c:valAx>
        <c:axId val="8785216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87824640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400"/>
            </a:pPr>
            <a:r>
              <a:rPr lang="ru-RU" sz="1400"/>
              <a:t>9. Ваше первое впечатление после посещения нашего Университета?</a:t>
            </a:r>
          </a:p>
        </c:rich>
      </c:tx>
      <c:layout/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029664741793387"/>
          <c:y val="0.22749571753009357"/>
          <c:w val="0.81256409633756033"/>
          <c:h val="0.3899544107502267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ОБРАБОТКА!$AM$8:$AQ$8</c:f>
              <c:strCache>
                <c:ptCount val="5"/>
                <c:pt idx="0">
                  <c:v>отличное</c:v>
                </c:pt>
                <c:pt idx="1">
                  <c:v>хорошее</c:v>
                </c:pt>
                <c:pt idx="2">
                  <c:v>удовлетворительное </c:v>
                </c:pt>
                <c:pt idx="3">
                  <c:v>нет ответа </c:v>
                </c:pt>
                <c:pt idx="4">
                  <c:v>плохое (укажите причину)</c:v>
                </c:pt>
              </c:strCache>
            </c:strRef>
          </c:cat>
          <c:val>
            <c:numRef>
              <c:f>ОБРАБОТКА!$AM$9:$AQ$9</c:f>
              <c:numCache>
                <c:formatCode>0%</c:formatCode>
                <c:ptCount val="5"/>
                <c:pt idx="0">
                  <c:v>0.68200000000000005</c:v>
                </c:pt>
                <c:pt idx="1">
                  <c:v>0.246</c:v>
                </c:pt>
                <c:pt idx="2">
                  <c:v>0.05</c:v>
                </c:pt>
                <c:pt idx="3">
                  <c:v>0.02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637056"/>
        <c:axId val="94669440"/>
      </c:barChart>
      <c:catAx>
        <c:axId val="94637056"/>
        <c:scaling>
          <c:orientation val="minMax"/>
        </c:scaling>
        <c:delete val="0"/>
        <c:axPos val="b"/>
        <c:majorTickMark val="none"/>
        <c:minorTickMark val="none"/>
        <c:tickLblPos val="nextTo"/>
        <c:crossAx val="94669440"/>
        <c:crosses val="autoZero"/>
        <c:auto val="1"/>
        <c:lblAlgn val="ctr"/>
        <c:lblOffset val="100"/>
        <c:noMultiLvlLbl val="0"/>
      </c:catAx>
      <c:valAx>
        <c:axId val="9466944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946370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 sz="1400" b="1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Балл ЕНТ</a:t>
            </a:r>
          </a:p>
        </c:rich>
      </c:tx>
      <c:layout>
        <c:manualLayout>
          <c:xMode val="edge"/>
          <c:yMode val="edge"/>
          <c:x val="0.73153477690288726"/>
          <c:y val="4.1666666666666664E-2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ОБРАБОТКА!$B$48:$F$48</c:f>
              <c:strCache>
                <c:ptCount val="5"/>
                <c:pt idx="0">
                  <c:v>100 и выше</c:v>
                </c:pt>
                <c:pt idx="1">
                  <c:v>90-100</c:v>
                </c:pt>
                <c:pt idx="2">
                  <c:v>80-90</c:v>
                </c:pt>
                <c:pt idx="3">
                  <c:v>50-80</c:v>
                </c:pt>
                <c:pt idx="4">
                  <c:v>нет ответа </c:v>
                </c:pt>
              </c:strCache>
            </c:strRef>
          </c:cat>
          <c:val>
            <c:numRef>
              <c:f>ОБРАБОТКА!$B$49:$F$49</c:f>
              <c:numCache>
                <c:formatCode>0%</c:formatCode>
                <c:ptCount val="5"/>
                <c:pt idx="0">
                  <c:v>0.36599999999999999</c:v>
                </c:pt>
                <c:pt idx="1">
                  <c:v>0.33300000000000002</c:v>
                </c:pt>
                <c:pt idx="2">
                  <c:v>0.16600000000000001</c:v>
                </c:pt>
                <c:pt idx="3">
                  <c:v>7.3999999999999996E-2</c:v>
                </c:pt>
                <c:pt idx="4">
                  <c:v>5.8000000000000003E-2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5623936"/>
        <c:axId val="25961216"/>
      </c:barChart>
      <c:catAx>
        <c:axId val="256239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5961216"/>
        <c:crosses val="autoZero"/>
        <c:auto val="1"/>
        <c:lblAlgn val="ctr"/>
        <c:lblOffset val="100"/>
        <c:noMultiLvlLbl val="0"/>
      </c:catAx>
      <c:valAx>
        <c:axId val="2596121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25623936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ru-RU"/>
              <a:t>Закончил</a:t>
            </a:r>
          </a:p>
        </c:rich>
      </c:tx>
      <c:layout>
        <c:manualLayout>
          <c:xMode val="edge"/>
          <c:yMode val="edge"/>
          <c:x val="0.81694241765344977"/>
          <c:y val="4.6412971658119861E-2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ОБРАБОТКА!$G$8:$I$8</c:f>
              <c:strCache>
                <c:ptCount val="3"/>
                <c:pt idx="0">
                  <c:v>школу</c:v>
                </c:pt>
                <c:pt idx="1">
                  <c:v>нет ответа</c:v>
                </c:pt>
                <c:pt idx="2">
                  <c:v>колледж</c:v>
                </c:pt>
              </c:strCache>
            </c:strRef>
          </c:cat>
          <c:val>
            <c:numRef>
              <c:f>ОБРАБОТКА!$G$9:$I$9</c:f>
              <c:numCache>
                <c:formatCode>0%</c:formatCode>
                <c:ptCount val="3"/>
                <c:pt idx="0">
                  <c:v>0.78900000000000003</c:v>
                </c:pt>
                <c:pt idx="1">
                  <c:v>0.14799999999999999</c:v>
                </c:pt>
                <c:pt idx="2">
                  <c:v>6.0999999999999999E-2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6480640"/>
        <c:axId val="26482560"/>
      </c:barChart>
      <c:catAx>
        <c:axId val="264806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6482560"/>
        <c:crosses val="autoZero"/>
        <c:auto val="1"/>
        <c:lblAlgn val="ctr"/>
        <c:lblOffset val="100"/>
        <c:noMultiLvlLbl val="0"/>
      </c:catAx>
      <c:valAx>
        <c:axId val="2648256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26480640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ru-RU"/>
              <a:t>С отличием</a:t>
            </a:r>
          </a:p>
        </c:rich>
      </c:tx>
      <c:layout>
        <c:manualLayout>
          <c:xMode val="edge"/>
          <c:yMode val="edge"/>
          <c:x val="0.75869444444444445"/>
          <c:y val="4.1666666666666664E-2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ОБРАБОТКА!$K$8:$N$8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Алтын белгі</c:v>
                </c:pt>
                <c:pt idx="3">
                  <c:v>нет ответа</c:v>
                </c:pt>
              </c:strCache>
            </c:strRef>
          </c:cat>
          <c:val>
            <c:numRef>
              <c:f>ОБРАБОТКА!$K$9:$N$9</c:f>
              <c:numCache>
                <c:formatCode>0%</c:formatCode>
                <c:ptCount val="4"/>
                <c:pt idx="0">
                  <c:v>0.35</c:v>
                </c:pt>
                <c:pt idx="1">
                  <c:v>0.34</c:v>
                </c:pt>
                <c:pt idx="2">
                  <c:v>0.2</c:v>
                </c:pt>
                <c:pt idx="3">
                  <c:v>0.112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7230976"/>
        <c:axId val="27233280"/>
      </c:barChart>
      <c:catAx>
        <c:axId val="272309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7233280"/>
        <c:crosses val="autoZero"/>
        <c:auto val="1"/>
        <c:lblAlgn val="ctr"/>
        <c:lblOffset val="100"/>
        <c:noMultiLvlLbl val="0"/>
      </c:catAx>
      <c:valAx>
        <c:axId val="2723328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27230976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600"/>
            </a:pPr>
            <a:r>
              <a:rPr lang="ru-RU" sz="1600"/>
              <a:t>1. Почему Вы выбрали КазНМУ?</a:t>
            </a:r>
          </a:p>
          <a:p>
            <a:pPr algn="ctr">
              <a:defRPr sz="1600"/>
            </a:pPr>
            <a:r>
              <a:rPr lang="ru-RU" sz="1600"/>
              <a:t>(можно выбрать несколько ответов)</a:t>
            </a:r>
          </a:p>
        </c:rich>
      </c:tx>
      <c:layout>
        <c:manualLayout>
          <c:xMode val="edge"/>
          <c:yMode val="edge"/>
          <c:x val="0.45959168617436336"/>
          <c:y val="2.7777777777777776E-2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ОБРАБОТКА!$P$8:$W$8</c:f>
              <c:strCache>
                <c:ptCount val="8"/>
                <c:pt idx="0">
                  <c:v>КазНМУ – престижный университет</c:v>
                </c:pt>
                <c:pt idx="1">
                  <c:v>Желание спасать жизни</c:v>
                </c:pt>
                <c:pt idx="2">
                  <c:v>Мечта детства / родители или родственники медики</c:v>
                </c:pt>
                <c:pt idx="3">
                  <c:v>Высокая возможность трудоустройства после окончания университета</c:v>
                </c:pt>
                <c:pt idx="4">
                  <c:v>Удобное расположение в городе</c:v>
                </c:pt>
                <c:pt idx="5">
                  <c:v>Наличие Военной кафедры</c:v>
                </c:pt>
                <c:pt idx="6">
                  <c:v>По желанию родителей / совету друзей</c:v>
                </c:pt>
                <c:pt idx="7">
                  <c:v>Из-за большого количества грантов</c:v>
                </c:pt>
              </c:strCache>
            </c:strRef>
          </c:cat>
          <c:val>
            <c:numRef>
              <c:f>ОБРАБОТКА!$P$9:$W$9</c:f>
              <c:numCache>
                <c:formatCode>0%</c:formatCode>
                <c:ptCount val="8"/>
                <c:pt idx="0">
                  <c:v>0.54300000000000004</c:v>
                </c:pt>
                <c:pt idx="1">
                  <c:v>0.49399999999999999</c:v>
                </c:pt>
                <c:pt idx="2">
                  <c:v>0.46600000000000003</c:v>
                </c:pt>
                <c:pt idx="3">
                  <c:v>0.34599999999999997</c:v>
                </c:pt>
                <c:pt idx="4">
                  <c:v>9.7000000000000003E-2</c:v>
                </c:pt>
                <c:pt idx="5">
                  <c:v>7.9000000000000001E-2</c:v>
                </c:pt>
                <c:pt idx="6">
                  <c:v>7.0000000000000007E-2</c:v>
                </c:pt>
                <c:pt idx="7">
                  <c:v>3.5000000000000003E-2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25248"/>
        <c:axId val="29184768"/>
      </c:barChart>
      <c:catAx>
        <c:axId val="29125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29184768"/>
        <c:crosses val="autoZero"/>
        <c:auto val="1"/>
        <c:lblAlgn val="ctr"/>
        <c:lblOffset val="100"/>
        <c:noMultiLvlLbl val="0"/>
      </c:catAx>
      <c:valAx>
        <c:axId val="2918476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91252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ru-RU"/>
          </a:p>
        </c:txPr>
      </c:dTable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 sz="1400"/>
            </a:pPr>
            <a:r>
              <a:rPr lang="ru-RU" sz="1400"/>
              <a:t>2. Откуда Вы узнали о нашем университете?</a:t>
            </a:r>
          </a:p>
          <a:p>
            <a:pPr algn="r">
              <a:defRPr sz="1400"/>
            </a:pPr>
            <a:r>
              <a:rPr lang="ru-RU" sz="1400"/>
              <a:t>(можно выбрать несколько ответов)</a:t>
            </a:r>
          </a:p>
        </c:rich>
      </c:tx>
      <c:layout>
        <c:manualLayout>
          <c:xMode val="edge"/>
          <c:yMode val="edge"/>
          <c:x val="0.2688888888888889"/>
          <c:y val="3.2407407407407406E-2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4766621372554048E-2"/>
          <c:y val="0.27751430396622601"/>
          <c:w val="0.90036078612347914"/>
          <c:h val="0.459891416385833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ОБРАБОТКА!$Z$8:$AC$8</c:f>
              <c:strCache>
                <c:ptCount val="4"/>
                <c:pt idx="0">
                  <c:v>Из интернета / сайта КазНМУ</c:v>
                </c:pt>
                <c:pt idx="1">
                  <c:v>От друзей / знакомых</c:v>
                </c:pt>
                <c:pt idx="2">
                  <c:v>На образовательных выставках</c:v>
                </c:pt>
                <c:pt idx="3">
                  <c:v>Из брошюр / газет / журналов</c:v>
                </c:pt>
              </c:strCache>
            </c:strRef>
          </c:cat>
          <c:val>
            <c:numRef>
              <c:f>ОБРАБОТКА!$Z$9:$AC$9</c:f>
              <c:numCache>
                <c:formatCode>0%</c:formatCode>
                <c:ptCount val="4"/>
                <c:pt idx="0">
                  <c:v>0.54600000000000004</c:v>
                </c:pt>
                <c:pt idx="1">
                  <c:v>0.34799999999999998</c:v>
                </c:pt>
                <c:pt idx="2">
                  <c:v>0.13500000000000001</c:v>
                </c:pt>
                <c:pt idx="3">
                  <c:v>3.7999999999999999E-2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7223552"/>
        <c:axId val="47226240"/>
      </c:barChart>
      <c:catAx>
        <c:axId val="472235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47226240"/>
        <c:crosses val="autoZero"/>
        <c:auto val="1"/>
        <c:lblAlgn val="ctr"/>
        <c:lblOffset val="100"/>
        <c:noMultiLvlLbl val="0"/>
      </c:catAx>
      <c:valAx>
        <c:axId val="4722624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47223552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3. Врачем какой специальности Вы бы хотели стать?</a:t>
            </a:r>
          </a:p>
        </c:rich>
      </c:tx>
      <c:layout/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492913385826772"/>
          <c:y val="0.21009988334791485"/>
          <c:w val="0.82451531058617678"/>
          <c:h val="0.3949500583260425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ОБРАБОТКА!$P$55:$V$55</c:f>
              <c:strCache>
                <c:ptCount val="7"/>
                <c:pt idx="0">
                  <c:v>хирург</c:v>
                </c:pt>
                <c:pt idx="1">
                  <c:v>кардиолог</c:v>
                </c:pt>
                <c:pt idx="2">
                  <c:v>акушер-гинеколог</c:v>
                </c:pt>
                <c:pt idx="3">
                  <c:v>разные специальности</c:v>
                </c:pt>
                <c:pt idx="4">
                  <c:v>стоматолог</c:v>
                </c:pt>
                <c:pt idx="5">
                  <c:v>не решила </c:v>
                </c:pt>
                <c:pt idx="6">
                  <c:v>педиатр</c:v>
                </c:pt>
              </c:strCache>
            </c:strRef>
          </c:cat>
          <c:val>
            <c:numRef>
              <c:f>ОБРАБОТКА!$P$56:$V$56</c:f>
              <c:numCache>
                <c:formatCode>0%</c:formatCode>
                <c:ptCount val="7"/>
                <c:pt idx="0">
                  <c:v>0.24299999999999999</c:v>
                </c:pt>
                <c:pt idx="1">
                  <c:v>0.11</c:v>
                </c:pt>
                <c:pt idx="2">
                  <c:v>0.1</c:v>
                </c:pt>
                <c:pt idx="3">
                  <c:v>7.9000000000000001E-2</c:v>
                </c:pt>
                <c:pt idx="4">
                  <c:v>7.5999999999999998E-2</c:v>
                </c:pt>
                <c:pt idx="5">
                  <c:v>7.5999999999999998E-2</c:v>
                </c:pt>
                <c:pt idx="6">
                  <c:v>6.6000000000000003E-2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230912"/>
        <c:axId val="62232832"/>
      </c:barChart>
      <c:catAx>
        <c:axId val="62230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62232832"/>
        <c:crosses val="autoZero"/>
        <c:auto val="1"/>
        <c:lblAlgn val="ctr"/>
        <c:lblOffset val="100"/>
        <c:noMultiLvlLbl val="0"/>
      </c:catAx>
      <c:valAx>
        <c:axId val="6223283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622309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3. Врачем какой специальности Вы бы хотели стать?</a:t>
            </a:r>
          </a:p>
        </c:rich>
      </c:tx>
      <c:layout/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927646544181978"/>
          <c:y val="0.17940981335666373"/>
          <c:w val="0.82627909011373579"/>
          <c:h val="0.5281678331875182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ОБРАБОТКА!$W$55:$AB$55</c:f>
              <c:strCache>
                <c:ptCount val="6"/>
                <c:pt idx="0">
                  <c:v>терапевт</c:v>
                </c:pt>
                <c:pt idx="1">
                  <c:v>невропатолог</c:v>
                </c:pt>
                <c:pt idx="2">
                  <c:v>ОМ</c:v>
                </c:pt>
                <c:pt idx="3">
                  <c:v>кардиохирург</c:v>
                </c:pt>
                <c:pt idx="4">
                  <c:v>фармацевт</c:v>
                </c:pt>
                <c:pt idx="5">
                  <c:v>нейрохирург</c:v>
                </c:pt>
              </c:strCache>
            </c:strRef>
          </c:cat>
          <c:val>
            <c:numRef>
              <c:f>ОБРАБОТКА!$W$56:$AB$56</c:f>
              <c:numCache>
                <c:formatCode>0%</c:formatCode>
                <c:ptCount val="6"/>
                <c:pt idx="0">
                  <c:v>6.6000000000000003E-2</c:v>
                </c:pt>
                <c:pt idx="1">
                  <c:v>4.5999999999999999E-2</c:v>
                </c:pt>
                <c:pt idx="2">
                  <c:v>0.04</c:v>
                </c:pt>
                <c:pt idx="3">
                  <c:v>3.5000000000000003E-2</c:v>
                </c:pt>
                <c:pt idx="4">
                  <c:v>3.5000000000000003E-2</c:v>
                </c:pt>
                <c:pt idx="5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81120"/>
        <c:axId val="65382656"/>
      </c:barChart>
      <c:catAx>
        <c:axId val="65381120"/>
        <c:scaling>
          <c:orientation val="minMax"/>
        </c:scaling>
        <c:delete val="0"/>
        <c:axPos val="b"/>
        <c:majorTickMark val="none"/>
        <c:minorTickMark val="none"/>
        <c:tickLblPos val="nextTo"/>
        <c:crossAx val="65382656"/>
        <c:crosses val="autoZero"/>
        <c:auto val="1"/>
        <c:lblAlgn val="ctr"/>
        <c:lblOffset val="100"/>
        <c:noMultiLvlLbl val="0"/>
      </c:catAx>
      <c:valAx>
        <c:axId val="6538265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653811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 sz="1400"/>
            </a:pPr>
            <a:r>
              <a:rPr lang="ru-RU" sz="1400"/>
              <a:t>4. Как Вы думаете, кто больше всего нуждается во врачебной помощи в Казахстане?</a:t>
            </a:r>
          </a:p>
          <a:p>
            <a:pPr algn="r">
              <a:defRPr sz="1400"/>
            </a:pPr>
            <a:r>
              <a:rPr lang="ru-RU" sz="1400"/>
              <a:t>(можно выбрать несколько ответов)</a:t>
            </a:r>
          </a:p>
        </c:rich>
      </c:tx>
      <c:layout>
        <c:manualLayout>
          <c:xMode val="edge"/>
          <c:yMode val="edge"/>
          <c:x val="0.24589776049731615"/>
          <c:y val="3.2407319191862585E-2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6233652101333477E-2"/>
          <c:y val="0.33775799602513301"/>
          <c:w val="0.8911058505241799"/>
          <c:h val="0.518877146366453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ОБРАБОТКА!$AE$8:$AG$8</c:f>
              <c:strCache>
                <c:ptCount val="3"/>
                <c:pt idx="0">
                  <c:v>пожилые</c:v>
                </c:pt>
                <c:pt idx="1">
                  <c:v>дети</c:v>
                </c:pt>
                <c:pt idx="2">
                  <c:v>взрослые</c:v>
                </c:pt>
              </c:strCache>
            </c:strRef>
          </c:cat>
          <c:val>
            <c:numRef>
              <c:f>ОБРАБОТКА!$AE$9:$AG$9</c:f>
              <c:numCache>
                <c:formatCode>0%</c:formatCode>
                <c:ptCount val="3"/>
                <c:pt idx="0">
                  <c:v>0.58899999999999997</c:v>
                </c:pt>
                <c:pt idx="1">
                  <c:v>0.38900000000000001</c:v>
                </c:pt>
                <c:pt idx="2">
                  <c:v>0.25800000000000001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8540288"/>
        <c:axId val="68541824"/>
      </c:barChart>
      <c:catAx>
        <c:axId val="685402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8541824"/>
        <c:crosses val="autoZero"/>
        <c:auto val="1"/>
        <c:lblAlgn val="ctr"/>
        <c:lblOffset val="100"/>
        <c:noMultiLvlLbl val="0"/>
      </c:catAx>
      <c:valAx>
        <c:axId val="6854182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68540288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8D5B-4922-4638-B78B-D78296EC440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DA0-703C-4A8E-9B7F-A87165AD7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33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8D5B-4922-4638-B78B-D78296EC440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DA0-703C-4A8E-9B7F-A87165AD7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06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8D5B-4922-4638-B78B-D78296EC440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DA0-703C-4A8E-9B7F-A87165AD7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12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8D5B-4922-4638-B78B-D78296EC440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DA0-703C-4A8E-9B7F-A87165AD7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6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8D5B-4922-4638-B78B-D78296EC440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DA0-703C-4A8E-9B7F-A87165AD7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26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8D5B-4922-4638-B78B-D78296EC440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DA0-703C-4A8E-9B7F-A87165AD7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62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8D5B-4922-4638-B78B-D78296EC440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DA0-703C-4A8E-9B7F-A87165AD7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2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8D5B-4922-4638-B78B-D78296EC440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DA0-703C-4A8E-9B7F-A87165AD7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40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8D5B-4922-4638-B78B-D78296EC440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DA0-703C-4A8E-9B7F-A87165AD7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25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8D5B-4922-4638-B78B-D78296EC440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DA0-703C-4A8E-9B7F-A87165AD7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6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8D5B-4922-4638-B78B-D78296EC440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DA0-703C-4A8E-9B7F-A87165AD7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8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D8D5B-4922-4638-B78B-D78296EC440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09DA0-703C-4A8E-9B7F-A87165AD7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6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362525" y="2708920"/>
            <a:ext cx="3288293" cy="3288293"/>
          </a:xfrm>
          <a:custGeom>
            <a:avLst/>
            <a:gdLst>
              <a:gd name="connsiteX0" fmla="*/ 0 w 3288293"/>
              <a:gd name="connsiteY0" fmla="*/ 328829 h 3288293"/>
              <a:gd name="connsiteX1" fmla="*/ 328829 w 3288293"/>
              <a:gd name="connsiteY1" fmla="*/ 0 h 3288293"/>
              <a:gd name="connsiteX2" fmla="*/ 2959464 w 3288293"/>
              <a:gd name="connsiteY2" fmla="*/ 0 h 3288293"/>
              <a:gd name="connsiteX3" fmla="*/ 3288293 w 3288293"/>
              <a:gd name="connsiteY3" fmla="*/ 328829 h 3288293"/>
              <a:gd name="connsiteX4" fmla="*/ 3288293 w 3288293"/>
              <a:gd name="connsiteY4" fmla="*/ 2959464 h 3288293"/>
              <a:gd name="connsiteX5" fmla="*/ 2959464 w 3288293"/>
              <a:gd name="connsiteY5" fmla="*/ 3288293 h 3288293"/>
              <a:gd name="connsiteX6" fmla="*/ 328829 w 3288293"/>
              <a:gd name="connsiteY6" fmla="*/ 3288293 h 3288293"/>
              <a:gd name="connsiteX7" fmla="*/ 0 w 3288293"/>
              <a:gd name="connsiteY7" fmla="*/ 2959464 h 3288293"/>
              <a:gd name="connsiteX8" fmla="*/ 0 w 3288293"/>
              <a:gd name="connsiteY8" fmla="*/ 328829 h 328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8293" h="3288293">
                <a:moveTo>
                  <a:pt x="0" y="328829"/>
                </a:moveTo>
                <a:cubicBezTo>
                  <a:pt x="0" y="147222"/>
                  <a:pt x="147222" y="0"/>
                  <a:pt x="328829" y="0"/>
                </a:cubicBezTo>
                <a:lnTo>
                  <a:pt x="2959464" y="0"/>
                </a:lnTo>
                <a:cubicBezTo>
                  <a:pt x="3141071" y="0"/>
                  <a:pt x="3288293" y="147222"/>
                  <a:pt x="3288293" y="328829"/>
                </a:cubicBezTo>
                <a:lnTo>
                  <a:pt x="3288293" y="2959464"/>
                </a:lnTo>
                <a:cubicBezTo>
                  <a:pt x="3288293" y="3141071"/>
                  <a:pt x="3141071" y="3288293"/>
                  <a:pt x="2959464" y="3288293"/>
                </a:cubicBezTo>
                <a:lnTo>
                  <a:pt x="328829" y="3288293"/>
                </a:lnTo>
                <a:cubicBezTo>
                  <a:pt x="147222" y="3288293"/>
                  <a:pt x="0" y="3141071"/>
                  <a:pt x="0" y="2959464"/>
                </a:cubicBezTo>
                <a:lnTo>
                  <a:pt x="0" y="328829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206801" tIns="206801" rIns="206801" bIns="206801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900" b="1" kern="1200" dirty="0" smtClean="0"/>
              <a:t>Центр МАКОА в </a:t>
            </a:r>
            <a:r>
              <a:rPr lang="kk-KZ" sz="2900" b="1" kern="1200" dirty="0" smtClean="0"/>
              <a:t>июле</a:t>
            </a:r>
            <a:r>
              <a:rPr lang="ru-RU" sz="2900" b="1" kern="1200" dirty="0" smtClean="0"/>
              <a:t> 2015 года провел социологический опрос, в котором  приняли участие 390 </a:t>
            </a:r>
            <a:r>
              <a:rPr lang="kk-KZ" sz="2900" b="1" kern="1200" smtClean="0"/>
              <a:t>абитуриенты.</a:t>
            </a:r>
            <a:endParaRPr lang="ru-RU" sz="2900" b="1" kern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27007" y="1052736"/>
            <a:ext cx="666363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2800" b="1" dirty="0" smtClean="0"/>
              <a:t>«МНЕНИЕ АБИТУРИЕНТОВ О КАЗНМУ ИМЕНИ С.Д.АСФЕНДИЯРОВА»</a:t>
            </a:r>
            <a:endParaRPr lang="ru-RU" sz="2800" dirty="0"/>
          </a:p>
        </p:txBody>
      </p:sp>
      <p:sp>
        <p:nvSpPr>
          <p:cNvPr id="15" name="Выноска со стрелкой влево 14"/>
          <p:cNvSpPr/>
          <p:nvPr/>
        </p:nvSpPr>
        <p:spPr>
          <a:xfrm>
            <a:off x="3995936" y="2564904"/>
            <a:ext cx="4968552" cy="3888432"/>
          </a:xfrm>
          <a:prstGeom prst="leftArrowCallout">
            <a:avLst>
              <a:gd name="adj1" fmla="val 15295"/>
              <a:gd name="adj2" fmla="val 18281"/>
              <a:gd name="adj3" fmla="val 20148"/>
              <a:gd name="adj4" fmla="val 7257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/>
              <a:t>Целью данного исследования является определение статуса, степени известности КазНМУ среди вузов РК, узнать </a:t>
            </a:r>
            <a:r>
              <a:rPr lang="kk-KZ" sz="2000" b="1" dirty="0" smtClean="0"/>
              <a:t>контингент/категорию </a:t>
            </a:r>
            <a:r>
              <a:rPr lang="kk-KZ" sz="2000" b="1" dirty="0"/>
              <a:t>абитуриентов, желающих обучаться в нашем университете и </a:t>
            </a:r>
            <a:r>
              <a:rPr lang="ru-RU" sz="2000" b="1" dirty="0"/>
              <a:t>актуальные медицинские специальности, представляющие наибольший интерес для абитуриентов.</a:t>
            </a:r>
          </a:p>
        </p:txBody>
      </p:sp>
      <p:pic>
        <p:nvPicPr>
          <p:cNvPr id="16" name="Picture 4" descr="http://kaznmu.kz/rus/wp-content/uploads/2014/10/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169213"/>
            <a:ext cx="683568" cy="688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142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aznmu.kz/rus/wp-content/uploads/2014/10/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169213"/>
            <a:ext cx="683568" cy="688787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0699570"/>
              </p:ext>
            </p:extLst>
          </p:nvPr>
        </p:nvGraphicFramePr>
        <p:xfrm>
          <a:off x="341784" y="332656"/>
          <a:ext cx="5814391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Скругленная прямоугольная выноска 3"/>
          <p:cNvSpPr/>
          <p:nvPr/>
        </p:nvSpPr>
        <p:spPr>
          <a:xfrm>
            <a:off x="6732240" y="476672"/>
            <a:ext cx="1944216" cy="2232248"/>
          </a:xfrm>
          <a:prstGeom prst="wedgeRoundRectCallout">
            <a:avLst>
              <a:gd name="adj1" fmla="val -77570"/>
              <a:gd name="adj2" fmla="val 3389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/>
              <a:t>55% поступающих изъявили желание обучаться в КазНМУ на иностранном языке. </a:t>
            </a:r>
            <a:endParaRPr lang="ru-RU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19614967"/>
              </p:ext>
            </p:extLst>
          </p:nvPr>
        </p:nvGraphicFramePr>
        <p:xfrm>
          <a:off x="3131840" y="3068960"/>
          <a:ext cx="5832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41785" y="3284984"/>
            <a:ext cx="2646039" cy="32286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/>
              <a:t>Самое большое количество респондентов владеют раусским (79%), казахским (68%) языками</a:t>
            </a:r>
            <a:r>
              <a:rPr lang="kk-KZ" sz="1600" b="1" dirty="0" smtClean="0"/>
              <a:t>.</a:t>
            </a:r>
            <a:r>
              <a:rPr lang="kk-KZ" sz="1600" b="1" dirty="0"/>
              <a:t> Меньше 10% владеют другими иностранными языками как немецкий, турецкий, французский, уйгурский, узбекский, китайский и корейский языки.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719099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aznmu.kz/rus/wp-content/uploads/2014/10/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169213"/>
            <a:ext cx="683568" cy="688787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7344289"/>
              </p:ext>
            </p:extLst>
          </p:nvPr>
        </p:nvGraphicFramePr>
        <p:xfrm>
          <a:off x="2843808" y="260648"/>
          <a:ext cx="601216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6563" y="548680"/>
            <a:ext cx="2448272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b="1" dirty="0"/>
              <a:t>81 % респондентов оценили работу приемной комиссии отлично. 9% - на хорошо. 4% </a:t>
            </a:r>
            <a:r>
              <a:rPr lang="ru-RU" b="1" dirty="0"/>
              <a:t>выразили неудовлетворительное отношение и поставили оценки от 1 до 3.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09048845"/>
              </p:ext>
            </p:extLst>
          </p:nvPr>
        </p:nvGraphicFramePr>
        <p:xfrm>
          <a:off x="216562" y="3573016"/>
          <a:ext cx="5147525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5652120" y="3645024"/>
            <a:ext cx="3024336" cy="2524189"/>
          </a:xfrm>
          <a:prstGeom prst="wedgeRoundRectCallout">
            <a:avLst>
              <a:gd name="adj1" fmla="val -59706"/>
              <a:gd name="adj2" fmla="val 6365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/>
              <a:t>Полученные положительные оценки также подтвердились ответами на следующий вопрос, где у 68% абитуриентов сформировались положительные, добрые впечатления о КазНМУ.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19099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aznmu.kz/rus/wp-content/uploads/2014/10/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169213"/>
            <a:ext cx="683568" cy="688787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59837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Заключение по итогам опроса абитуриентов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41785" y="764704"/>
            <a:ext cx="8622702" cy="5748902"/>
            <a:chOff x="341785" y="1129935"/>
            <a:chExt cx="8622702" cy="496161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41785" y="1576629"/>
              <a:ext cx="8622702" cy="7308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олилиния 6"/>
            <p:cNvSpPr/>
            <p:nvPr/>
          </p:nvSpPr>
          <p:spPr>
            <a:xfrm>
              <a:off x="772920" y="1129935"/>
              <a:ext cx="7831528" cy="1367229"/>
            </a:xfrm>
            <a:custGeom>
              <a:avLst/>
              <a:gdLst>
                <a:gd name="connsiteX0" fmla="*/ 0 w 7332039"/>
                <a:gd name="connsiteY0" fmla="*/ 142683 h 856080"/>
                <a:gd name="connsiteX1" fmla="*/ 142683 w 7332039"/>
                <a:gd name="connsiteY1" fmla="*/ 0 h 856080"/>
                <a:gd name="connsiteX2" fmla="*/ 7189356 w 7332039"/>
                <a:gd name="connsiteY2" fmla="*/ 0 h 856080"/>
                <a:gd name="connsiteX3" fmla="*/ 7332039 w 7332039"/>
                <a:gd name="connsiteY3" fmla="*/ 142683 h 856080"/>
                <a:gd name="connsiteX4" fmla="*/ 7332039 w 7332039"/>
                <a:gd name="connsiteY4" fmla="*/ 713397 h 856080"/>
                <a:gd name="connsiteX5" fmla="*/ 7189356 w 7332039"/>
                <a:gd name="connsiteY5" fmla="*/ 856080 h 856080"/>
                <a:gd name="connsiteX6" fmla="*/ 142683 w 7332039"/>
                <a:gd name="connsiteY6" fmla="*/ 856080 h 856080"/>
                <a:gd name="connsiteX7" fmla="*/ 0 w 7332039"/>
                <a:gd name="connsiteY7" fmla="*/ 713397 h 856080"/>
                <a:gd name="connsiteX8" fmla="*/ 0 w 7332039"/>
                <a:gd name="connsiteY8" fmla="*/ 142683 h 85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32039" h="856080">
                  <a:moveTo>
                    <a:pt x="0" y="142683"/>
                  </a:moveTo>
                  <a:cubicBezTo>
                    <a:pt x="0" y="63881"/>
                    <a:pt x="63881" y="0"/>
                    <a:pt x="142683" y="0"/>
                  </a:cubicBezTo>
                  <a:lnTo>
                    <a:pt x="7189356" y="0"/>
                  </a:lnTo>
                  <a:cubicBezTo>
                    <a:pt x="7268158" y="0"/>
                    <a:pt x="7332039" y="63881"/>
                    <a:pt x="7332039" y="142683"/>
                  </a:cubicBezTo>
                  <a:lnTo>
                    <a:pt x="7332039" y="713397"/>
                  </a:lnTo>
                  <a:cubicBezTo>
                    <a:pt x="7332039" y="792199"/>
                    <a:pt x="7268158" y="856080"/>
                    <a:pt x="7189356" y="856080"/>
                  </a:cubicBezTo>
                  <a:lnTo>
                    <a:pt x="142683" y="856080"/>
                  </a:lnTo>
                  <a:cubicBezTo>
                    <a:pt x="63881" y="856080"/>
                    <a:pt x="0" y="792199"/>
                    <a:pt x="0" y="713397"/>
                  </a:cubicBezTo>
                  <a:lnTo>
                    <a:pt x="0" y="142683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69932" tIns="41790" rIns="269932" bIns="4179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50" b="1" kern="1200" dirty="0" smtClean="0"/>
                <a:t>Основной контингет абитуриентов, изъявивших желание получить образование в КазНМУ, являются жителями крупных и районных городов (55%). Наш университет притягивяет лучшие умы звена среднего образования. 70% абитуриентов имеют сертификаты с высокими баллами (от 90 и выше). 35% респондентов имеют аттестаты с отличием и 20% обладатели «Алтын белгі»</a:t>
              </a:r>
              <a:r>
                <a:rPr lang="ru-RU" sz="1650" b="1" kern="1200" dirty="0" smtClean="0"/>
                <a:t>. 79% опрошенных являются выпускниками школ.  </a:t>
              </a:r>
              <a:endParaRPr lang="ru-RU" sz="1650" b="1" kern="12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41785" y="3045762"/>
              <a:ext cx="8622702" cy="7308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772920" y="2683604"/>
              <a:ext cx="7831528" cy="983159"/>
            </a:xfrm>
            <a:custGeom>
              <a:avLst/>
              <a:gdLst>
                <a:gd name="connsiteX0" fmla="*/ 0 w 7332039"/>
                <a:gd name="connsiteY0" fmla="*/ 142683 h 856080"/>
                <a:gd name="connsiteX1" fmla="*/ 142683 w 7332039"/>
                <a:gd name="connsiteY1" fmla="*/ 0 h 856080"/>
                <a:gd name="connsiteX2" fmla="*/ 7189356 w 7332039"/>
                <a:gd name="connsiteY2" fmla="*/ 0 h 856080"/>
                <a:gd name="connsiteX3" fmla="*/ 7332039 w 7332039"/>
                <a:gd name="connsiteY3" fmla="*/ 142683 h 856080"/>
                <a:gd name="connsiteX4" fmla="*/ 7332039 w 7332039"/>
                <a:gd name="connsiteY4" fmla="*/ 713397 h 856080"/>
                <a:gd name="connsiteX5" fmla="*/ 7189356 w 7332039"/>
                <a:gd name="connsiteY5" fmla="*/ 856080 h 856080"/>
                <a:gd name="connsiteX6" fmla="*/ 142683 w 7332039"/>
                <a:gd name="connsiteY6" fmla="*/ 856080 h 856080"/>
                <a:gd name="connsiteX7" fmla="*/ 0 w 7332039"/>
                <a:gd name="connsiteY7" fmla="*/ 713397 h 856080"/>
                <a:gd name="connsiteX8" fmla="*/ 0 w 7332039"/>
                <a:gd name="connsiteY8" fmla="*/ 142683 h 85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32039" h="856080">
                  <a:moveTo>
                    <a:pt x="0" y="142683"/>
                  </a:moveTo>
                  <a:cubicBezTo>
                    <a:pt x="0" y="63881"/>
                    <a:pt x="63881" y="0"/>
                    <a:pt x="142683" y="0"/>
                  </a:cubicBezTo>
                  <a:lnTo>
                    <a:pt x="7189356" y="0"/>
                  </a:lnTo>
                  <a:cubicBezTo>
                    <a:pt x="7268158" y="0"/>
                    <a:pt x="7332039" y="63881"/>
                    <a:pt x="7332039" y="142683"/>
                  </a:cubicBezTo>
                  <a:lnTo>
                    <a:pt x="7332039" y="713397"/>
                  </a:lnTo>
                  <a:cubicBezTo>
                    <a:pt x="7332039" y="792199"/>
                    <a:pt x="7268158" y="856080"/>
                    <a:pt x="7189356" y="856080"/>
                  </a:cubicBezTo>
                  <a:lnTo>
                    <a:pt x="142683" y="856080"/>
                  </a:lnTo>
                  <a:cubicBezTo>
                    <a:pt x="63881" y="856080"/>
                    <a:pt x="0" y="792199"/>
                    <a:pt x="0" y="713397"/>
                  </a:cubicBezTo>
                  <a:lnTo>
                    <a:pt x="0" y="142683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69932" tIns="41790" rIns="269932" bIns="4179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b="1" kern="1200" dirty="0" smtClean="0"/>
                <a:t>По мнению желающих поступить абитуриентов, самой уязвимой и требующей медицинской помощью категроией в Казахстане являются люди пожилого возраста (59%), далее – дети (39%) и в последюю очередь взрослые (26%).</a:t>
              </a:r>
              <a:endParaRPr lang="ru-RU" b="1" kern="120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41785" y="4215728"/>
              <a:ext cx="8622702" cy="7308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737372" y="3988686"/>
              <a:ext cx="7831528" cy="792089"/>
            </a:xfrm>
            <a:custGeom>
              <a:avLst/>
              <a:gdLst>
                <a:gd name="connsiteX0" fmla="*/ 0 w 7332039"/>
                <a:gd name="connsiteY0" fmla="*/ 142683 h 856080"/>
                <a:gd name="connsiteX1" fmla="*/ 142683 w 7332039"/>
                <a:gd name="connsiteY1" fmla="*/ 0 h 856080"/>
                <a:gd name="connsiteX2" fmla="*/ 7189356 w 7332039"/>
                <a:gd name="connsiteY2" fmla="*/ 0 h 856080"/>
                <a:gd name="connsiteX3" fmla="*/ 7332039 w 7332039"/>
                <a:gd name="connsiteY3" fmla="*/ 142683 h 856080"/>
                <a:gd name="connsiteX4" fmla="*/ 7332039 w 7332039"/>
                <a:gd name="connsiteY4" fmla="*/ 713397 h 856080"/>
                <a:gd name="connsiteX5" fmla="*/ 7189356 w 7332039"/>
                <a:gd name="connsiteY5" fmla="*/ 856080 h 856080"/>
                <a:gd name="connsiteX6" fmla="*/ 142683 w 7332039"/>
                <a:gd name="connsiteY6" fmla="*/ 856080 h 856080"/>
                <a:gd name="connsiteX7" fmla="*/ 0 w 7332039"/>
                <a:gd name="connsiteY7" fmla="*/ 713397 h 856080"/>
                <a:gd name="connsiteX8" fmla="*/ 0 w 7332039"/>
                <a:gd name="connsiteY8" fmla="*/ 142683 h 85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32039" h="856080">
                  <a:moveTo>
                    <a:pt x="0" y="142683"/>
                  </a:moveTo>
                  <a:cubicBezTo>
                    <a:pt x="0" y="63881"/>
                    <a:pt x="63881" y="0"/>
                    <a:pt x="142683" y="0"/>
                  </a:cubicBezTo>
                  <a:lnTo>
                    <a:pt x="7189356" y="0"/>
                  </a:lnTo>
                  <a:cubicBezTo>
                    <a:pt x="7268158" y="0"/>
                    <a:pt x="7332039" y="63881"/>
                    <a:pt x="7332039" y="142683"/>
                  </a:cubicBezTo>
                  <a:lnTo>
                    <a:pt x="7332039" y="713397"/>
                  </a:lnTo>
                  <a:cubicBezTo>
                    <a:pt x="7332039" y="792199"/>
                    <a:pt x="7268158" y="856080"/>
                    <a:pt x="7189356" y="856080"/>
                  </a:cubicBezTo>
                  <a:lnTo>
                    <a:pt x="142683" y="856080"/>
                  </a:lnTo>
                  <a:cubicBezTo>
                    <a:pt x="63881" y="856080"/>
                    <a:pt x="0" y="792199"/>
                    <a:pt x="0" y="713397"/>
                  </a:cubicBezTo>
                  <a:lnTo>
                    <a:pt x="0" y="142683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69932" tIns="41790" rIns="269932" bIns="41790" numCol="1" spcCol="1270" anchor="ctr" anchorCtr="0">
              <a:noAutofit/>
            </a:bodyPr>
            <a:lstStyle/>
            <a:p>
              <a:pPr lvl="0" algn="l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b="1" kern="1200" dirty="0" smtClean="0"/>
                <a:t>Интересный факт обнаружился при анализе мнении респондентов. 55% из них хотели бы обучаться в КазНМУ на английском языке, при этом 57% из общего числа уже владеют данным иностранным языком.</a:t>
              </a:r>
              <a:endParaRPr lang="ru-RU" sz="1600" b="1" kern="1200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41785" y="5360745"/>
              <a:ext cx="8622702" cy="7308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772920" y="5157191"/>
              <a:ext cx="7831528" cy="792089"/>
            </a:xfrm>
            <a:custGeom>
              <a:avLst/>
              <a:gdLst>
                <a:gd name="connsiteX0" fmla="*/ 0 w 7332039"/>
                <a:gd name="connsiteY0" fmla="*/ 142683 h 856080"/>
                <a:gd name="connsiteX1" fmla="*/ 142683 w 7332039"/>
                <a:gd name="connsiteY1" fmla="*/ 0 h 856080"/>
                <a:gd name="connsiteX2" fmla="*/ 7189356 w 7332039"/>
                <a:gd name="connsiteY2" fmla="*/ 0 h 856080"/>
                <a:gd name="connsiteX3" fmla="*/ 7332039 w 7332039"/>
                <a:gd name="connsiteY3" fmla="*/ 142683 h 856080"/>
                <a:gd name="connsiteX4" fmla="*/ 7332039 w 7332039"/>
                <a:gd name="connsiteY4" fmla="*/ 713397 h 856080"/>
                <a:gd name="connsiteX5" fmla="*/ 7189356 w 7332039"/>
                <a:gd name="connsiteY5" fmla="*/ 856080 h 856080"/>
                <a:gd name="connsiteX6" fmla="*/ 142683 w 7332039"/>
                <a:gd name="connsiteY6" fmla="*/ 856080 h 856080"/>
                <a:gd name="connsiteX7" fmla="*/ 0 w 7332039"/>
                <a:gd name="connsiteY7" fmla="*/ 713397 h 856080"/>
                <a:gd name="connsiteX8" fmla="*/ 0 w 7332039"/>
                <a:gd name="connsiteY8" fmla="*/ 142683 h 85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32039" h="856080">
                  <a:moveTo>
                    <a:pt x="0" y="142683"/>
                  </a:moveTo>
                  <a:cubicBezTo>
                    <a:pt x="0" y="63881"/>
                    <a:pt x="63881" y="0"/>
                    <a:pt x="142683" y="0"/>
                  </a:cubicBezTo>
                  <a:lnTo>
                    <a:pt x="7189356" y="0"/>
                  </a:lnTo>
                  <a:cubicBezTo>
                    <a:pt x="7268158" y="0"/>
                    <a:pt x="7332039" y="63881"/>
                    <a:pt x="7332039" y="142683"/>
                  </a:cubicBezTo>
                  <a:lnTo>
                    <a:pt x="7332039" y="713397"/>
                  </a:lnTo>
                  <a:cubicBezTo>
                    <a:pt x="7332039" y="792199"/>
                    <a:pt x="7268158" y="856080"/>
                    <a:pt x="7189356" y="856080"/>
                  </a:cubicBezTo>
                  <a:lnTo>
                    <a:pt x="142683" y="856080"/>
                  </a:lnTo>
                  <a:cubicBezTo>
                    <a:pt x="63881" y="856080"/>
                    <a:pt x="0" y="792199"/>
                    <a:pt x="0" y="713397"/>
                  </a:cubicBezTo>
                  <a:lnTo>
                    <a:pt x="0" y="142683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69932" tIns="41790" rIns="269932" bIns="41790" numCol="1" spcCol="1270" anchor="ctr" anchorCtr="0">
              <a:noAutofit/>
            </a:bodyPr>
            <a:lstStyle/>
            <a:p>
              <a:pPr lvl="0" algn="l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b="1" kern="1200" dirty="0" smtClean="0"/>
                <a:t>Работа сотрудников приемной комиссии была оценена положительно (90% удовлетворены) и большинство абитуриентов остались при очень хороших мнениях о КазНМУ (93%). </a:t>
              </a:r>
              <a:endParaRPr lang="ru-RU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9099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11312158"/>
              </p:ext>
            </p:extLst>
          </p:nvPr>
        </p:nvGraphicFramePr>
        <p:xfrm>
          <a:off x="1259632" y="2636912"/>
          <a:ext cx="655272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827584" y="836712"/>
            <a:ext cx="7704856" cy="1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Контингент абитуриентов в основном составляют жители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/>
              <a:t>городов (43%),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/>
              <a:t>села (34%)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/>
              <a:t>районных центров (12%)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/>
              <a:t>остальные 11% не изъявили желание дать ответ.</a:t>
            </a:r>
            <a:endParaRPr lang="ru-RU" sz="2000" b="1" dirty="0"/>
          </a:p>
        </p:txBody>
      </p:sp>
      <p:pic>
        <p:nvPicPr>
          <p:cNvPr id="5" name="Picture 4" descr="http://kaznmu.kz/rus/wp-content/uploads/2014/10/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169213"/>
            <a:ext cx="683568" cy="688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786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08233450"/>
              </p:ext>
            </p:extLst>
          </p:nvPr>
        </p:nvGraphicFramePr>
        <p:xfrm>
          <a:off x="467544" y="548680"/>
          <a:ext cx="561662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ая выноска 2"/>
          <p:cNvSpPr/>
          <p:nvPr/>
        </p:nvSpPr>
        <p:spPr>
          <a:xfrm>
            <a:off x="3563888" y="4221088"/>
            <a:ext cx="5184576" cy="2160240"/>
          </a:xfrm>
          <a:prstGeom prst="wedgeRectCallout">
            <a:avLst>
              <a:gd name="adj1" fmla="val -37523"/>
              <a:gd name="adj2" fmla="val -7049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/>
              <a:t>По полученным данным можно заметить, что в КазНМУ стремятся получить образование в большинстве случаев абитуриенты с высокими показателями ЕНТ. </a:t>
            </a:r>
            <a:endParaRPr lang="ru-RU" sz="2400" b="1" dirty="0"/>
          </a:p>
        </p:txBody>
      </p:sp>
      <p:pic>
        <p:nvPicPr>
          <p:cNvPr id="4" name="Picture 4" descr="http://kaznmu.kz/rus/wp-content/uploads/2014/10/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169213"/>
            <a:ext cx="683568" cy="688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858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aznmu.kz/rus/wp-content/uploads/2014/10/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169213"/>
            <a:ext cx="683568" cy="688787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73396907"/>
              </p:ext>
            </p:extLst>
          </p:nvPr>
        </p:nvGraphicFramePr>
        <p:xfrm>
          <a:off x="3419872" y="404664"/>
          <a:ext cx="554461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83209" y="548680"/>
            <a:ext cx="2646039" cy="24482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/>
              <a:t>Подавляющее количество (79%) поступающих в КазНМУ являются выпускниками школ, 6% - колледжей.</a:t>
            </a:r>
            <a:endParaRPr lang="ru-RU" sz="20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65270610"/>
              </p:ext>
            </p:extLst>
          </p:nvPr>
        </p:nvGraphicFramePr>
        <p:xfrm>
          <a:off x="319089" y="3429000"/>
          <a:ext cx="5125030" cy="2868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Выноска со стрелкой влево 5"/>
          <p:cNvSpPr/>
          <p:nvPr/>
        </p:nvSpPr>
        <p:spPr>
          <a:xfrm>
            <a:off x="5796136" y="3717032"/>
            <a:ext cx="2952328" cy="2308165"/>
          </a:xfrm>
          <a:prstGeom prst="leftArrowCallout">
            <a:avLst>
              <a:gd name="adj1" fmla="val 15209"/>
              <a:gd name="adj2" fmla="val 23912"/>
              <a:gd name="adj3" fmla="val 15752"/>
              <a:gd name="adj4" fmla="val 7622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/>
              <a:t>Где из них 35% окончили учебное заведение «с отличием», 20% - обладатели «Алтын белгі».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8465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aznmu.kz/rus/wp-content/uploads/2014/10/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169213"/>
            <a:ext cx="683568" cy="688787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07192805"/>
              </p:ext>
            </p:extLst>
          </p:nvPr>
        </p:nvGraphicFramePr>
        <p:xfrm>
          <a:off x="705971" y="332656"/>
          <a:ext cx="813690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ая выноска 4"/>
          <p:cNvSpPr/>
          <p:nvPr/>
        </p:nvSpPr>
        <p:spPr>
          <a:xfrm>
            <a:off x="2411760" y="4365104"/>
            <a:ext cx="6408712" cy="1656184"/>
          </a:xfrm>
          <a:prstGeom prst="wedgeRectCallout">
            <a:avLst>
              <a:gd name="adj1" fmla="val -55031"/>
              <a:gd name="adj2" fmla="val -7509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Самой основной причиной выбора КазНМУ как будущего университета является его высокий престиж (54%) среди других вузов РК, который проявляется не только во внешнем виде университета и его хорошем расположении в городе, но именно в качестве предоставляемого образования.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47186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aznmu.kz/rus/wp-content/uploads/2014/10/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169213"/>
            <a:ext cx="683568" cy="688787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444058"/>
              </p:ext>
            </p:extLst>
          </p:nvPr>
        </p:nvGraphicFramePr>
        <p:xfrm>
          <a:off x="251520" y="393867"/>
          <a:ext cx="8694711" cy="662482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8694711"/>
              </a:tblGrid>
              <a:tr h="432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КазНМУ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-очень сильный университет. Хочу стать образованным врачом. Хочу поднять статус Казахстана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 университете работают очень образованные специалисты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семейная традиция в нашей династии, мы патриоты КазНМУ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мечта, потому что хочу быть доктором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мне нравится, так как здесь можно учится грамотно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люблю медицину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самый известный университет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 собственному желанию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близко расположен к Таразу, климат нормальный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медицина-мое призвание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думаю что это мой путь - быть врачом. (тут клево)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потому что интересно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 сам болел онкологическим, хочу стать онко-хирургом и спасать людей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престижная профессия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можно получить высокие знания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детская мечта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нравится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КазНМУ-ведущий ВУЗ в области медицины в РК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 будущем стать хорошим врачом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семье нету медиков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0"/>
            <a:ext cx="338437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b="1" dirty="0" smtClean="0"/>
              <a:t>Дали свои ответы: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19099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aznmu.kz/rus/wp-content/uploads/2014/10/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169213"/>
            <a:ext cx="683568" cy="688787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65487097"/>
              </p:ext>
            </p:extLst>
          </p:nvPr>
        </p:nvGraphicFramePr>
        <p:xfrm>
          <a:off x="179512" y="188640"/>
          <a:ext cx="561662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6228184" y="116632"/>
            <a:ext cx="2448272" cy="24482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/>
              <a:t>55% респондентов отметили, что узнали об университете через всемирную паутину. 35% узнали от своих друзей/знакомых;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0727" y="2870002"/>
            <a:ext cx="94568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b="1" dirty="0" smtClean="0"/>
              <a:t>Дали свои ответы: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63059"/>
              </p:ext>
            </p:extLst>
          </p:nvPr>
        </p:nvGraphicFramePr>
        <p:xfrm>
          <a:off x="1187624" y="2852936"/>
          <a:ext cx="7776864" cy="42062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7776864"/>
              </a:tblGrid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Семейное, всегда знала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>
                          <a:effectLst/>
                        </a:rPr>
                        <a:t>д</a:t>
                      </a:r>
                      <a:r>
                        <a:rPr lang="ru-RU" sz="1600" dirty="0" err="1">
                          <a:effectLst/>
                        </a:rPr>
                        <a:t>авно</a:t>
                      </a:r>
                      <a:r>
                        <a:rPr lang="ru-RU" sz="1600" dirty="0">
                          <a:effectLst/>
                        </a:rPr>
                        <a:t> знаю, тетя </a:t>
                      </a:r>
                      <a:r>
                        <a:rPr lang="ru-RU" sz="1600" dirty="0" smtClean="0">
                          <a:effectLst/>
                        </a:rPr>
                        <a:t>заканчивала, </a:t>
                      </a:r>
                      <a:r>
                        <a:rPr lang="ru-RU" sz="1400" dirty="0" smtClean="0">
                          <a:effectLst/>
                        </a:rPr>
                        <a:t>по родственной линии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с рождения </a:t>
                      </a:r>
                      <a:r>
                        <a:rPr lang="ru-RU" sz="1600" dirty="0" smtClean="0">
                          <a:effectLst/>
                        </a:rPr>
                        <a:t>знаем, мама училась в этом университете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 мамы профессия врача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известный вуз в СНГ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так как мы граждане Казахстана, знаем про этот университет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 помощью брата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папа закончил данный университет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сестра подсказала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родственники учились в этом университете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р</a:t>
                      </a:r>
                      <a:r>
                        <a:rPr lang="ru-RU" sz="1600">
                          <a:effectLst/>
                        </a:rPr>
                        <a:t>одитетел</a:t>
                      </a:r>
                      <a:r>
                        <a:rPr lang="kk-KZ" sz="1600">
                          <a:effectLst/>
                        </a:rPr>
                        <a:t>ей</a:t>
                      </a:r>
                      <a:r>
                        <a:rPr lang="ru-RU" sz="1600">
                          <a:effectLst/>
                        </a:rPr>
                        <a:t> заканчивали данный ВУЗ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 вышеперечисленное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 детства мечтал поступить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давно знаю, интересовался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 родителей, родственников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099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aznmu.kz/rus/wp-content/uploads/2014/10/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169213"/>
            <a:ext cx="683568" cy="688787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48163581"/>
              </p:ext>
            </p:extLst>
          </p:nvPr>
        </p:nvGraphicFramePr>
        <p:xfrm>
          <a:off x="3491880" y="188640"/>
          <a:ext cx="546721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52413692"/>
              </p:ext>
            </p:extLst>
          </p:nvPr>
        </p:nvGraphicFramePr>
        <p:xfrm>
          <a:off x="3491880" y="3501008"/>
          <a:ext cx="5472608" cy="288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40634" y="692696"/>
            <a:ext cx="2160239" cy="51845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/>
              <a:t>Большинство респондентов (24%) отдали предпочтение специальности «хирург», 11-10% - кардиолог, акушер-гинеколог, остальные респонденты (от 10% и меньше) – специальностям, приведенным ниже в диаграмме.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1909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kaznmu.kz/rus/wp-content/uploads/2014/10/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169213"/>
            <a:ext cx="683568" cy="688787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69964364"/>
              </p:ext>
            </p:extLst>
          </p:nvPr>
        </p:nvGraphicFramePr>
        <p:xfrm>
          <a:off x="179512" y="404664"/>
          <a:ext cx="561662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Скругленная прямоугольная выноска 3"/>
          <p:cNvSpPr/>
          <p:nvPr/>
        </p:nvSpPr>
        <p:spPr>
          <a:xfrm>
            <a:off x="6372200" y="332656"/>
            <a:ext cx="2664296" cy="2808312"/>
          </a:xfrm>
          <a:prstGeom prst="wedgeRoundRectCallout">
            <a:avLst>
              <a:gd name="adj1" fmla="val -70039"/>
              <a:gd name="adj2" fmla="val -623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/>
              <a:t>По мнению желающих поступить абитуриентов, самой уязвимой и требующей медицинской помощью категроией в Казахстане являются люди пожилого возраста (59%), далее – дети (39%) и в последюю очередь взрослые (26%). </a:t>
            </a:r>
            <a:endParaRPr lang="ru-RU" sz="16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26944721"/>
              </p:ext>
            </p:extLst>
          </p:nvPr>
        </p:nvGraphicFramePr>
        <p:xfrm>
          <a:off x="3635896" y="3789040"/>
          <a:ext cx="5309324" cy="2890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Овал 5"/>
          <p:cNvSpPr/>
          <p:nvPr/>
        </p:nvSpPr>
        <p:spPr>
          <a:xfrm>
            <a:off x="341785" y="3933056"/>
            <a:ext cx="2934071" cy="223615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/>
              <a:t>88% опрашиваемых смогли ответить на вопрос, что клятва врача носит имя Гиппократа.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190995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877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СОЦИОЛОГИЧЕСКОГО ИССЛЕДОВАНИЯ «МНЕНИЕ АБИТУРИЕНТОВ О КАЗНМУ ИМЕНИ С.Д.АСФЕНДИЯРОВА».</dc:title>
  <dc:creator>user</dc:creator>
  <cp:lastModifiedBy>user</cp:lastModifiedBy>
  <cp:revision>19</cp:revision>
  <dcterms:created xsi:type="dcterms:W3CDTF">2015-12-07T07:59:21Z</dcterms:created>
  <dcterms:modified xsi:type="dcterms:W3CDTF">2015-12-09T13:28:36Z</dcterms:modified>
</cp:coreProperties>
</file>