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67F6834-FAD1-4B53-80CC-72B24B13BCFA}">
          <p14:sldIdLst>
            <p14:sldId id="256"/>
            <p14:sldId id="257"/>
            <p14:sldId id="258"/>
            <p14:sldId id="259"/>
          </p14:sldIdLst>
        </p14:section>
        <p14:section name="Раздел без заголовка" id="{004C7C1B-939F-402D-95B7-A19CE68CF5BF}">
          <p14:sldIdLst>
            <p14:sldId id="260"/>
            <p14:sldId id="261"/>
            <p14:sldId id="262"/>
            <p14:sldId id="263"/>
            <p14:sldId id="264"/>
            <p14:sldId id="265"/>
            <p14:sldId id="267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E5015-5CE4-41D9-B187-F8112A47F18D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0290D-FACE-4286-BC40-2252C612F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34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0290D-FACE-4286-BC40-2252C612F97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910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278F3-4450-46E0-8688-232542CF638B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3D478-50FB-4093-8517-70CB2090E30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278F3-4450-46E0-8688-232542CF638B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3D478-50FB-4093-8517-70CB2090E3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278F3-4450-46E0-8688-232542CF638B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3D478-50FB-4093-8517-70CB2090E3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278F3-4450-46E0-8688-232542CF638B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3D478-50FB-4093-8517-70CB2090E30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278F3-4450-46E0-8688-232542CF638B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3D478-50FB-4093-8517-70CB2090E3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278F3-4450-46E0-8688-232542CF638B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3D478-50FB-4093-8517-70CB2090E30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278F3-4450-46E0-8688-232542CF638B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3D478-50FB-4093-8517-70CB2090E30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278F3-4450-46E0-8688-232542CF638B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3D478-50FB-4093-8517-70CB2090E3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278F3-4450-46E0-8688-232542CF638B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3D478-50FB-4093-8517-70CB2090E3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278F3-4450-46E0-8688-232542CF638B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3D478-50FB-4093-8517-70CB2090E3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278F3-4450-46E0-8688-232542CF638B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3D478-50FB-4093-8517-70CB2090E30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27278F3-4450-46E0-8688-232542CF638B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23D478-50FB-4093-8517-70CB2090E30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8" descr="Безымянный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4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 descr="Безымянный-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285750"/>
            <a:ext cx="1285875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866242" y="1785938"/>
            <a:ext cx="1840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www.kaznmu.kz</a:t>
            </a:r>
            <a:endParaRPr lang="ru-RU" dirty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3" descr="1 lis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0"/>
            <a:ext cx="84597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0" descr="Безымянный-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438150"/>
            <a:ext cx="1285875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861735" y="2148404"/>
            <a:ext cx="1840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www.kaznmu.kz</a:t>
            </a:r>
            <a:endParaRPr lang="ru-RU" dirty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19872" y="3933056"/>
            <a:ext cx="528275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АНТИКОРРУПЦИОННАЯ  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ПОЛИТИКА КАЗНМУ  ИМ. С .Д.АСФЕНДИЯРОВА</a:t>
            </a:r>
          </a:p>
          <a:p>
            <a:r>
              <a:rPr lang="ru-RU" dirty="0"/>
              <a:t>   </a:t>
            </a:r>
            <a:r>
              <a:rPr lang="ru-RU" dirty="0" smtClean="0"/>
              <a:t>Советник </a:t>
            </a:r>
            <a:r>
              <a:rPr lang="ru-RU" dirty="0"/>
              <a:t>ректора,  проф. МУСТАФИНА Ж.Г.</a:t>
            </a:r>
          </a:p>
        </p:txBody>
      </p:sp>
    </p:spTree>
    <p:extLst>
      <p:ext uri="{BB962C8B-B14F-4D97-AF65-F5344CB8AC3E}">
        <p14:creationId xmlns:p14="http://schemas.microsoft.com/office/powerpoint/2010/main" val="1117089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8" descr="Безымянный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4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 descr="Безымянный-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85750"/>
            <a:ext cx="1285875" cy="127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866242" y="1785938"/>
            <a:ext cx="1840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www.kaznmu.kz</a:t>
            </a:r>
            <a:endParaRPr lang="ru-RU" dirty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3994" y="949571"/>
            <a:ext cx="82700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4213" y="626405"/>
            <a:ext cx="69841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000" b="1" dirty="0"/>
              <a:t>ПРОГРАММА реализуется в  многообразных формах и видах: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90563" y="1622425"/>
            <a:ext cx="80165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ru-RU" sz="2000" b="0" dirty="0">
                <a:solidFill>
                  <a:schemeClr val="tx1"/>
                </a:solidFill>
                <a:effectLst/>
                <a:latin typeface="+mn-lt"/>
              </a:rPr>
              <a:t>- </a:t>
            </a:r>
            <a:r>
              <a:rPr lang="ru-RU" sz="1800" b="0" dirty="0" err="1" smtClean="0">
                <a:solidFill>
                  <a:schemeClr val="tx1"/>
                </a:solidFill>
                <a:effectLst/>
                <a:latin typeface="+mn-lt"/>
              </a:rPr>
              <a:t>Конференции,круглые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ru-RU" sz="1800" b="0" dirty="0">
                <a:solidFill>
                  <a:schemeClr val="tx1"/>
                </a:solidFill>
                <a:effectLst/>
                <a:latin typeface="+mn-lt"/>
              </a:rPr>
              <a:t>столы, брифинги, диспуты 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+mn-lt"/>
              </a:rPr>
              <a:t>кураторские </a:t>
            </a:r>
            <a:r>
              <a:rPr lang="ru-RU" sz="1800" b="0" dirty="0">
                <a:solidFill>
                  <a:schemeClr val="tx1"/>
                </a:solidFill>
                <a:effectLst/>
                <a:latin typeface="+mn-lt"/>
              </a:rPr>
              <a:t>часы </a:t>
            </a: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9982" y="2259449"/>
            <a:ext cx="727216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- </a:t>
            </a:r>
            <a:r>
              <a:rPr lang="ru-RU" dirty="0"/>
              <a:t>Проведение внутреннего аудита по  соблюдению процессуальных норм;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73993" y="2967335"/>
            <a:ext cx="78331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- Выявление зоны риска и ситуаций для коррупционных правонарушений нарушений;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46701" y="3627099"/>
            <a:ext cx="794647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- Рассмотрение Этическим Советом( ЭС) сигналов (   10 – 15) по нарушению директивных и нормативно – правовых актов университета с вынесением  рекомендаций наложения взысканий  на нарушителей санкций  вплоть до исключения из университета. </a:t>
            </a:r>
          </a:p>
          <a:p>
            <a:r>
              <a:rPr lang="ru-RU" dirty="0"/>
              <a:t>- Работа ЭС   ежегодно заслушивается и  утверждается  на Ученом Совете.</a:t>
            </a:r>
          </a:p>
          <a:p>
            <a:r>
              <a:rPr lang="ru-RU" dirty="0"/>
              <a:t>- Пресс- служба университета ( университетский сайт, газета «</a:t>
            </a:r>
            <a:r>
              <a:rPr lang="ru-RU" dirty="0" err="1"/>
              <a:t>Шипагер</a:t>
            </a:r>
            <a:r>
              <a:rPr lang="ru-RU" dirty="0"/>
              <a:t>») информируют о проведении антикоррупционных мероприятий.</a:t>
            </a:r>
          </a:p>
          <a:p>
            <a:r>
              <a:rPr lang="ru-RU" dirty="0"/>
              <a:t>- Привлечение  студенческих общественных организаций к участию в антикоррупционной -работе:</a:t>
            </a:r>
          </a:p>
        </p:txBody>
      </p:sp>
    </p:spTree>
    <p:extLst>
      <p:ext uri="{BB962C8B-B14F-4D97-AF65-F5344CB8AC3E}">
        <p14:creationId xmlns:p14="http://schemas.microsoft.com/office/powerpoint/2010/main" val="2889366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8" descr="Безымянный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4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 descr="Безымянный-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85750"/>
            <a:ext cx="1285875" cy="127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866242" y="1785938"/>
            <a:ext cx="1840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www.kaznmu.kz</a:t>
            </a:r>
            <a:endParaRPr lang="ru-RU" dirty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3994" y="949571"/>
            <a:ext cx="82700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dirty="0"/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4213" y="2140365"/>
            <a:ext cx="802291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- Заседаний </a:t>
            </a:r>
            <a:r>
              <a:rPr lang="ru-RU" b="1" dirty="0"/>
              <a:t>Ученого  и Этического Совета, анонимного анкетирования , опросе студентов и ППС, распределении мест в общежитии, при переводе  с договорного  на </a:t>
            </a:r>
            <a:r>
              <a:rPr lang="ru-RU" b="1" dirty="0" err="1"/>
              <a:t>грантовое</a:t>
            </a:r>
            <a:r>
              <a:rPr lang="ru-RU" b="1" dirty="0"/>
              <a:t> обучение и др.</a:t>
            </a:r>
          </a:p>
          <a:p>
            <a:r>
              <a:rPr lang="ru-RU" b="1" dirty="0"/>
              <a:t>-Участие в антикоррупционных мероприятиях республиканской школы </a:t>
            </a:r>
            <a:r>
              <a:rPr lang="ru-RU" b="1" dirty="0" err="1"/>
              <a:t>Транспаренси</a:t>
            </a:r>
            <a:r>
              <a:rPr lang="ru-RU" b="1" dirty="0"/>
              <a:t> Казахстан, партии « </a:t>
            </a:r>
            <a:r>
              <a:rPr lang="ru-RU" b="1" dirty="0" err="1"/>
              <a:t>Нур</a:t>
            </a:r>
            <a:r>
              <a:rPr lang="ru-RU" b="1" dirty="0"/>
              <a:t> </a:t>
            </a:r>
            <a:r>
              <a:rPr lang="ru-RU" b="1" dirty="0" err="1"/>
              <a:t>Отан</a:t>
            </a:r>
            <a:r>
              <a:rPr lang="ru-RU" b="1" dirty="0"/>
              <a:t>», городского  агентства по делам государственной службы и противодействию коррупции.</a:t>
            </a:r>
          </a:p>
          <a:p>
            <a:r>
              <a:rPr lang="ru-RU" b="1" dirty="0"/>
              <a:t>- Для реализации СТРАТЕГИИ в КАЗНМУ  при Этическом  Свете  впервые создан АНТИКОРРУПЦИОННЫЙ СТУДЕНЧЕСКИЙ СОВЕТ, утвержденный Ученым Советом. </a:t>
            </a:r>
          </a:p>
        </p:txBody>
      </p:sp>
    </p:spTree>
    <p:extLst>
      <p:ext uri="{BB962C8B-B14F-4D97-AF65-F5344CB8AC3E}">
        <p14:creationId xmlns:p14="http://schemas.microsoft.com/office/powerpoint/2010/main" val="2086314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8" descr="Безымянный-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4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 descr="Безымянный-3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85750"/>
            <a:ext cx="1285875" cy="127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866242" y="1785938"/>
            <a:ext cx="1840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www.kaznmu.kz</a:t>
            </a:r>
            <a:endParaRPr lang="ru-RU" dirty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902818"/>
            <a:ext cx="82700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4213" y="936466"/>
            <a:ext cx="827000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b="1" dirty="0"/>
              <a:t>Несмотря на многогранную ( более 200) проводимых  ежегодно на кафедрах, модулях( на общественных началах)  антикоррупционную  работу,  наряду с позитивным  имеется  ряд  упущений , недостатков ,тормозящих  и снижающих эффективность  процесса противодействия и  профилактики  коррупции в университете: посредственный общий  духовно  - нравственный , профессиональный уровень  отдельных преподавателей; слабый контроль  зоны повышенного риска, способствующих коррупционным действиям - плохой успеваемости и посещаемости занятий на первых курсах ; не соблюдение режима  электронного контроля успеваемости и посещаемости; отсутствие открытого публичного  осуждения  </a:t>
            </a:r>
            <a:r>
              <a:rPr lang="ru-RU" b="1" dirty="0" err="1"/>
              <a:t>нелегативных</a:t>
            </a:r>
            <a:r>
              <a:rPr lang="ru-RU" b="1" dirty="0"/>
              <a:t> действий студентов при сдаче экзаменов( подставные лица, подмена зачеток ,использование сотовых телефонов, шпаргалки и  др.) ;пассивность созданных наблюдательных </a:t>
            </a:r>
            <a:r>
              <a:rPr lang="ru-RU" b="1" dirty="0" err="1"/>
              <a:t>комиссиЙ</a:t>
            </a:r>
            <a:r>
              <a:rPr lang="ru-RU" b="1" dirty="0"/>
              <a:t> в период сессий; отсутствие контроля деканатов  за  фальсификациями студентами документов для получения  места в общежитии, за нелегальным проживанием отдельных студентов .</a:t>
            </a:r>
          </a:p>
          <a:p>
            <a:r>
              <a:rPr lang="ru-RU" b="1" dirty="0"/>
              <a:t> Назрела необходимость в свете.</a:t>
            </a:r>
          </a:p>
        </p:txBody>
      </p:sp>
    </p:spTree>
    <p:extLst>
      <p:ext uri="{BB962C8B-B14F-4D97-AF65-F5344CB8AC3E}">
        <p14:creationId xmlns:p14="http://schemas.microsoft.com/office/powerpoint/2010/main" val="3002589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92273" y="1556791"/>
            <a:ext cx="7540168" cy="4021241"/>
          </a:xfrm>
        </p:spPr>
        <p:txBody>
          <a:bodyPr anchor="ctr"/>
          <a:lstStyle/>
          <a:p>
            <a:pPr marL="18288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+mn-lt"/>
              </a:rPr>
              <a:t>Система образования входит в тройку наиболее коррумпированных сфер.</a:t>
            </a:r>
            <a:br>
              <a:rPr lang="ru-RU" sz="2000" dirty="0">
                <a:solidFill>
                  <a:schemeClr val="tx1"/>
                </a:solidFill>
                <a:latin typeface="+mn-lt"/>
              </a:rPr>
            </a:br>
            <a:r>
              <a:rPr lang="ru-RU" sz="2000" dirty="0">
                <a:solidFill>
                  <a:schemeClr val="tx1"/>
                </a:solidFill>
                <a:latin typeface="+mn-lt"/>
              </a:rPr>
              <a:t>МОН приводит наиболее коррумпированные процедуры в вузах: прием в вузы, аттестация и аккредитация вузов и программ, промежуточная аттестация студентов, </a:t>
            </a:r>
            <a:r>
              <a:rPr lang="ru-RU" sz="2000" dirty="0" err="1">
                <a:solidFill>
                  <a:schemeClr val="tx1"/>
                </a:solidFill>
                <a:latin typeface="+mn-lt"/>
              </a:rPr>
              <a:t>госзакупки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, присуждение  ученых степеней и званий.</a:t>
            </a:r>
            <a:br>
              <a:rPr lang="ru-RU" sz="2000" dirty="0">
                <a:solidFill>
                  <a:schemeClr val="tx1"/>
                </a:solidFill>
                <a:latin typeface="+mn-lt"/>
              </a:rPr>
            </a:br>
            <a:r>
              <a:rPr lang="ru-RU" sz="2000" dirty="0">
                <a:solidFill>
                  <a:schemeClr val="tx1"/>
                </a:solidFill>
                <a:latin typeface="+mn-lt"/>
              </a:rPr>
              <a:t> </a:t>
            </a:r>
            <a:br>
              <a:rPr lang="ru-RU" sz="2000" dirty="0">
                <a:solidFill>
                  <a:schemeClr val="tx1"/>
                </a:solidFill>
                <a:latin typeface="+mn-lt"/>
              </a:rPr>
            </a:br>
            <a:r>
              <a:rPr lang="ru-RU" sz="2000" dirty="0">
                <a:solidFill>
                  <a:schemeClr val="tx1"/>
                </a:solidFill>
                <a:latin typeface="+mn-lt"/>
              </a:rPr>
              <a:t>Борьба и профилактика вузовской коррупции является основой качественного и прочного фундаментального знания. Формирование и  развитие антикоррупционной компетенции – это важнейшее звено в непрерывном учебно – образовательном и воспитательном процессе университета.</a:t>
            </a:r>
            <a:br>
              <a:rPr lang="ru-RU" sz="2000" dirty="0">
                <a:solidFill>
                  <a:schemeClr val="tx1"/>
                </a:solidFill>
                <a:latin typeface="+mn-lt"/>
              </a:rPr>
            </a:br>
            <a:endParaRPr lang="ru-RU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Рисунок 8" descr="Безымянный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4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 descr="Безымянный-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85750"/>
            <a:ext cx="1285875" cy="127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543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8" descr="Безымянный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4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 descr="Безымянный-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85750"/>
            <a:ext cx="1285875" cy="127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866242" y="1785938"/>
            <a:ext cx="1840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www.kaznmu.kz</a:t>
            </a:r>
            <a:endParaRPr lang="ru-RU" dirty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591" y="474345"/>
            <a:ext cx="741168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АНТИКОРРУПЦИОННАЯ </a:t>
            </a:r>
            <a:r>
              <a:rPr lang="ru-RU" sz="2000" dirty="0"/>
              <a:t>СТРАТЕГИЯ РК 2015 – 2025г, утвержденная указом Президента РК от  26 декабря 2014 года является одним из последних важнейших документов для руководства  и исполнения. </a:t>
            </a:r>
          </a:p>
          <a:p>
            <a:r>
              <a:rPr lang="ru-RU" sz="2000" dirty="0"/>
              <a:t> Глава государства </a:t>
            </a:r>
            <a:r>
              <a:rPr lang="ru-RU" sz="2000" dirty="0" err="1"/>
              <a:t>Н.Назарбаев</a:t>
            </a:r>
            <a:r>
              <a:rPr lang="ru-RU" sz="2000" dirty="0"/>
              <a:t> справедливо указывает на недостаточно эффективно проводимую антикоррупционную работу в стране .Главный акцент надо делать на устранение предпосылок, условий, а не только на борьбу с ее последствиями.</a:t>
            </a:r>
          </a:p>
          <a:p>
            <a:r>
              <a:rPr lang="ru-RU" sz="2000" dirty="0"/>
              <a:t>Известно ,   коррупция  как социальное явление выступает индикатором нравственной  и правовой культуры всего  общества.</a:t>
            </a:r>
          </a:p>
          <a:p>
            <a:r>
              <a:rPr lang="ru-RU" sz="2000" dirty="0"/>
              <a:t>  	К глубокому  сожалению, Казахстан по - прежнему  остается  в числе стран  </a:t>
            </a:r>
            <a:r>
              <a:rPr lang="ru-RU" sz="2000" dirty="0" err="1"/>
              <a:t>лидерствующих</a:t>
            </a:r>
            <a:r>
              <a:rPr lang="ru-RU" sz="2000" dirty="0"/>
              <a:t> в   мире  по коррупционному  уровню . </a:t>
            </a:r>
          </a:p>
        </p:txBody>
      </p:sp>
    </p:spTree>
    <p:extLst>
      <p:ext uri="{BB962C8B-B14F-4D97-AF65-F5344CB8AC3E}">
        <p14:creationId xmlns:p14="http://schemas.microsoft.com/office/powerpoint/2010/main" val="2076794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4213" y="1785938"/>
            <a:ext cx="7848227" cy="4451374"/>
          </a:xfrm>
        </p:spPr>
        <p:txBody>
          <a:bodyPr/>
          <a:lstStyle/>
          <a:p>
            <a:pPr marL="182880" indent="0" algn="just">
              <a:buNone/>
            </a:pPr>
            <a:r>
              <a:rPr lang="ru-RU" dirty="0">
                <a:effectLst/>
                <a:latin typeface="Arial Black" pitchFamily="34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effectLst/>
                <a:latin typeface="Arial Black" pitchFamily="34" charset="0"/>
              </a:rPr>
              <a:t>Происходит игнорирование  принятых  в обществе социальных правил и норм человеческого поведения ( групповая  вседозволенность в обществе, равнодушие , правовой нигилизм , жестокость , преступление, коррупция как компонент властных  отношений ,  недоверие  к способности власти защищать права и свободу граждан). </a:t>
            </a:r>
            <a:br>
              <a:rPr lang="ru-RU" sz="2000" dirty="0">
                <a:solidFill>
                  <a:schemeClr val="tx1"/>
                </a:solidFill>
                <a:effectLst/>
                <a:latin typeface="Arial Black" pitchFamily="34" charset="0"/>
              </a:rPr>
            </a:br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7" name="Рисунок 8" descr="Безымянный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4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 descr="Безымянный-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85750"/>
            <a:ext cx="1285875" cy="127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866242" y="1785938"/>
            <a:ext cx="1840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www.kaznmu.kz</a:t>
            </a:r>
            <a:endParaRPr lang="ru-RU" dirty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277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8" descr="Безымянный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4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 descr="Безымянный-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85750"/>
            <a:ext cx="1285875" cy="127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866242" y="1785938"/>
            <a:ext cx="1840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www.kaznmu.kz</a:t>
            </a:r>
            <a:endParaRPr lang="ru-RU" dirty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9901" y="1196752"/>
            <a:ext cx="7581379" cy="4608512"/>
          </a:xfrm>
        </p:spPr>
        <p:txBody>
          <a:bodyPr/>
          <a:lstStyle/>
          <a:p>
            <a:r>
              <a:rPr lang="ru-RU" sz="1800" dirty="0">
                <a:solidFill>
                  <a:schemeClr val="tx1"/>
                </a:solidFill>
                <a:effectLst/>
              </a:rPr>
              <a:t>СТРАТЕГИЯ. ОСНОВНЫЕ КЛЮЧЕВЫЕ НАПРАВЛЕНИЯ</a:t>
            </a:r>
            <a:br>
              <a:rPr lang="ru-RU" sz="1800" dirty="0">
                <a:solidFill>
                  <a:schemeClr val="tx1"/>
                </a:solidFill>
                <a:effectLst/>
              </a:rPr>
            </a:br>
            <a:r>
              <a:rPr lang="ru-RU" sz="1800" dirty="0">
                <a:solidFill>
                  <a:schemeClr val="tx1"/>
                </a:solidFill>
                <a:effectLst/>
              </a:rPr>
              <a:t>« СТРАТЕГИЯ КАЗАХСТАН – 2050»- главный стратегический документ страны.</a:t>
            </a:r>
            <a:br>
              <a:rPr lang="ru-RU" sz="1800" dirty="0">
                <a:solidFill>
                  <a:schemeClr val="tx1"/>
                </a:solidFill>
                <a:effectLst/>
              </a:rPr>
            </a:br>
            <a:r>
              <a:rPr lang="ru-RU" sz="1800" dirty="0">
                <a:solidFill>
                  <a:schemeClr val="tx1"/>
                </a:solidFill>
                <a:effectLst/>
              </a:rPr>
              <a:t> ПРИНЦИПИАЛЬНАЯ  позиция основы антикоррупционной политики  государства: </a:t>
            </a:r>
            <a:br>
              <a:rPr lang="ru-RU" sz="1800" dirty="0">
                <a:solidFill>
                  <a:schemeClr val="tx1"/>
                </a:solidFill>
                <a:effectLst/>
              </a:rPr>
            </a:br>
            <a:r>
              <a:rPr lang="ru-RU" sz="1800" dirty="0">
                <a:solidFill>
                  <a:schemeClr val="tx1"/>
                </a:solidFill>
                <a:effectLst/>
              </a:rPr>
              <a:t>- Принцип   МЕРИТОКРАТИИ – руководящие посты должны занимать наиболее   талантливые, способные и перспективные, профессионально подготовленные лица. в противовес  распространенному  в нашем обществе  менталитету – НЕПОТИЗМА (  кумовство, родственные ,земляческие   связи), открывающие широко двери </a:t>
            </a:r>
            <a:r>
              <a:rPr lang="ru-RU" sz="1800" dirty="0" err="1">
                <a:solidFill>
                  <a:schemeClr val="tx1"/>
                </a:solidFill>
                <a:effectLst/>
              </a:rPr>
              <a:t>незаслужившим</a:t>
            </a:r>
            <a:r>
              <a:rPr lang="ru-RU" sz="1800" dirty="0">
                <a:solidFill>
                  <a:schemeClr val="tx1"/>
                </a:solidFill>
                <a:effectLst/>
              </a:rPr>
              <a:t>  доверие лицам.</a:t>
            </a:r>
            <a:br>
              <a:rPr lang="ru-RU" sz="1800" dirty="0">
                <a:solidFill>
                  <a:schemeClr val="tx1"/>
                </a:solidFill>
                <a:effectLst/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453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8" descr="Безымянный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4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 descr="Безымянный-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85750"/>
            <a:ext cx="1285875" cy="127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866242" y="1785938"/>
            <a:ext cx="1840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www.kaznmu.kz</a:t>
            </a:r>
            <a:endParaRPr lang="ru-RU" dirty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4432" y="1196752"/>
            <a:ext cx="845978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-  </a:t>
            </a:r>
            <a:r>
              <a:rPr lang="ru-RU" sz="2000" dirty="0"/>
              <a:t>Профилактика, предупреждение, суровая ответственность и неотвратимость сурового     наказания согласно Уголовному Кодексу   с персональной ответственностью  руководителей .</a:t>
            </a:r>
          </a:p>
          <a:p>
            <a:r>
              <a:rPr lang="ru-RU" sz="2000" dirty="0"/>
              <a:t>               -   Злоупотребление  властью, должностью в корыстных личных целях,</a:t>
            </a:r>
          </a:p>
          <a:p>
            <a:r>
              <a:rPr lang="ru-RU" sz="2000" dirty="0"/>
              <a:t> минимизация  коррупционных рисков, условий и причин их возникновения – основное звено  противодействия  коррупции</a:t>
            </a:r>
          </a:p>
          <a:p>
            <a:r>
              <a:rPr lang="ru-RU" sz="2000" dirty="0"/>
              <a:t>-  Повышение роли институтов  гражданского общества, неправительственных  ,  молодежных организаций     простых граждан в противодействии и пресечении коррупции</a:t>
            </a:r>
          </a:p>
          <a:p>
            <a:r>
              <a:rPr lang="ru-RU" sz="2000" dirty="0"/>
              <a:t>-  Прозрачность и открытость принятых решений</a:t>
            </a:r>
          </a:p>
          <a:p>
            <a:r>
              <a:rPr lang="ru-RU" sz="2000" dirty="0"/>
              <a:t>              - Гражданский контроль , учет и  общественное мнение в работе аппарата </a:t>
            </a:r>
          </a:p>
          <a:p>
            <a:r>
              <a:rPr lang="ru-RU" sz="2000" dirty="0"/>
              <a:t> - Недопустимость   правового нигилизма и низкой правовой культуры ,тормозящих      противодействию  коррупции	</a:t>
            </a:r>
          </a:p>
        </p:txBody>
      </p:sp>
    </p:spTree>
    <p:extLst>
      <p:ext uri="{BB962C8B-B14F-4D97-AF65-F5344CB8AC3E}">
        <p14:creationId xmlns:p14="http://schemas.microsoft.com/office/powerpoint/2010/main" val="837707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8" descr="Безымянный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4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 descr="Безымянный-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85750"/>
            <a:ext cx="1285875" cy="127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866242" y="1785938"/>
            <a:ext cx="1840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www.kaznmu.kz</a:t>
            </a:r>
            <a:endParaRPr lang="ru-RU" dirty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0281" y="1268760"/>
            <a:ext cx="7710191" cy="4608512"/>
          </a:xfrm>
        </p:spPr>
        <p:txBody>
          <a:bodyPr/>
          <a:lstStyle/>
          <a:p>
            <a:pPr marL="182880" indent="0">
              <a:buNone/>
            </a:pPr>
            <a:r>
              <a:rPr lang="ru-RU" sz="2400" dirty="0">
                <a:solidFill>
                  <a:schemeClr val="tx1"/>
                </a:solidFill>
                <a:effectLst/>
              </a:rPr>
              <a:t>ОСНОВНЫЕ  ЗАДАЧИ  РЕАЛИЗАЦИИ   СТРАТЕГИИ :  </a:t>
            </a:r>
            <a:br>
              <a:rPr lang="ru-RU" sz="2400" dirty="0">
                <a:solidFill>
                  <a:schemeClr val="tx1"/>
                </a:solidFill>
                <a:effectLst/>
              </a:rPr>
            </a:br>
            <a:r>
              <a:rPr lang="ru-RU" sz="2400" dirty="0">
                <a:solidFill>
                  <a:schemeClr val="tx1"/>
                </a:solidFill>
                <a:effectLst/>
              </a:rPr>
              <a:t>- Внедрение института  общественного контроля. Формирование уровня    антикоррупционной  культуры ,   правового нигилизма;</a:t>
            </a:r>
            <a:br>
              <a:rPr lang="ru-RU" sz="2400" dirty="0">
                <a:solidFill>
                  <a:schemeClr val="tx1"/>
                </a:solidFill>
                <a:effectLst/>
              </a:rPr>
            </a:br>
            <a:r>
              <a:rPr lang="ru-RU" sz="2400" dirty="0">
                <a:solidFill>
                  <a:schemeClr val="tx1"/>
                </a:solidFill>
                <a:effectLst/>
              </a:rPr>
              <a:t>-  Электронная система  обслуживания</a:t>
            </a:r>
            <a:br>
              <a:rPr lang="ru-RU" sz="2400" dirty="0">
                <a:solidFill>
                  <a:schemeClr val="tx1"/>
                </a:solidFill>
                <a:effectLst/>
              </a:rPr>
            </a:br>
            <a:r>
              <a:rPr lang="ru-RU" sz="2400" dirty="0">
                <a:solidFill>
                  <a:schemeClr val="tx1"/>
                </a:solidFill>
                <a:effectLst/>
              </a:rPr>
              <a:t>- Обучающие  антикоррупционные курсы</a:t>
            </a:r>
            <a:br>
              <a:rPr lang="ru-RU" sz="2400" dirty="0">
                <a:solidFill>
                  <a:schemeClr val="tx1"/>
                </a:solidFill>
                <a:effectLst/>
              </a:rPr>
            </a:br>
            <a:r>
              <a:rPr lang="ru-RU" sz="2400" dirty="0">
                <a:solidFill>
                  <a:schemeClr val="tx1"/>
                </a:solidFill>
                <a:effectLst/>
              </a:rPr>
              <a:t>- Мониторинг. открытость. Оценка реализации Стратегии.</a:t>
            </a:r>
            <a:br>
              <a:rPr lang="ru-RU" sz="2400" dirty="0">
                <a:solidFill>
                  <a:schemeClr val="tx1"/>
                </a:solidFill>
                <a:effectLst/>
              </a:rPr>
            </a:br>
            <a:r>
              <a:rPr lang="ru-RU" sz="2400" dirty="0">
                <a:solidFill>
                  <a:schemeClr val="tx1"/>
                </a:solidFill>
                <a:effectLst/>
              </a:rPr>
              <a:t>- Ежегодный отчет на рассмотрение главе государства. </a:t>
            </a:r>
            <a:br>
              <a:rPr lang="ru-RU" sz="2400" dirty="0">
                <a:solidFill>
                  <a:schemeClr val="tx1"/>
                </a:solidFill>
                <a:effectLst/>
              </a:rPr>
            </a:br>
            <a:r>
              <a:rPr lang="ru-RU" sz="2400" dirty="0">
                <a:solidFill>
                  <a:schemeClr val="tx1"/>
                </a:solidFill>
                <a:effectLst/>
              </a:rPr>
              <a:t>- Ежегодный национальный отчет в СМИ.</a:t>
            </a:r>
            <a:br>
              <a:rPr lang="ru-RU" sz="2400" dirty="0">
                <a:solidFill>
                  <a:schemeClr val="tx1"/>
                </a:solidFill>
                <a:effectLst/>
              </a:rPr>
            </a:br>
            <a:r>
              <a:rPr lang="ru-RU" sz="2400" dirty="0">
                <a:solidFill>
                  <a:schemeClr val="tx1"/>
                </a:solidFill>
                <a:effectLst/>
              </a:rPr>
              <a:t> </a:t>
            </a:r>
            <a:br>
              <a:rPr lang="ru-RU" sz="2400" dirty="0">
                <a:solidFill>
                  <a:schemeClr val="tx1"/>
                </a:solidFill>
                <a:effectLst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171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8" descr="Безымянный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4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 descr="Безымянный-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85750"/>
            <a:ext cx="1285875" cy="127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866242" y="1785938"/>
            <a:ext cx="1840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www.kaznmu.kz</a:t>
            </a:r>
            <a:endParaRPr lang="ru-RU" dirty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3994" y="949571"/>
            <a:ext cx="827000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dirty="0"/>
              <a:t> </a:t>
            </a:r>
            <a:r>
              <a:rPr lang="ru-RU" sz="2000" dirty="0"/>
              <a:t>Антикоррупционная политика  (АП)  КАЗНМУ  -  это повышение общего культурно- образовательного уровня, правовой культуры , правового сознания; минимизация и предупреждение коррупционных рисков, противодействие и предупреждение коррупционных правонарушений</a:t>
            </a:r>
          </a:p>
          <a:p>
            <a:r>
              <a:rPr lang="ru-RU" sz="2000" dirty="0"/>
              <a:t> Реализация АП   Программы и Плана антикоррупционных  мероприятий на   основе университетских ключевых ориентиров по развитию  духовно – нравственных ценностей студента и преподавателя :  Кодекс Чести Преподавателя , Студента, АУП ; базовые ценности Университета (служение народу, профессионализм, уважение и почитание учителей, высокая репутация вуза ,преемственность поколений, устремленность в будущее), антикоррупционная политика Программа, План реализации основных мероприятий противостояния и борьбы с коррупцией в КАЗНМУ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2627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8" descr="Безымянный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4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 descr="Безымянный-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85750"/>
            <a:ext cx="1285875" cy="127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866242" y="1785938"/>
            <a:ext cx="1840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www.kaznmu.kz</a:t>
            </a:r>
            <a:endParaRPr lang="ru-RU" dirty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3994" y="949571"/>
            <a:ext cx="82700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dirty="0"/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73994" y="1997839"/>
            <a:ext cx="75864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Реализация антикоррупционной Программы    дает  определенные позитивные сдвиги в оценке и  отношения студенчества и  сотрудников к коррупционным проявлениям и поведению . Незначительный уровень коррупции ( 1,8 – 2% ),  80 – 90% опрошенных  отрицательно  относятся к коррупции  ,( 1-2% прибегали к взятке), осуждая и требуя сурового   наказания.  </a:t>
            </a:r>
          </a:p>
        </p:txBody>
      </p:sp>
    </p:spTree>
    <p:extLst>
      <p:ext uri="{BB962C8B-B14F-4D97-AF65-F5344CB8AC3E}">
        <p14:creationId xmlns:p14="http://schemas.microsoft.com/office/powerpoint/2010/main" val="122814539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</TotalTime>
  <Words>644</Words>
  <Application>Microsoft Office PowerPoint</Application>
  <PresentationFormat>Экран (4:3)</PresentationFormat>
  <Paragraphs>59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Система образования входит в тройку наиболее коррумпированных сфер. МОН приводит наиболее коррумпированные процедуры в вузах: прием в вузы, аттестация и аккредитация вузов и программ, промежуточная аттестация студентов, госзакупки, присуждение  ученых степеней и званий.   Борьба и профилактика вузовской коррупции является основой качественного и прочного фундаментального знания. Формирование и  развитие антикоррупционной компетенции – это важнейшее звено в непрерывном учебно – образовательном и воспитательном процессе университета. </vt:lpstr>
      <vt:lpstr>Презентация PowerPoint</vt:lpstr>
      <vt:lpstr> Происходит игнорирование  принятых  в обществе социальных правил и норм человеческого поведения ( групповая  вседозволенность в обществе, равнодушие , правовой нигилизм , жестокость , преступление, коррупция как компонент властных  отношений ,  недоверие  к способности власти защищать права и свободу граждан).  </vt:lpstr>
      <vt:lpstr>СТРАТЕГИЯ. ОСНОВНЫЕ КЛЮЧЕВЫЕ НАПРАВЛЕНИЯ « СТРАТЕГИЯ КАЗАХСТАН – 2050»- главный стратегический документ страны.  ПРИНЦИПИАЛЬНАЯ  позиция основы антикоррупционной политики  государства:  - Принцип   МЕРИТОКРАТИИ – руководящие посты должны занимать наиболее   талантливые, способные и перспективные, профессионально подготовленные лица. в противовес  распространенному  в нашем обществе  менталитету – НЕПОТИЗМА (  кумовство, родственные ,земляческие   связи), открывающие широко двери незаслужившим  доверие лицам. </vt:lpstr>
      <vt:lpstr>Презентация PowerPoint</vt:lpstr>
      <vt:lpstr>ОСНОВНЫЕ  ЗАДАЧИ  РЕАЛИЗАЦИИ   СТРАТЕГИИ :   - Внедрение института  общественного контроля. Формирование уровня    антикоррупционной  культуры ,   правового нигилизма; -  Электронная система  обслуживания - Обучающие  антикоррупционные курсы - Мониторинг. открытость. Оценка реализации Стратегии. - Ежегодный отчет на рассмотрение главе государства.  - Ежегодный национальный отчет в СМИ.   </vt:lpstr>
      <vt:lpstr>Презентация PowerPoint</vt:lpstr>
      <vt:lpstr>Презентация PowerPoint</vt:lpstr>
      <vt:lpstr>- Конференции,круглые столы, брифинги, диспуты кураторские часы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Жанар</dc:creator>
  <cp:lastModifiedBy>Жанар</cp:lastModifiedBy>
  <cp:revision>3</cp:revision>
  <dcterms:created xsi:type="dcterms:W3CDTF">2015-09-02T04:26:44Z</dcterms:created>
  <dcterms:modified xsi:type="dcterms:W3CDTF">2015-09-02T04:55:59Z</dcterms:modified>
</cp:coreProperties>
</file>