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4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30" r:id="rId13"/>
    <p:sldId id="432" r:id="rId14"/>
    <p:sldId id="433" r:id="rId15"/>
    <p:sldId id="378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04510"/>
    <a:srgbClr val="FF3300"/>
    <a:srgbClr val="3399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ROWN\&#1056;&#1072;&#1073;&#1086;&#1095;&#1080;&#1081;%20&#1089;&#1090;&#1086;&#1083;\&#1054;&#1090;&#1095;&#1077;&#1090;%20&#1087;&#1086;%20&#1053;&#1048;&#1056;_2014-2015\&#1057;&#1042;&#1054;&#1044;\&#1057;&#1042;&#1054;&#1044;_&#1051;&#1072;&#1091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свод!$B$17:$B$27</c:f>
              <c:strCache>
                <c:ptCount val="11"/>
                <c:pt idx="1">
                  <c:v>Институт клинической фармакологии</c:v>
                </c:pt>
                <c:pt idx="2">
                  <c:v>УД сестринского дела (ин-т Сестринского дела)</c:v>
                </c:pt>
                <c:pt idx="3">
                  <c:v>УД  хирургических болезней</c:v>
                </c:pt>
                <c:pt idx="4">
                  <c:v>УД  внутренних болезней №2</c:v>
                </c:pt>
                <c:pt idx="5">
                  <c:v>УД дистанционного обучение</c:v>
                </c:pt>
                <c:pt idx="6">
                  <c:v>УД  педиатрии</c:v>
                </c:pt>
                <c:pt idx="7">
                  <c:v>УД фармации</c:v>
                </c:pt>
                <c:pt idx="8">
                  <c:v>УД  «Базовые дисциплины»</c:v>
                </c:pt>
                <c:pt idx="9">
                  <c:v>УД стоматологии (ин-т Стоматологии)</c:v>
                </c:pt>
                <c:pt idx="10">
                  <c:v>УД внутренних болезней №1</c:v>
                </c:pt>
              </c:strCache>
            </c:strRef>
          </c:cat>
          <c:val>
            <c:numRef>
              <c:f>свод!$C$17:$C$27</c:f>
              <c:numCache>
                <c:formatCode>General</c:formatCode>
                <c:ptCount val="11"/>
                <c:pt idx="1">
                  <c:v>1.0000000000000022E-3</c:v>
                </c:pt>
                <c:pt idx="2" formatCode="_-* #,##0.000_-;\-* #,##0.000_-;_-* &quot;-&quot;??_-;_-@_-">
                  <c:v>4.6047582501918684E-2</c:v>
                </c:pt>
                <c:pt idx="3" formatCode="_-* #,##0.000_-;\-* #,##0.000_-;_-* &quot;-&quot;??_-;_-@_-">
                  <c:v>5.3722179585571794E-2</c:v>
                </c:pt>
                <c:pt idx="4" formatCode="_-* #,##0.000_-;\-* #,##0.000_-;_-* &quot;-&quot;??_-;_-@_-">
                  <c:v>6.9071373752877974E-2</c:v>
                </c:pt>
                <c:pt idx="5" formatCode="_-* #,##0.000_-;\-* #,##0.000_-;_-* &quot;-&quot;??_-;_-@_-">
                  <c:v>6.9071373752877974E-2</c:v>
                </c:pt>
                <c:pt idx="6" formatCode="_-* #,##0.000_-;\-* #,##0.000_-;_-* &quot;-&quot;??_-;_-@_-">
                  <c:v>7.6745970836531299E-2</c:v>
                </c:pt>
                <c:pt idx="7" formatCode="_-* #,##0.000_-;\-* #,##0.000_-;_-* &quot;-&quot;??_-;_-@_-">
                  <c:v>7.6745970836531299E-2</c:v>
                </c:pt>
                <c:pt idx="8" formatCode="_-* #,##0.000_-;\-* #,##0.000_-;_-* &quot;-&quot;??_-;_-@_-">
                  <c:v>7.6745970836531299E-2</c:v>
                </c:pt>
                <c:pt idx="9" formatCode="_-* #,##0.000_-;\-* #,##0.000_-;_-* &quot;-&quot;??_-;_-@_-">
                  <c:v>8.4420567920184264E-2</c:v>
                </c:pt>
                <c:pt idx="10" formatCode="_-* #,##0.000_-;\-* #,##0.000_-;_-* &quot;-&quot;??_-;_-@_-">
                  <c:v>9.2095165003837576E-2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56928"/>
        <c:axId val="70958464"/>
      </c:barChart>
      <c:catAx>
        <c:axId val="7095692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70958464"/>
        <c:crosses val="autoZero"/>
        <c:auto val="1"/>
        <c:lblAlgn val="ctr"/>
        <c:lblOffset val="100"/>
        <c:noMultiLvlLbl val="0"/>
      </c:catAx>
      <c:valAx>
        <c:axId val="709584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095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"Идеальная" композиция рейтинга КазНМУ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058880"/>
        <c:axId val="88072960"/>
      </c:barChart>
      <c:catAx>
        <c:axId val="88058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072960"/>
        <c:crosses val="autoZero"/>
        <c:auto val="1"/>
        <c:lblAlgn val="ctr"/>
        <c:lblOffset val="100"/>
        <c:noMultiLvlLbl val="0"/>
      </c:catAx>
      <c:valAx>
        <c:axId val="88072960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8058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свод!$B$34:$B$44</c:f>
              <c:strCache>
                <c:ptCount val="11"/>
                <c:pt idx="0">
                  <c:v>Институт клинической фармакологии</c:v>
                </c:pt>
                <c:pt idx="1">
                  <c:v>УД сестринского дела (ин-т Сестринского дела)</c:v>
                </c:pt>
                <c:pt idx="2">
                  <c:v>УД  «Базовые дисциплины»</c:v>
                </c:pt>
                <c:pt idx="3">
                  <c:v>УД  педиатрии</c:v>
                </c:pt>
                <c:pt idx="4">
                  <c:v>УД дистанционного обучение</c:v>
                </c:pt>
                <c:pt idx="5">
                  <c:v>УД  внутренних болезней №2</c:v>
                </c:pt>
                <c:pt idx="6">
                  <c:v>УД  хирургических болезней</c:v>
                </c:pt>
                <c:pt idx="7">
                  <c:v>УД внутренних болезней №1</c:v>
                </c:pt>
                <c:pt idx="8">
                  <c:v>УД фармации</c:v>
                </c:pt>
                <c:pt idx="9">
                  <c:v>УД стоматологии (ин-т Стоматологии)</c:v>
                </c:pt>
                <c:pt idx="10">
                  <c:v>УД  общественного здравоохранения</c:v>
                </c:pt>
              </c:strCache>
            </c:strRef>
          </c:cat>
          <c:val>
            <c:numRef>
              <c:f>свод!$C$34:$C$44</c:f>
              <c:numCache>
                <c:formatCode>_-* #,##0.000_-;\-* #,##0.000_-;_-* "-"??_-;_-@_-</c:formatCode>
                <c:ptCount val="11"/>
                <c:pt idx="0" formatCode="#,##0.000_ ;\-#,##0.000\ ">
                  <c:v>0</c:v>
                </c:pt>
                <c:pt idx="1">
                  <c:v>4.6047582501918663E-2</c:v>
                </c:pt>
                <c:pt idx="2">
                  <c:v>8.4420567920184222E-2</c:v>
                </c:pt>
                <c:pt idx="3">
                  <c:v>9.2095165003837534E-2</c:v>
                </c:pt>
                <c:pt idx="4">
                  <c:v>0.11511895625479647</c:v>
                </c:pt>
                <c:pt idx="5">
                  <c:v>0.12279355333845002</c:v>
                </c:pt>
                <c:pt idx="6">
                  <c:v>0.17651573292402178</c:v>
                </c:pt>
                <c:pt idx="7">
                  <c:v>0.17651573292402178</c:v>
                </c:pt>
                <c:pt idx="8">
                  <c:v>0.18419033000767496</c:v>
                </c:pt>
                <c:pt idx="9">
                  <c:v>0.1995395241749808</c:v>
                </c:pt>
                <c:pt idx="10">
                  <c:v>0.27628549501151189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75328"/>
        <c:axId val="71076864"/>
      </c:barChart>
      <c:catAx>
        <c:axId val="7107532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71076864"/>
        <c:crosses val="autoZero"/>
        <c:auto val="1"/>
        <c:lblAlgn val="ctr"/>
        <c:lblOffset val="100"/>
        <c:noMultiLvlLbl val="0"/>
      </c:catAx>
      <c:valAx>
        <c:axId val="71076864"/>
        <c:scaling>
          <c:orientation val="minMax"/>
        </c:scaling>
        <c:delete val="1"/>
        <c:axPos val="b"/>
        <c:majorGridlines/>
        <c:numFmt formatCode="#,##0.000_ ;\-#,##0.000\ " sourceLinked="1"/>
        <c:majorTickMark val="out"/>
        <c:minorTickMark val="none"/>
        <c:tickLblPos val="nextTo"/>
        <c:crossAx val="7107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598591531372525"/>
          <c:y val="1.5458828999789441E-2"/>
          <c:w val="0.49230508845559656"/>
          <c:h val="0.9433176270007721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свод!$B$51:$B$62</c:f>
              <c:strCache>
                <c:ptCount val="12"/>
                <c:pt idx="0">
                  <c:v>Институт клинической фармакологии</c:v>
                </c:pt>
                <c:pt idx="1">
                  <c:v>УД стоматологии (ин-т Стоматологии)</c:v>
                </c:pt>
                <c:pt idx="2">
                  <c:v>УД дистанционного обучение</c:v>
                </c:pt>
                <c:pt idx="3">
                  <c:v>УД  развития профессиональных языков</c:v>
                </c:pt>
                <c:pt idx="4">
                  <c:v>УД  педиатрии</c:v>
                </c:pt>
                <c:pt idx="5">
                  <c:v>УД фармации</c:v>
                </c:pt>
                <c:pt idx="6">
                  <c:v>УД  «Базовые дисциплины»</c:v>
                </c:pt>
                <c:pt idx="7">
                  <c:v>УД  внутренних болезней №2</c:v>
                </c:pt>
                <c:pt idx="8">
                  <c:v>УД  хирургических болезней</c:v>
                </c:pt>
                <c:pt idx="9">
                  <c:v>УД сестринского дела  (ин-т Сестринского дела)</c:v>
                </c:pt>
                <c:pt idx="10">
                  <c:v>УД внутренних болезней №1</c:v>
                </c:pt>
                <c:pt idx="11">
                  <c:v>УД  общественного здравоохранения</c:v>
                </c:pt>
              </c:strCache>
            </c:strRef>
          </c:cat>
          <c:val>
            <c:numRef>
              <c:f>свод!$C$51:$C$62</c:f>
              <c:numCache>
                <c:formatCode>_-* #,##0.000_-;\-* #,##0.000_-;_-* "-"??_-;_-@_-</c:formatCode>
                <c:ptCount val="12"/>
                <c:pt idx="0" formatCode="General">
                  <c:v>0</c:v>
                </c:pt>
                <c:pt idx="1">
                  <c:v>9.2095165003837534E-2</c:v>
                </c:pt>
                <c:pt idx="2">
                  <c:v>0.10744435917114352</c:v>
                </c:pt>
                <c:pt idx="3">
                  <c:v>0.15349194167306252</c:v>
                </c:pt>
                <c:pt idx="4">
                  <c:v>0.16884113584036886</c:v>
                </c:pt>
                <c:pt idx="5">
                  <c:v>0.30700000000000038</c:v>
                </c:pt>
                <c:pt idx="6">
                  <c:v>0.32200000000000056</c:v>
                </c:pt>
                <c:pt idx="7">
                  <c:v>0.35303146584804351</c:v>
                </c:pt>
                <c:pt idx="8">
                  <c:v>0.36800000000000038</c:v>
                </c:pt>
                <c:pt idx="9">
                  <c:v>0.4144282425172684</c:v>
                </c:pt>
                <c:pt idx="10">
                  <c:v>0.46047582501918682</c:v>
                </c:pt>
                <c:pt idx="11">
                  <c:v>0.5372217958557175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107712"/>
        <c:axId val="71109248"/>
      </c:barChart>
      <c:catAx>
        <c:axId val="711077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109248"/>
        <c:crosses val="autoZero"/>
        <c:auto val="1"/>
        <c:lblAlgn val="ctr"/>
        <c:lblOffset val="100"/>
        <c:noMultiLvlLbl val="0"/>
      </c:catAx>
      <c:valAx>
        <c:axId val="711092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110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243506445384501"/>
          <c:y val="3.5555306699515676E-2"/>
          <c:w val="0.48290333083440484"/>
          <c:h val="0.9511114532881679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свод!$B$67:$B$78</c:f>
              <c:strCache>
                <c:ptCount val="12"/>
                <c:pt idx="0">
                  <c:v>Институт клинической фармакологии</c:v>
                </c:pt>
                <c:pt idx="1">
                  <c:v>УД  педиатрии</c:v>
                </c:pt>
                <c:pt idx="2">
                  <c:v>УД стоматологии (ин-т Стоматологии)</c:v>
                </c:pt>
                <c:pt idx="3">
                  <c:v>УД  развития профессиональных языков</c:v>
                </c:pt>
                <c:pt idx="4">
                  <c:v>УД дистанционного обучение</c:v>
                </c:pt>
                <c:pt idx="5">
                  <c:v>УД внутренних болезней №1</c:v>
                </c:pt>
                <c:pt idx="6">
                  <c:v>УД сестринского дела  (ин-т Сестринского дела)</c:v>
                </c:pt>
                <c:pt idx="7">
                  <c:v>УД фармации</c:v>
                </c:pt>
                <c:pt idx="8">
                  <c:v>УД  «Базовые дисциплины»</c:v>
                </c:pt>
                <c:pt idx="9">
                  <c:v>УД  внутренних болезней №2</c:v>
                </c:pt>
                <c:pt idx="10">
                  <c:v>УД  хирургических болезней</c:v>
                </c:pt>
                <c:pt idx="11">
                  <c:v>УД  общественного здравоохранения</c:v>
                </c:pt>
              </c:strCache>
            </c:strRef>
          </c:cat>
          <c:val>
            <c:numRef>
              <c:f>свод!$C$67:$C$78</c:f>
              <c:numCache>
                <c:formatCode>_-* #,##0.000_-;\-* #,##0.000_-;_-* "-"??_-;_-@_-</c:formatCode>
                <c:ptCount val="12"/>
                <c:pt idx="0" formatCode="General">
                  <c:v>0</c:v>
                </c:pt>
                <c:pt idx="1">
                  <c:v>1.3353798925556388</c:v>
                </c:pt>
                <c:pt idx="2">
                  <c:v>1.627014581734459</c:v>
                </c:pt>
                <c:pt idx="3">
                  <c:v>1.7498081350729078</c:v>
                </c:pt>
                <c:pt idx="4">
                  <c:v>2.1642363775901812</c:v>
                </c:pt>
                <c:pt idx="5">
                  <c:v>2.4405218726016953</c:v>
                </c:pt>
                <c:pt idx="6">
                  <c:v>2.6554105909439754</c:v>
                </c:pt>
                <c:pt idx="7">
                  <c:v>2.778</c:v>
                </c:pt>
                <c:pt idx="8">
                  <c:v>2.9619999999999997</c:v>
                </c:pt>
                <c:pt idx="9">
                  <c:v>3.5149654643131174</c:v>
                </c:pt>
                <c:pt idx="10">
                  <c:v>3.6070000000000002</c:v>
                </c:pt>
                <c:pt idx="11">
                  <c:v>3.9447429009976975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60960"/>
        <c:axId val="71162496"/>
      </c:barChart>
      <c:catAx>
        <c:axId val="71160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1162496"/>
        <c:crosses val="autoZero"/>
        <c:auto val="1"/>
        <c:lblAlgn val="ctr"/>
        <c:lblOffset val="100"/>
        <c:noMultiLvlLbl val="0"/>
      </c:catAx>
      <c:valAx>
        <c:axId val="711624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1160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849457313076254"/>
          <c:y val="1.2029254794019969E-3"/>
          <c:w val="0.49687891648752913"/>
          <c:h val="0.944127375186475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свод!$B$84:$B$95</c:f>
              <c:strCache>
                <c:ptCount val="12"/>
                <c:pt idx="0">
                  <c:v>Институт клинической фармакологии</c:v>
                </c:pt>
                <c:pt idx="1">
                  <c:v>УД сестринского дела (ин-т Сестринского дела)</c:v>
                </c:pt>
                <c:pt idx="2">
                  <c:v>УД  развития профессиональных языков</c:v>
                </c:pt>
                <c:pt idx="3">
                  <c:v>УД фармации</c:v>
                </c:pt>
                <c:pt idx="4">
                  <c:v>УД  педиатрии</c:v>
                </c:pt>
                <c:pt idx="5">
                  <c:v>УД  внутренних болезней №2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дистанционного обучение</c:v>
                </c:pt>
                <c:pt idx="9">
                  <c:v>УД внутренних болезней №1</c:v>
                </c:pt>
                <c:pt idx="10">
                  <c:v>УД  общественного здравоохранения</c:v>
                </c:pt>
                <c:pt idx="11">
                  <c:v>УД  хирургических болезней</c:v>
                </c:pt>
              </c:strCache>
            </c:strRef>
          </c:cat>
          <c:val>
            <c:numRef>
              <c:f>свод!$C$84:$C$95</c:f>
              <c:numCache>
                <c:formatCode>_-* #,##0.000_-;\-* #,##0.000_-;_-* "-"??_-;_-@_-</c:formatCode>
                <c:ptCount val="12"/>
                <c:pt idx="0" formatCode="General">
                  <c:v>0</c:v>
                </c:pt>
                <c:pt idx="1">
                  <c:v>0.21872601688411386</c:v>
                </c:pt>
                <c:pt idx="2">
                  <c:v>0.24174980813507327</c:v>
                </c:pt>
                <c:pt idx="3">
                  <c:v>0.75978511128165771</c:v>
                </c:pt>
                <c:pt idx="4">
                  <c:v>1.0015349194167307</c:v>
                </c:pt>
                <c:pt idx="5">
                  <c:v>1.0015349194167307</c:v>
                </c:pt>
                <c:pt idx="6">
                  <c:v>1.0706062931696056</c:v>
                </c:pt>
                <c:pt idx="7">
                  <c:v>1.2202609363008443</c:v>
                </c:pt>
                <c:pt idx="8">
                  <c:v>1.3699155794320801</c:v>
                </c:pt>
                <c:pt idx="9">
                  <c:v>1.4389869531849557</c:v>
                </c:pt>
                <c:pt idx="10">
                  <c:v>1.5886415963161935</c:v>
                </c:pt>
                <c:pt idx="11">
                  <c:v>2.0260936300844197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97440"/>
        <c:axId val="71198976"/>
      </c:barChart>
      <c:catAx>
        <c:axId val="71197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="0"/>
            </a:pPr>
            <a:endParaRPr lang="ru-RU"/>
          </a:p>
        </c:txPr>
        <c:crossAx val="71198976"/>
        <c:crosses val="autoZero"/>
        <c:auto val="1"/>
        <c:lblAlgn val="ctr"/>
        <c:lblOffset val="100"/>
        <c:noMultiLvlLbl val="0"/>
      </c:catAx>
      <c:valAx>
        <c:axId val="711989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119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069235360932351"/>
          <c:y val="2.7160303728796686E-2"/>
          <c:w val="0.5013711940023915"/>
          <c:h val="0.9456793925424088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свод!$B$100:$B$111</c:f>
              <c:strCache>
                <c:ptCount val="12"/>
                <c:pt idx="0">
                  <c:v>Институт клинической фармакологии</c:v>
                </c:pt>
                <c:pt idx="1">
                  <c:v>УД  развития профессиональных языков</c:v>
                </c:pt>
                <c:pt idx="2">
                  <c:v>УД фармации</c:v>
                </c:pt>
                <c:pt idx="3">
                  <c:v>УД  «Базовые дисциплины»</c:v>
                </c:pt>
                <c:pt idx="4">
                  <c:v>УД сестринского дела (ин-т Сестринского дела)</c:v>
                </c:pt>
                <c:pt idx="5">
                  <c:v>УД стоматологии (ин-т Стоматологии)</c:v>
                </c:pt>
                <c:pt idx="6">
                  <c:v>УД  педиатрии</c:v>
                </c:pt>
                <c:pt idx="7">
                  <c:v>УД  хирургических болезней</c:v>
                </c:pt>
                <c:pt idx="8">
                  <c:v>УД внутренних болезней №1</c:v>
                </c:pt>
                <c:pt idx="9">
                  <c:v>УД  общественного здравоохранения</c:v>
                </c:pt>
                <c:pt idx="10">
                  <c:v>УД  внутренних болезней №2</c:v>
                </c:pt>
                <c:pt idx="11">
                  <c:v>УД дистанционного обучение</c:v>
                </c:pt>
              </c:strCache>
            </c:strRef>
          </c:cat>
          <c:val>
            <c:numRef>
              <c:f>свод!$C$100:$C$111</c:f>
              <c:numCache>
                <c:formatCode>_-* #,##0.000_-;\-* #,##0.000_-;_-* "-"??_-;_-@_-</c:formatCode>
                <c:ptCount val="12"/>
                <c:pt idx="0" formatCode="General">
                  <c:v>0</c:v>
                </c:pt>
                <c:pt idx="1">
                  <c:v>0.30000000000000032</c:v>
                </c:pt>
                <c:pt idx="2">
                  <c:v>0.9</c:v>
                </c:pt>
                <c:pt idx="3">
                  <c:v>1.2</c:v>
                </c:pt>
                <c:pt idx="4">
                  <c:v>1.950000000000002</c:v>
                </c:pt>
                <c:pt idx="5">
                  <c:v>2.1</c:v>
                </c:pt>
                <c:pt idx="6">
                  <c:v>3</c:v>
                </c:pt>
                <c:pt idx="7">
                  <c:v>4.95</c:v>
                </c:pt>
                <c:pt idx="8">
                  <c:v>5.25</c:v>
                </c:pt>
                <c:pt idx="9">
                  <c:v>5.25</c:v>
                </c:pt>
                <c:pt idx="10">
                  <c:v>9.15</c:v>
                </c:pt>
                <c:pt idx="11">
                  <c:v>9.15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511872"/>
        <c:axId val="72513408"/>
      </c:barChart>
      <c:catAx>
        <c:axId val="72511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72513408"/>
        <c:crosses val="autoZero"/>
        <c:auto val="1"/>
        <c:lblAlgn val="ctr"/>
        <c:lblOffset val="100"/>
        <c:noMultiLvlLbl val="0"/>
      </c:catAx>
      <c:valAx>
        <c:axId val="725134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2511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533362489355291"/>
          <c:y val="0"/>
          <c:w val="0.4970506029126503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свод!$B$117:$B$127</c:f>
              <c:strCache>
                <c:ptCount val="11"/>
                <c:pt idx="0">
                  <c:v>Институт клинической фармакологии</c:v>
                </c:pt>
                <c:pt idx="1">
                  <c:v>УД фармации</c:v>
                </c:pt>
                <c:pt idx="2">
                  <c:v>УД  «Базовые дисциплины»</c:v>
                </c:pt>
                <c:pt idx="3">
                  <c:v>УД сестринского дела (ин-т Сестринского дела)</c:v>
                </c:pt>
                <c:pt idx="4">
                  <c:v>УД внутренних болезней №1</c:v>
                </c:pt>
                <c:pt idx="5">
                  <c:v>УД стоматологии (ин-т Стоматологии)</c:v>
                </c:pt>
                <c:pt idx="6">
                  <c:v>УД  общественного здравоохранения</c:v>
                </c:pt>
                <c:pt idx="7">
                  <c:v>УД дистанционного обучение</c:v>
                </c:pt>
                <c:pt idx="8">
                  <c:v>УД  педиатрии</c:v>
                </c:pt>
                <c:pt idx="9">
                  <c:v>УД  хирургических болезней</c:v>
                </c:pt>
                <c:pt idx="10">
                  <c:v>УД  внутренних болезней №2</c:v>
                </c:pt>
              </c:strCache>
            </c:strRef>
          </c:cat>
          <c:val>
            <c:numRef>
              <c:f>свод!$C$117:$C$127</c:f>
              <c:numCache>
                <c:formatCode>_-* #,##0.000_-;\-* #,##0.000_-;_-* "-"??_-;_-@_-</c:formatCode>
                <c:ptCount val="11"/>
                <c:pt idx="0" formatCode="#,##0.000_ ;\-#,##0.000\ ">
                  <c:v>0</c:v>
                </c:pt>
                <c:pt idx="1">
                  <c:v>3.8372985418265635E-3</c:v>
                </c:pt>
                <c:pt idx="2">
                  <c:v>3.8372985418265635E-3</c:v>
                </c:pt>
                <c:pt idx="3">
                  <c:v>3.8372985418265635E-3</c:v>
                </c:pt>
                <c:pt idx="4">
                  <c:v>1.1511895625479667E-2</c:v>
                </c:pt>
                <c:pt idx="5">
                  <c:v>2.3023791250959331E-2</c:v>
                </c:pt>
                <c:pt idx="6">
                  <c:v>3.0698388334612428E-2</c:v>
                </c:pt>
                <c:pt idx="7">
                  <c:v>3.4535686876438987E-2</c:v>
                </c:pt>
                <c:pt idx="8">
                  <c:v>3.8372985418265601E-2</c:v>
                </c:pt>
                <c:pt idx="9">
                  <c:v>4.6047582501918663E-2</c:v>
                </c:pt>
                <c:pt idx="10">
                  <c:v>5.3722179585571773E-2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41728"/>
        <c:axId val="71243264"/>
      </c:barChart>
      <c:catAx>
        <c:axId val="7124172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243264"/>
        <c:crosses val="autoZero"/>
        <c:auto val="1"/>
        <c:lblAlgn val="ctr"/>
        <c:lblOffset val="100"/>
        <c:noMultiLvlLbl val="0"/>
      </c:catAx>
      <c:valAx>
        <c:axId val="71243264"/>
        <c:scaling>
          <c:orientation val="minMax"/>
        </c:scaling>
        <c:delete val="1"/>
        <c:axPos val="b"/>
        <c:majorGridlines/>
        <c:numFmt formatCode="#,##0.000_ ;\-#,##0.000\ " sourceLinked="1"/>
        <c:majorTickMark val="out"/>
        <c:minorTickMark val="none"/>
        <c:tickLblPos val="nextTo"/>
        <c:crossAx val="71241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свод!$B$134:$B$144</c:f>
              <c:strCache>
                <c:ptCount val="11"/>
                <c:pt idx="0">
                  <c:v>Институт клинической фармакологии</c:v>
                </c:pt>
                <c:pt idx="1">
                  <c:v>УД  внутренних болезней №2</c:v>
                </c:pt>
                <c:pt idx="2">
                  <c:v>УД  «Базовые дисциплины»</c:v>
                </c:pt>
                <c:pt idx="3">
                  <c:v>УД сестринского дела (ин-т Сестринского дела)</c:v>
                </c:pt>
                <c:pt idx="4">
                  <c:v>УД внутренних болезней №1</c:v>
                </c:pt>
                <c:pt idx="5">
                  <c:v>УД  общественного здравоохранения</c:v>
                </c:pt>
                <c:pt idx="6">
                  <c:v>УД  педиатрии</c:v>
                </c:pt>
                <c:pt idx="7">
                  <c:v>УД стоматологии (ин-т Стоматологии)</c:v>
                </c:pt>
                <c:pt idx="8">
                  <c:v>УД  хирургических болезней</c:v>
                </c:pt>
                <c:pt idx="9">
                  <c:v>УД дистанционного обучение</c:v>
                </c:pt>
                <c:pt idx="10">
                  <c:v>УД фармации</c:v>
                </c:pt>
              </c:strCache>
            </c:strRef>
          </c:cat>
          <c:val>
            <c:numRef>
              <c:f>свод!$C$134:$C$144</c:f>
              <c:numCache>
                <c:formatCode>_-* #,##0.000_-;\-* #,##0.000_-;_-* "-"??_-;_-@_-</c:formatCode>
                <c:ptCount val="11"/>
                <c:pt idx="0" formatCode="#,##0.000_ ;\-#,##0.000\ ">
                  <c:v>0</c:v>
                </c:pt>
                <c:pt idx="1">
                  <c:v>3.8372985418265635E-3</c:v>
                </c:pt>
                <c:pt idx="2">
                  <c:v>3.8372985418265635E-3</c:v>
                </c:pt>
                <c:pt idx="3">
                  <c:v>3.8372985418265635E-3</c:v>
                </c:pt>
                <c:pt idx="4">
                  <c:v>7.6745970836531287E-3</c:v>
                </c:pt>
                <c:pt idx="5">
                  <c:v>1.1511895625479667E-2</c:v>
                </c:pt>
                <c:pt idx="6">
                  <c:v>1.5349194167306221E-2</c:v>
                </c:pt>
                <c:pt idx="7">
                  <c:v>1.5349194167306221E-2</c:v>
                </c:pt>
                <c:pt idx="8">
                  <c:v>2.3023791250959331E-2</c:v>
                </c:pt>
                <c:pt idx="9">
                  <c:v>3.8372985418265601E-2</c:v>
                </c:pt>
                <c:pt idx="10">
                  <c:v>4.9884881043745388E-2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57472"/>
        <c:axId val="71300224"/>
      </c:barChart>
      <c:catAx>
        <c:axId val="7125747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1300224"/>
        <c:crosses val="autoZero"/>
        <c:auto val="1"/>
        <c:lblAlgn val="ctr"/>
        <c:lblOffset val="100"/>
        <c:noMultiLvlLbl val="0"/>
      </c:catAx>
      <c:valAx>
        <c:axId val="71300224"/>
        <c:scaling>
          <c:orientation val="minMax"/>
        </c:scaling>
        <c:delete val="1"/>
        <c:axPos val="b"/>
        <c:majorGridlines/>
        <c:numFmt formatCode="#,##0.000_ ;\-#,##0.000\ " sourceLinked="1"/>
        <c:majorTickMark val="out"/>
        <c:minorTickMark val="none"/>
        <c:tickLblPos val="nextTo"/>
        <c:crossAx val="7125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31703849518814"/>
          <c:y val="3.0555341694896272E-2"/>
          <c:w val="0.56484962817148165"/>
          <c:h val="0.735399271046221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НТП</c:v>
                </c:pt>
              </c:strCache>
            </c:strRef>
          </c:tx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Лист1!$C$2:$C$13</c:f>
              <c:numCache>
                <c:formatCode>_-* #,##0.000_-;\-* #,##0.000_-;_-* "-"??_-;_-@_-</c:formatCode>
                <c:ptCount val="12"/>
                <c:pt idx="0">
                  <c:v>6.9071373752877974E-2</c:v>
                </c:pt>
                <c:pt idx="1">
                  <c:v>6.9071373752877974E-2</c:v>
                </c:pt>
                <c:pt idx="2">
                  <c:v>0.13814274750575595</c:v>
                </c:pt>
                <c:pt idx="3">
                  <c:v>5.3722179585571773E-2</c:v>
                </c:pt>
                <c:pt idx="4">
                  <c:v>9.2095165003837534E-2</c:v>
                </c:pt>
                <c:pt idx="5">
                  <c:v>7.6745970836531202E-2</c:v>
                </c:pt>
                <c:pt idx="6">
                  <c:v>7.6745970836531202E-2</c:v>
                </c:pt>
                <c:pt idx="7">
                  <c:v>8.4420567920184222E-2</c:v>
                </c:pt>
                <c:pt idx="8">
                  <c:v>4.6047582501918663E-2</c:v>
                </c:pt>
                <c:pt idx="9">
                  <c:v>7.6745970836531202E-2</c:v>
                </c:pt>
                <c:pt idx="10" formatCode="#,##0.000_ ;\-#,##0.000\ ">
                  <c:v>0</c:v>
                </c:pt>
                <c:pt idx="11" formatCode="General">
                  <c:v>7.6745970836531287E-3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Участие обучающихся в НТП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Лист1!$D$2:$D$13</c:f>
              <c:numCache>
                <c:formatCode>_-* #,##0.000_-;\-* #,##0.000_-;_-* "-"??_-;_-@_-</c:formatCode>
                <c:ptCount val="12"/>
                <c:pt idx="0">
                  <c:v>0.12279355333845002</c:v>
                </c:pt>
                <c:pt idx="1">
                  <c:v>0.11511895625479647</c:v>
                </c:pt>
                <c:pt idx="2">
                  <c:v>0.27628549501151189</c:v>
                </c:pt>
                <c:pt idx="3">
                  <c:v>0.17651573292402178</c:v>
                </c:pt>
                <c:pt idx="4">
                  <c:v>0.17651573292402178</c:v>
                </c:pt>
                <c:pt idx="5">
                  <c:v>9.2095165003837534E-2</c:v>
                </c:pt>
                <c:pt idx="6">
                  <c:v>8.4420567920184222E-2</c:v>
                </c:pt>
                <c:pt idx="7">
                  <c:v>0.1995395241749808</c:v>
                </c:pt>
                <c:pt idx="8">
                  <c:v>4.6047582501918663E-2</c:v>
                </c:pt>
                <c:pt idx="9">
                  <c:v>0.18419033000767496</c:v>
                </c:pt>
                <c:pt idx="10" formatCode="#,##0.000_ ;\-#,##0.000\ ">
                  <c:v>0</c:v>
                </c:pt>
                <c:pt idx="11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Издательская деятельность</c:v>
                </c:pt>
              </c:strCache>
            </c:strRef>
          </c:tx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Лист1!$E$2:$E$13</c:f>
              <c:numCache>
                <c:formatCode>_-* #,##0.000_-;\-* #,##0.000_-;_-* "-"??_-;_-@_-</c:formatCode>
                <c:ptCount val="12"/>
                <c:pt idx="0">
                  <c:v>0.35303146584804351</c:v>
                </c:pt>
                <c:pt idx="1">
                  <c:v>0.10744435917114352</c:v>
                </c:pt>
                <c:pt idx="2">
                  <c:v>0.5372217958557175</c:v>
                </c:pt>
                <c:pt idx="3">
                  <c:v>0.38372985418265637</c:v>
                </c:pt>
                <c:pt idx="4">
                  <c:v>0.46047582501918682</c:v>
                </c:pt>
                <c:pt idx="5">
                  <c:v>0.16884113584036886</c:v>
                </c:pt>
                <c:pt idx="6">
                  <c:v>0.27628549501151189</c:v>
                </c:pt>
                <c:pt idx="7">
                  <c:v>9.2095165003837534E-2</c:v>
                </c:pt>
                <c:pt idx="8">
                  <c:v>0.4144282425172684</c:v>
                </c:pt>
                <c:pt idx="9">
                  <c:v>0.30698388334612497</c:v>
                </c:pt>
                <c:pt idx="10">
                  <c:v>0.15349194167306252</c:v>
                </c:pt>
                <c:pt idx="11" formatCode="General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Лист1!$F$1</c:f>
              <c:strCache>
                <c:ptCount val="1"/>
                <c:pt idx="0">
                  <c:v>Научные труды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Лист1!$F$2:$F$13</c:f>
              <c:numCache>
                <c:formatCode>_-* #,##0.000_-;\-* #,##0.000_-;_-* "-"??_-;_-@_-</c:formatCode>
                <c:ptCount val="12"/>
                <c:pt idx="0">
                  <c:v>3.5149654643131174</c:v>
                </c:pt>
                <c:pt idx="1">
                  <c:v>2.1642363775901812</c:v>
                </c:pt>
                <c:pt idx="2">
                  <c:v>3.9447429009976975</c:v>
                </c:pt>
                <c:pt idx="3">
                  <c:v>3.8986953184957787</c:v>
                </c:pt>
                <c:pt idx="4">
                  <c:v>2.4405218726016953</c:v>
                </c:pt>
                <c:pt idx="5">
                  <c:v>1.3353798925556388</c:v>
                </c:pt>
                <c:pt idx="6">
                  <c:v>2.6707597851112808</c:v>
                </c:pt>
                <c:pt idx="7">
                  <c:v>1.627014581734459</c:v>
                </c:pt>
                <c:pt idx="8">
                  <c:v>2.6554105909439754</c:v>
                </c:pt>
                <c:pt idx="9">
                  <c:v>2.5479662317728362</c:v>
                </c:pt>
                <c:pt idx="10">
                  <c:v>1.7498081350729078</c:v>
                </c:pt>
                <c:pt idx="11" formatCode="General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Лист1!$G$1</c:f>
              <c:strCache>
                <c:ptCount val="1"/>
                <c:pt idx="0">
                  <c:v>Участие в мероприятиях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Лист1!$G$2:$G$13</c:f>
              <c:numCache>
                <c:formatCode>_-* #,##0.000_-;\-* #,##0.000_-;_-* "-"??_-;_-@_-</c:formatCode>
                <c:ptCount val="12"/>
                <c:pt idx="0">
                  <c:v>1.0015349194167307</c:v>
                </c:pt>
                <c:pt idx="1">
                  <c:v>1.3699155794320801</c:v>
                </c:pt>
                <c:pt idx="2">
                  <c:v>1.5886415963161935</c:v>
                </c:pt>
                <c:pt idx="3">
                  <c:v>2.0260936300844197</c:v>
                </c:pt>
                <c:pt idx="4">
                  <c:v>1.4389869531849557</c:v>
                </c:pt>
                <c:pt idx="5">
                  <c:v>1.0015349194167307</c:v>
                </c:pt>
                <c:pt idx="6">
                  <c:v>1.0706062931696056</c:v>
                </c:pt>
                <c:pt idx="7">
                  <c:v>1.2202609363008443</c:v>
                </c:pt>
                <c:pt idx="8">
                  <c:v>0.21872601688411386</c:v>
                </c:pt>
                <c:pt idx="9">
                  <c:v>0.75978511128165771</c:v>
                </c:pt>
                <c:pt idx="10">
                  <c:v>0.24174980813507327</c:v>
                </c:pt>
                <c:pt idx="11" formatCode="General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Лист1!$H$1</c:f>
              <c:strCache>
                <c:ptCount val="1"/>
                <c:pt idx="0">
                  <c:v>Проводимые мероприятия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Лист1!$H$2:$H$13</c:f>
              <c:numCache>
                <c:formatCode>_-* #,##0.000_-;\-* #,##0.000_-;_-* "-"??_-;_-@_-</c:formatCode>
                <c:ptCount val="12"/>
                <c:pt idx="0">
                  <c:v>9.15</c:v>
                </c:pt>
                <c:pt idx="1">
                  <c:v>9.15</c:v>
                </c:pt>
                <c:pt idx="2">
                  <c:v>5.25</c:v>
                </c:pt>
                <c:pt idx="3">
                  <c:v>4.95</c:v>
                </c:pt>
                <c:pt idx="4">
                  <c:v>5.25</c:v>
                </c:pt>
                <c:pt idx="5">
                  <c:v>3</c:v>
                </c:pt>
                <c:pt idx="6">
                  <c:v>1.2</c:v>
                </c:pt>
                <c:pt idx="7">
                  <c:v>2.1</c:v>
                </c:pt>
                <c:pt idx="8">
                  <c:v>1.950000000000002</c:v>
                </c:pt>
                <c:pt idx="9">
                  <c:v>0.9</c:v>
                </c:pt>
                <c:pt idx="10">
                  <c:v>0.30000000000000032</c:v>
                </c:pt>
                <c:pt idx="11" formatCode="General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Лист1!$I$1</c:f>
              <c:strCache>
                <c:ptCount val="1"/>
                <c:pt idx="0">
                  <c:v>Акт внедрения</c:v>
                </c:pt>
              </c:strCache>
            </c:strRef>
          </c:tx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Лист1!$I$2:$I$13</c:f>
              <c:numCache>
                <c:formatCode>_-* #,##0.000_-;\-* #,##0.000_-;_-* "-"??_-;_-@_-</c:formatCode>
                <c:ptCount val="12"/>
                <c:pt idx="0">
                  <c:v>5.3722179585571773E-2</c:v>
                </c:pt>
                <c:pt idx="1">
                  <c:v>3.4535686876438987E-2</c:v>
                </c:pt>
                <c:pt idx="2">
                  <c:v>3.0698388334612428E-2</c:v>
                </c:pt>
                <c:pt idx="3">
                  <c:v>4.6047582501918663E-2</c:v>
                </c:pt>
                <c:pt idx="4">
                  <c:v>1.1511895625479667E-2</c:v>
                </c:pt>
                <c:pt idx="5">
                  <c:v>3.8372985418265601E-2</c:v>
                </c:pt>
                <c:pt idx="6">
                  <c:v>3.8372985418265635E-3</c:v>
                </c:pt>
                <c:pt idx="7">
                  <c:v>2.3023791250959331E-2</c:v>
                </c:pt>
                <c:pt idx="8">
                  <c:v>3.8372985418265635E-3</c:v>
                </c:pt>
                <c:pt idx="9">
                  <c:v>3.8372985418265635E-3</c:v>
                </c:pt>
                <c:pt idx="10" formatCode="#,##0.000_ ;\-#,##0.000\ ">
                  <c:v>0</c:v>
                </c:pt>
                <c:pt idx="11" formatCode="General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Лист1!$J$1</c:f>
              <c:strCache>
                <c:ptCount val="1"/>
                <c:pt idx="0">
                  <c:v>Изобретательская работа</c:v>
                </c:pt>
              </c:strCache>
            </c:strRef>
          </c:tx>
          <c:invertIfNegative val="0"/>
          <c:cat>
            <c:strRef>
              <c:f>Лист1!$B$2:$B$13</c:f>
              <c:strCache>
                <c:ptCount val="12"/>
                <c:pt idx="0">
                  <c:v>УД  внутренних болезней №2</c:v>
                </c:pt>
                <c:pt idx="1">
                  <c:v>УД дистанционного обучение</c:v>
                </c:pt>
                <c:pt idx="2">
                  <c:v>УД  общественного здравоохранения</c:v>
                </c:pt>
                <c:pt idx="3">
                  <c:v>УД  хирургических болезней</c:v>
                </c:pt>
                <c:pt idx="4">
                  <c:v>УД внутренних болезней №1</c:v>
                </c:pt>
                <c:pt idx="5">
                  <c:v>УД  педиатрии</c:v>
                </c:pt>
                <c:pt idx="6">
                  <c:v>УД  «Базовые дисциплины»</c:v>
                </c:pt>
                <c:pt idx="7">
                  <c:v>УД стоматологии (ин-т Стоматологии)</c:v>
                </c:pt>
                <c:pt idx="8">
                  <c:v>УД сестринского дела (ин-т Сестринского дела)</c:v>
                </c:pt>
                <c:pt idx="9">
                  <c:v>УД фармации</c:v>
                </c:pt>
                <c:pt idx="10">
                  <c:v>УД  развития профессиональных языков</c:v>
                </c:pt>
                <c:pt idx="11">
                  <c:v>Институт клинической фармакологии</c:v>
                </c:pt>
              </c:strCache>
            </c:strRef>
          </c:cat>
          <c:val>
            <c:numRef>
              <c:f>Лист1!$J$2:$J$13</c:f>
              <c:numCache>
                <c:formatCode>_-* #,##0.000_-;\-* #,##0.000_-;_-* "-"??_-;_-@_-</c:formatCode>
                <c:ptCount val="12"/>
                <c:pt idx="0">
                  <c:v>3.8372985418265635E-3</c:v>
                </c:pt>
                <c:pt idx="1">
                  <c:v>3.8372985418265601E-2</c:v>
                </c:pt>
                <c:pt idx="2">
                  <c:v>1.1511895625479667E-2</c:v>
                </c:pt>
                <c:pt idx="3">
                  <c:v>2.3023791250959331E-2</c:v>
                </c:pt>
                <c:pt idx="4">
                  <c:v>7.6745970836531287E-3</c:v>
                </c:pt>
                <c:pt idx="5">
                  <c:v>1.5349194167306221E-2</c:v>
                </c:pt>
                <c:pt idx="6">
                  <c:v>3.8372985418265635E-3</c:v>
                </c:pt>
                <c:pt idx="7">
                  <c:v>1.5349194167306221E-2</c:v>
                </c:pt>
                <c:pt idx="8">
                  <c:v>3.8372985418265635E-3</c:v>
                </c:pt>
                <c:pt idx="9">
                  <c:v>4.9884881043745388E-2</c:v>
                </c:pt>
                <c:pt idx="10" formatCode="#,##0.000_ ;\-#,##0.000\ ">
                  <c:v>0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3658752"/>
        <c:axId val="73660288"/>
      </c:barChart>
      <c:catAx>
        <c:axId val="73658752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660288"/>
        <c:crosses val="autoZero"/>
        <c:auto val="1"/>
        <c:lblAlgn val="ctr"/>
        <c:lblOffset val="100"/>
        <c:noMultiLvlLbl val="0"/>
      </c:catAx>
      <c:valAx>
        <c:axId val="73660288"/>
        <c:scaling>
          <c:orientation val="minMax"/>
          <c:max val="15"/>
        </c:scaling>
        <c:delete val="1"/>
        <c:axPos val="t"/>
        <c:majorGridlines/>
        <c:numFmt formatCode="_-* #,##0.000_-;\-* #,##0.000_-;_-* &quot;-&quot;??_-;_-@_-" sourceLinked="1"/>
        <c:majorTickMark val="none"/>
        <c:minorTickMark val="none"/>
        <c:tickLblPos val="nextTo"/>
        <c:crossAx val="73658752"/>
        <c:crosses val="autoZero"/>
        <c:crossBetween val="between"/>
        <c:majorUnit val="5"/>
        <c:minorUnit val="5"/>
      </c:valAx>
    </c:plotArea>
    <c:legend>
      <c:legendPos val="b"/>
      <c:layout>
        <c:manualLayout>
          <c:xMode val="edge"/>
          <c:yMode val="edge"/>
          <c:x val="1.8651613458721562E-2"/>
          <c:y val="0.82796423997032398"/>
          <c:w val="0.9794681441672316"/>
          <c:h val="0.1551045574484168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33ED-D6AB-45B9-9E9F-716C74DAF2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03BE-6B64-4CB2-8286-DDB525012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4B38F-DB16-4039-97C6-D8D65DB6F201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0C3E1-3D00-49A4-8BBF-4C8767F6B7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7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0C3E1-3D00-49A4-8BBF-4C8767F6B7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4D69-9EA5-4200-875D-47D7509042A7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E8ED-3B17-4156-9230-200EFEB40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14290"/>
            <a:ext cx="1285860" cy="12858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86512" y="2171634"/>
            <a:ext cx="2593292" cy="400110"/>
          </a:xfrm>
          <a:prstGeom prst="rect">
            <a:avLst/>
          </a:prstGeom>
          <a:noFill/>
        </p:spPr>
        <p:txBody>
          <a:bodyPr wrap="square" lIns="9000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www.kaznmu.kz</a:t>
            </a:r>
            <a:endParaRPr lang="ru-RU" sz="2000" b="0" cap="none" spc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Рисунок 43"/>
          <p:cNvPicPr>
            <a:picLocks noChangeAspect="1" noChangeArrowheads="1"/>
          </p:cNvPicPr>
          <p:nvPr/>
        </p:nvPicPr>
        <p:blipFill>
          <a:blip r:embed="rId3" cstate="print"/>
          <a:srcRect t="16167" r="9747" b="15824"/>
          <a:stretch>
            <a:fillRect/>
          </a:stretch>
        </p:blipFill>
        <p:spPr bwMode="auto">
          <a:xfrm>
            <a:off x="0" y="0"/>
            <a:ext cx="2718893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gymn.kostjukovichi.edu.by/ru/sm_full.aspx?guid=1929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4214818"/>
            <a:ext cx="335758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24288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  <a:t>Научно-исследовательская деятельность КазНМУ: </a:t>
            </a:r>
            <a:b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  <a:t>открытые вопросы</a:t>
            </a:r>
            <a:b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ru-RU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Б.А. </a:t>
            </a:r>
            <a:r>
              <a:rPr lang="ru-RU" sz="2400" b="1" dirty="0" err="1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Рамазанова</a:t>
            </a:r>
            <a:r>
              <a:rPr lang="ru-RU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, 27 августа 201</a:t>
            </a:r>
            <a:r>
              <a:rPr lang="en-US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5</a:t>
            </a:r>
            <a:r>
              <a:rPr lang="ru-RU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kk-KZ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г</a:t>
            </a:r>
            <a:r>
              <a:rPr lang="ru-RU" sz="2400" b="1" dirty="0" smtClean="0">
                <a:ln w="12700" cmpd="sng">
                  <a:solidFill>
                    <a:srgbClr val="FFFFFF"/>
                  </a:solidFill>
                  <a:prstDash val="solid"/>
                </a:ln>
                <a:latin typeface="Tahoma" pitchFamily="34" charset="0"/>
                <a:ea typeface="+mn-ea"/>
                <a:cs typeface="Tahoma" pitchFamily="34" charset="0"/>
              </a:rPr>
              <a:t>.</a:t>
            </a:r>
            <a: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ru-RU" sz="3200" b="1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endParaRPr lang="ru-RU" sz="3200" b="1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Изобретательская деятельность + коммерциализация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(сумма баллов в расчете на производственный персонал- на 1,0 ставку)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85852" y="2428868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58082" y="20716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0,017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857232"/>
          <a:ext cx="814393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01024" y="164305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/>
        </p:nvGraphicFramePr>
        <p:xfrm>
          <a:off x="0" y="642918"/>
          <a:ext cx="91440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4282" y="0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ИТОГИ РЕЙТИНГА УЧЕБНЫХ ДЕПАРТАМЕНТОВ</a:t>
            </a:r>
            <a:br>
              <a:rPr lang="ru-RU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по 8 индикаторам научной деятельности на 2014-2015 учебный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3549" y="42860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14,27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4025" y="1000108"/>
            <a:ext cx="71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13,05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9586" y="128586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11,78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157161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11,56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192880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9,88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214311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5,73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42886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5,39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271462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5,36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300037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5,34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132" y="328612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4,83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571876"/>
            <a:ext cx="80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2,45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357290" y="5143512"/>
          <a:ext cx="7358114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7620" y="385762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0,01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00702"/>
            <a:ext cx="1474616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142976" y="5842337"/>
            <a:ext cx="800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Диспропорция в распределении индикаторов, нет ни одной идеальной модели 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64096" y="642918"/>
            <a:ext cx="8279904" cy="23940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14480" y="0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ПУТИ УЛУЧШЕНИЯ НАУЧНО -ИССЛЕДОВАТЕЛЬСКОЙ ДЕЯТЕЛЬНОСТИ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504" y="1307885"/>
            <a:ext cx="87849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научно-исследовательской деятельности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институты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(Фармации, Стоматологии,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Сестринского дела,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Общественного здравоохранения и Клинической фармакологии,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ИПО, филиалы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др.)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путем консолидации всех ресурсов:</a:t>
            </a:r>
            <a:endParaRPr kumimoji="0" lang="ru-RU" sz="20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804863" marR="0" lvl="1" indent="-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04863" marR="0" lvl="1" indent="-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приоритетного научного направления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каждого института / структурного подразделения;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804863" marR="0" lvl="1" indent="-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количественных и качественных целевых индикаторов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НИД для всех структурных подразделений,  в т. ч. Институтов, и их вклада в рейтинг КазНМУ;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804863" marR="0" lvl="1" indent="-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Периодическое (1 раз в полгода) обсуждение НИД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институтов /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структурных подразделений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Научных комитетах.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64096" y="642918"/>
            <a:ext cx="8279904" cy="23940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14480" y="0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ПУТИ УЛУЧШЕНИЯ НАУЧНО -ИССЛЕДОВАТЕЛЬСКОЙ ДЕЯТЕЛЬНОСТИ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610136"/>
            <a:ext cx="892971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Всесторонний охват и  вовлечение обучающихся в научно-исследовательскую деятельность: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Вовлечение студентов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НИД по интересам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начальных курсов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по предполагаемой конечной специальности);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 научных интересов обучающихся согласно направлению деятельности Научных комитетов и создание научных групп;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Создание студенческих научных комитетов(по образцу НК ППС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которые объединят научные кружки в соответствии с научным направлением и научной тематикой;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Создание научного </a:t>
            </a:r>
            <a:r>
              <a:rPr lang="ru-RU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 публикацией их на сайте КазНМУ для широкого информирования студентов и ППС.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«Социальная ответственность»  ППС в подготовке молодых исследователей и ученых: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 каждым ПП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С,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магистрантом и 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kk-KZ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докторантом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студентов страших курсов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 студентами старших курсов – студентов младших курсов по интересам и научной тематике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участия в НТП;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Увеличение охвата обучающихся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том числе и бакалавров, в составе ВНК.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только на платной основе, но и путем моральной мотивации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64096" y="642918"/>
            <a:ext cx="8279904" cy="23940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14480" y="0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ПУТИ УЛУЧШЕНИЯ НАУЧНО -ИССЛЕДОВАТЕЛЬСКОЙ ДЕЯТЕЛЬНОСТИ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165009"/>
            <a:ext cx="88924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Расширение  источников финансирования НИД и укрепление международного партнерства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Перестроить работу группы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фандрайзинга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ОМИНИР и обеспечить их работу с отдельными научными коллективами  ППС, атак же  поиск грантов по определенным научным направлениям;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Вовлекать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визитинг-профессоров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НИД, развитие печатных изданий КазНМУ, разработку совместных НТП и престижных публикаций;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Расширить поиск и привлечение бизнес-партнерства со-финансирование проектов;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развитие деятельности отдела коммерциализации НИД;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мультидисциплинарных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социально ориентированных научных проектов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4863" lvl="1" indent="-347663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Объединение идей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Научным комитетам и разработка,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формирование единой заявки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подачу грантов в МОН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участием нескольких институтов/кафедр/модулей.</a:t>
            </a:r>
            <a:endParaRPr 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44291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Благодарим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357554" y="3643314"/>
            <a:ext cx="1426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индикаторы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Индикаторы и их весовые коэффициенты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642918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 реализуемых НТП на кафедрах/модулях </a:t>
            </a:r>
            <a:r>
              <a:rPr lang="ru-RU" b="1" dirty="0" smtClean="0">
                <a:solidFill>
                  <a:srgbClr val="002060"/>
                </a:solidFill>
              </a:rPr>
              <a:t>(10%)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1214422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 обучающихся, участвующих в НТП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(студенты, магистранты, докторанты, интерны, резиденты) </a:t>
            </a:r>
            <a:r>
              <a:rPr lang="ru-RU" b="1" dirty="0" smtClean="0">
                <a:solidFill>
                  <a:srgbClr val="002060"/>
                </a:solidFill>
              </a:rPr>
              <a:t>(10%)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10" y="1785926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 издательской деятельности кафедры (монография, учебное пособие, учебники, методические рекомендации)  </a:t>
            </a:r>
            <a:r>
              <a:rPr lang="ru-RU" b="1" dirty="0" smtClean="0">
                <a:solidFill>
                  <a:srgbClr val="002060"/>
                </a:solidFill>
              </a:rPr>
              <a:t>(20%)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2357430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 научных трудов сотрудников кафедры </a:t>
            </a:r>
            <a:r>
              <a:rPr lang="ru-RU" b="1" dirty="0" smtClean="0">
                <a:solidFill>
                  <a:srgbClr val="002060"/>
                </a:solidFill>
              </a:rPr>
              <a:t>(20%)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2928934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</a:t>
            </a:r>
            <a:r>
              <a:rPr lang="kk-KZ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сотрудников, участвовавших в научных мероприятиях </a:t>
            </a:r>
            <a:r>
              <a:rPr lang="ru-RU" b="1" dirty="0" smtClean="0">
                <a:solidFill>
                  <a:srgbClr val="002060"/>
                </a:solidFill>
              </a:rPr>
              <a:t>(15%)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3500438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</a:t>
            </a:r>
            <a:r>
              <a:rPr lang="kk-KZ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проведенных научных мероприятий кафедрой </a:t>
            </a:r>
            <a:r>
              <a:rPr lang="ru-RU" b="1" dirty="0" smtClean="0">
                <a:solidFill>
                  <a:srgbClr val="002060"/>
                </a:solidFill>
              </a:rPr>
              <a:t>(15%)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4071942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Количество</a:t>
            </a:r>
            <a:r>
              <a:rPr lang="kk-KZ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актов внедрения в НИР </a:t>
            </a:r>
            <a:r>
              <a:rPr lang="ru-RU" b="1" dirty="0" smtClean="0">
                <a:solidFill>
                  <a:srgbClr val="002060"/>
                </a:solidFill>
              </a:rPr>
              <a:t>(5%)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214950"/>
            <a:ext cx="864396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rgbClr val="002060"/>
                </a:solidFill>
              </a:rPr>
              <a:t>Ранжирование по обозначенным выше индикаторам отчета по НИР кафедр/модулей за 2014-2015гг.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Баллы по каждому индикатору рассчитываются на одну единицу производственного персонала  ППС </a:t>
            </a:r>
            <a:r>
              <a:rPr lang="ru-RU" sz="1500" b="1" dirty="0" smtClean="0">
                <a:solidFill>
                  <a:srgbClr val="FF0000"/>
                </a:solidFill>
              </a:rPr>
              <a:t>(1303 ППС на 1,0 ставку).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5214950"/>
            <a:ext cx="2620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Условия ранжирования: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10" y="4643446"/>
            <a:ext cx="785818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Изобретательская деятельность + коммерциализация </a:t>
            </a:r>
            <a:r>
              <a:rPr lang="ru-RU" b="1" dirty="0" smtClean="0">
                <a:solidFill>
                  <a:srgbClr val="002060"/>
                </a:solidFill>
              </a:rPr>
              <a:t>(5%)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Количество реализуемых НТП на кафедрах/модулях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(сумма баллов в расчете на производственный персонал- на 1,0 ставку)</a:t>
            </a:r>
            <a:endParaRPr lang="ru-RU" sz="2000" dirty="0">
              <a:latin typeface="+mj-lt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142984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14414" y="2214554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15338" y="185736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</a:rPr>
              <a:t>0,078</a:t>
            </a: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24" y="2214554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+mj-lt"/>
              </a:rPr>
              <a:t>Количество обучающихся, участвующих в НТП</a:t>
            </a:r>
          </a:p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+mj-lt"/>
              </a:rPr>
              <a:t>(студенты, магистранты, докторанты, интерны, резиденты)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(сумма баллов в расчете на среднегодовой контингент студентов, интернов, магистрантов, докторантов, резидентов)</a:t>
            </a:r>
            <a:endParaRPr lang="ru-RU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15272" y="3286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0,147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24" y="2571744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85720" y="1500174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1"/>
            <a:ext cx="900115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+mj-lt"/>
              </a:rPr>
              <a:t>Издательская деятельность подразделений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(монографии, учебные пособия, учебники, методические рекомендации)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(сумма баллов в расчете на производственный персонал- на 1,0 ставку)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3571876"/>
            <a:ext cx="8143932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58082" y="314324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0,325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24" y="2643182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45 %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Количество научных трудов сотрудников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(сумма баллов в расчете на производственный персонал- на 1,0 ставку)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24" y="2928934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58148" y="250030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2,855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857232"/>
          <a:ext cx="850112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24" y="1714488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357158" y="1428736"/>
          <a:ext cx="835824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4282" y="142853"/>
            <a:ext cx="87154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Количество</a:t>
            </a:r>
            <a:r>
              <a:rPr lang="kk-KZ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сотрудников, участвовавших в научных мероприятиях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(сумма баллов в расчете на производственный персонал- на 1,0 ставку)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3500438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00958" y="314324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1,194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5272" y="2428868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Количество</a:t>
            </a:r>
            <a:r>
              <a:rPr lang="kk-KZ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проведенных научных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мероприятий</a:t>
            </a:r>
            <a:endParaRPr lang="ru-RU" sz="28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142984"/>
          <a:ext cx="885828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1000100" y="3357562"/>
            <a:ext cx="7143800" cy="7143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58082" y="3000372"/>
            <a:ext cx="10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4,320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24" y="2500306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30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Количество</a:t>
            </a:r>
            <a:r>
              <a:rPr lang="kk-KZ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актов внедрения в НИР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(сумма баллов в расчете на производственный персонал- на 1,0 ставку)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3429000"/>
            <a:ext cx="7643866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01024" y="2857496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Пороговое значение КазНМУ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928670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8082" y="3000372"/>
            <a:ext cx="10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0,024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557214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 выше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порогового значения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13649</TotalTime>
  <Words>742</Words>
  <Application>Microsoft Office PowerPoint</Application>
  <PresentationFormat>Экран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Научно-исследовательская деятельность КазНМУ:  открытые вопросы Б.А. Рамазанова, 27 августа 2015 г. </vt:lpstr>
      <vt:lpstr>Индикаторы и их весовые коэффициенты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ЦНИЭИДЗ</dc:creator>
  <cp:lastModifiedBy>Жанар</cp:lastModifiedBy>
  <cp:revision>373</cp:revision>
  <dcterms:created xsi:type="dcterms:W3CDTF">2013-08-01T12:05:45Z</dcterms:created>
  <dcterms:modified xsi:type="dcterms:W3CDTF">2015-09-02T03:49:42Z</dcterms:modified>
</cp:coreProperties>
</file>