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72" r:id="rId1"/>
  </p:sldMasterIdLst>
  <p:notesMasterIdLst>
    <p:notesMasterId r:id="rId27"/>
  </p:notesMasterIdLst>
  <p:sldIdLst>
    <p:sldId id="256" r:id="rId2"/>
    <p:sldId id="312" r:id="rId3"/>
    <p:sldId id="365" r:id="rId4"/>
    <p:sldId id="325" r:id="rId5"/>
    <p:sldId id="366" r:id="rId6"/>
    <p:sldId id="364" r:id="rId7"/>
    <p:sldId id="342" r:id="rId8"/>
    <p:sldId id="367" r:id="rId9"/>
    <p:sldId id="343" r:id="rId10"/>
    <p:sldId id="358" r:id="rId11"/>
    <p:sldId id="351" r:id="rId12"/>
    <p:sldId id="352" r:id="rId13"/>
    <p:sldId id="361" r:id="rId14"/>
    <p:sldId id="363" r:id="rId15"/>
    <p:sldId id="345" r:id="rId16"/>
    <p:sldId id="373" r:id="rId17"/>
    <p:sldId id="374" r:id="rId18"/>
    <p:sldId id="375" r:id="rId19"/>
    <p:sldId id="377" r:id="rId20"/>
    <p:sldId id="376" r:id="rId21"/>
    <p:sldId id="378" r:id="rId22"/>
    <p:sldId id="354" r:id="rId23"/>
    <p:sldId id="371" r:id="rId24"/>
    <p:sldId id="349" r:id="rId25"/>
    <p:sldId id="305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D9BDD3"/>
    <a:srgbClr val="D0E5FE"/>
    <a:srgbClr val="CC99FF"/>
    <a:srgbClr val="00FF00"/>
    <a:srgbClr val="66CCFF"/>
    <a:srgbClr val="33CCFF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60"/>
  </p:normalViewPr>
  <p:slideViewPr>
    <p:cSldViewPr>
      <p:cViewPr>
        <p:scale>
          <a:sx n="66" d="100"/>
          <a:sy n="66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учебный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5432098765432102E-3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72E-2"/>
                  <c:y val="-4.209048991341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Молодые ученые</c:v>
                </c:pt>
                <c:pt idx="1">
                  <c:v>Студенты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367</c:v>
                </c:pt>
                <c:pt idx="1">
                  <c:v>1378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 учебный год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layout>
                <c:manualLayout>
                  <c:x val="1.5432098765432103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61728395061731E-2"/>
                  <c:y val="-4.2090489913417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Молодые ученые</c:v>
                </c:pt>
                <c:pt idx="1">
                  <c:v>Студенты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562</c:v>
                </c:pt>
                <c:pt idx="1">
                  <c:v>1876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758976"/>
        <c:axId val="31768960"/>
        <c:axId val="0"/>
      </c:bar3DChart>
      <c:catAx>
        <c:axId val="31758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1768960"/>
        <c:crosses val="autoZero"/>
        <c:auto val="1"/>
        <c:lblAlgn val="ctr"/>
        <c:lblOffset val="100"/>
        <c:noMultiLvlLbl val="0"/>
      </c:catAx>
      <c:valAx>
        <c:axId val="3176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75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2013-2014 учебный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республиканском уровне</c:v>
                </c:pt>
                <c:pt idx="1">
                  <c:v>На международном уровне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2014-2015 учебный год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1.618136721935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республиканском уровне</c:v>
                </c:pt>
                <c:pt idx="1">
                  <c:v>На международном уровне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</c:v>
                </c:pt>
                <c:pt idx="1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513600"/>
        <c:axId val="69515136"/>
        <c:axId val="0"/>
      </c:bar3DChart>
      <c:catAx>
        <c:axId val="69513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69515136"/>
        <c:crosses val="autoZero"/>
        <c:auto val="1"/>
        <c:lblAlgn val="ctr"/>
        <c:lblOffset val="100"/>
        <c:noMultiLvlLbl val="0"/>
      </c:catAx>
      <c:valAx>
        <c:axId val="6951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95136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sjm.kaznmu.kz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2866" y="3458277"/>
            <a:ext cx="4789766" cy="3046988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РЕАЛИЗАЦИЯ ОБУЧЕНИЯ ЧЕРЕЗ ИССЛЕДОВАНИЕ: СОСТОЯНИЕ И ПЕРСПЕКТИВЫ</a:t>
            </a:r>
          </a:p>
          <a:p>
            <a:r>
              <a:rPr lang="ru-RU" sz="2400" dirty="0"/>
              <a:t> </a:t>
            </a:r>
            <a:endParaRPr lang="ru-RU" sz="2400" dirty="0" smtClean="0"/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Ералиева Л.Т.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НИИ ФПМ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Б.Атчабарова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071546"/>
            <a:ext cx="1785950" cy="1785950"/>
          </a:xfrm>
          <a:prstGeom prst="rect">
            <a:avLst/>
          </a:prstGeom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42852"/>
            <a:ext cx="3214710" cy="1471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43607" y="2636912"/>
            <a:ext cx="7704856" cy="186494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С.Д.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(Алматы); ЗКГМУ имени М.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Оспанова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Актобе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Nazarbayev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(Астана); ГМУ (Семей);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аль-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(Алматы); КГМУ (Караганда);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КазНТУ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К.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Сатпаева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(Алматы); АО «МУА» (Астана); МКТУ имени Х.А.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Яссави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(Туркестан)</a:t>
            </a:r>
          </a:p>
          <a:p>
            <a:pPr algn="just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43608" y="543000"/>
            <a:ext cx="7704856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студентов и молодых ученых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43608" y="4841776"/>
            <a:ext cx="7704855" cy="17555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студенческих научных обществ медицинских ВУЗов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581200"/>
            <a:ext cx="7704856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стол:  «Современные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интеграции студенческой науки»</a:t>
            </a:r>
          </a:p>
        </p:txBody>
      </p:sp>
    </p:spTree>
    <p:extLst>
      <p:ext uri="{BB962C8B-B14F-4D97-AF65-F5344CB8AC3E}">
        <p14:creationId xmlns:p14="http://schemas.microsoft.com/office/powerpoint/2010/main" val="40377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577368" y="2400999"/>
            <a:ext cx="2338448" cy="176797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Студент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3928" y="404664"/>
            <a:ext cx="4680520" cy="10801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КЛИНИКО-ЭКСПЕРИМЕНТАЛЬНАЯ ЛАБОРАТОРИЯ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23928" y="1628801"/>
            <a:ext cx="4680520" cy="828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</a:t>
            </a:r>
            <a:r>
              <a:rPr lang="ru-RU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КЛИНИКО-ДИАГНОСТИЧЕСКАЯ ЛАБОРАТОРИЯ</a:t>
            </a: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3928" y="2636913"/>
            <a:ext cx="4680520" cy="9361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cap="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ЛАБОРАТОРИЯ «Центр Коллективного пользования»</a:t>
            </a:r>
            <a:endParaRPr lang="ru-RU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3928" y="3717032"/>
            <a:ext cx="4680520" cy="10081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КЛИНИКИ КАЗНМУ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Выноска со стрелкой вправо 20"/>
          <p:cNvSpPr/>
          <p:nvPr/>
        </p:nvSpPr>
        <p:spPr>
          <a:xfrm>
            <a:off x="3131840" y="566047"/>
            <a:ext cx="648072" cy="5544616"/>
          </a:xfrm>
          <a:prstGeom prst="rightArrowCallout">
            <a:avLst>
              <a:gd name="adj1" fmla="val 50000"/>
              <a:gd name="adj2" fmla="val 5859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3928" y="4941169"/>
            <a:ext cx="4680520" cy="11694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(БИБЛИОТЕКА, КОМПЬЮТЕРНЫЕ КЛАССЫ, ДОСТУП К МИРОВЫМ ПУБЛИКАЦИЯМ)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154786" y="1472932"/>
            <a:ext cx="2523127" cy="24147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08635" y="493443"/>
            <a:ext cx="2626102" cy="216024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НИР </a:t>
            </a:r>
          </a:p>
          <a:p>
            <a:pPr algn="ctr"/>
            <a:endParaRPr lang="ru-RU" sz="2200" dirty="0"/>
          </a:p>
        </p:txBody>
      </p:sp>
      <p:sp>
        <p:nvSpPr>
          <p:cNvPr id="8" name="Овал 7"/>
          <p:cNvSpPr/>
          <p:nvPr/>
        </p:nvSpPr>
        <p:spPr>
          <a:xfrm>
            <a:off x="923090" y="3869519"/>
            <a:ext cx="2986520" cy="258205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Биостатистика</a:t>
            </a:r>
            <a:endParaRPr lang="ru-RU" sz="2200" dirty="0"/>
          </a:p>
        </p:txBody>
      </p:sp>
      <p:sp>
        <p:nvSpPr>
          <p:cNvPr id="12" name="Овал 11"/>
          <p:cNvSpPr/>
          <p:nvPr/>
        </p:nvSpPr>
        <p:spPr>
          <a:xfrm>
            <a:off x="5499238" y="4039252"/>
            <a:ext cx="3024336" cy="24208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базами данных</a:t>
            </a:r>
          </a:p>
        </p:txBody>
      </p:sp>
      <p:sp>
        <p:nvSpPr>
          <p:cNvPr id="13" name="Овал 12"/>
          <p:cNvSpPr/>
          <p:nvPr/>
        </p:nvSpPr>
        <p:spPr>
          <a:xfrm>
            <a:off x="5750768" y="1454789"/>
            <a:ext cx="2846504" cy="241473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публичных выступлений</a:t>
            </a:r>
          </a:p>
        </p:txBody>
      </p:sp>
      <p:sp>
        <p:nvSpPr>
          <p:cNvPr id="2" name="Овал 1"/>
          <p:cNvSpPr/>
          <p:nvPr/>
        </p:nvSpPr>
        <p:spPr>
          <a:xfrm>
            <a:off x="3442703" y="2653683"/>
            <a:ext cx="2625007" cy="2360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победителей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конференциях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5953460"/>
              </p:ext>
            </p:extLst>
          </p:nvPr>
        </p:nvGraphicFramePr>
        <p:xfrm>
          <a:off x="577368" y="1600200"/>
          <a:ext cx="8315112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2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вал 1"/>
          <p:cNvSpPr/>
          <p:nvPr/>
        </p:nvSpPr>
        <p:spPr>
          <a:xfrm>
            <a:off x="935596" y="1071493"/>
            <a:ext cx="2232248" cy="14131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47664" y="268751"/>
            <a:ext cx="6552728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научные школы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1196753"/>
            <a:ext cx="3960440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диабета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2204864"/>
            <a:ext cx="4896545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неврологии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9792" y="3140968"/>
            <a:ext cx="5832648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геронтологии и гериатрии</a:t>
            </a:r>
          </a:p>
          <a:p>
            <a:pPr algn="ctr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71700" y="4149080"/>
            <a:ext cx="666074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молекулярно-генетических исследований в области медицины</a:t>
            </a:r>
          </a:p>
          <a:p>
            <a:pPr algn="ctr"/>
            <a:endParaRPr lang="ru-RU" sz="2200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87624" y="5373216"/>
            <a:ext cx="7344816" cy="12241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 области экологических и медико-профилактических технологий управления  рисками здоровью населения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56861" y="563486"/>
            <a:ext cx="7704856" cy="15693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фициальный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Студенческого Научного Общества Казахского Национального медицинского университета имени С.Д.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89" y="2348880"/>
            <a:ext cx="7488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18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73451" y="3789040"/>
            <a:ext cx="2625332" cy="223224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количество публикации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70490" y="5000465"/>
            <a:ext cx="4464496" cy="1296144"/>
          </a:xfrm>
          <a:prstGeom prst="rect">
            <a:avLst/>
          </a:prstGeom>
          <a:solidFill>
            <a:srgbClr val="D9B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Стимулирование ППС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87687" y="1214754"/>
            <a:ext cx="4464496" cy="118813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в студенческой среде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55976" y="2969678"/>
            <a:ext cx="4464496" cy="11414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Активизация научно-исследовательской деятельности обучающихся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пути их решения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Овал 13"/>
          <p:cNvSpPr/>
          <p:nvPr/>
        </p:nvSpPr>
        <p:spPr>
          <a:xfrm>
            <a:off x="1173451" y="1415684"/>
            <a:ext cx="2625332" cy="212469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доля обучающихся вовлеченных в НИР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2962" y="3002899"/>
            <a:ext cx="950686" cy="1152129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2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12696" y="342143"/>
            <a:ext cx="5695607" cy="128665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Популяризация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в студенческой среде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17699" y="1814488"/>
            <a:ext cx="392555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8974" y="2521462"/>
            <a:ext cx="5616623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научной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217699" y="3501008"/>
            <a:ext cx="392555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8408" y="4365104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563888" y="4365104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279317" y="4077072"/>
            <a:ext cx="6533043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5курс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курс              4 курс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курс   3 курс       3 курс   3 курс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010456" y="4581128"/>
            <a:ext cx="212639" cy="2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815916" y="4581128"/>
            <a:ext cx="252028" cy="252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911253" y="5333024"/>
            <a:ext cx="316931" cy="303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18" y="5333024"/>
            <a:ext cx="304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5070515" y="5333024"/>
            <a:ext cx="212639" cy="303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922363" y="5299050"/>
            <a:ext cx="216024" cy="247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Рисунок 49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82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430832"/>
            <a:ext cx="777686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ІІ. Активизация научно-исследовательской деятельности обучающихся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22474" y="1340769"/>
            <a:ext cx="504056" cy="43204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1" y="1772816"/>
            <a:ext cx="7776865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тем НТП в НСК, СРС, СРСП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08857" y="3248980"/>
            <a:ext cx="777686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обучающихся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170816" y="4077072"/>
            <a:ext cx="3414906" cy="27022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Докторанты</a:t>
            </a:r>
          </a:p>
          <a:p>
            <a:pPr algn="ctr"/>
            <a:r>
              <a:rPr lang="kk-KZ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публикации- 3 в журналах рекомендованных ККСОН МОН РК; 3 в сборниках конференции; 1 публикация в журнале с ненулевым импакт-фактором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762009" y="4509120"/>
            <a:ext cx="2316730" cy="20882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Магистранты</a:t>
            </a:r>
          </a:p>
          <a:p>
            <a:pPr algn="ctr"/>
            <a:r>
              <a:rPr lang="kk-KZ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публикации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26915" y="4768237"/>
            <a:ext cx="2050416" cy="1800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публикация </a:t>
            </a:r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591760" y="3825044"/>
            <a:ext cx="392528" cy="50405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52462" y="620688"/>
            <a:ext cx="2808312" cy="24482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 проекты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96136" y="3689670"/>
            <a:ext cx="2808312" cy="23989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комитеты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30778" y="3689670"/>
            <a:ext cx="2977036" cy="2547641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научные кружки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807814" y="4843836"/>
            <a:ext cx="1872208" cy="55140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 rot="19146425">
            <a:off x="5808746" y="2828272"/>
            <a:ext cx="504056" cy="107840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верх/вниз 9"/>
          <p:cNvSpPr/>
          <p:nvPr/>
        </p:nvSpPr>
        <p:spPr>
          <a:xfrm rot="2300508">
            <a:off x="3330560" y="2889486"/>
            <a:ext cx="527450" cy="106489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61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27584" y="764704"/>
            <a:ext cx="78488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476672"/>
            <a:ext cx="7632848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постоянной, устойчивой научно-исследовательской студенческой среды в КазНМУ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С.Асфендиярова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разработана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НИРС на 2014-2016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3429000"/>
            <a:ext cx="7632848" cy="24482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НИРС в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регулируется  положением о научно-исследовательской работе студентов, утверждённым приказом ректора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6485 от 07.11.2013 года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27584" y="1484784"/>
            <a:ext cx="7704855" cy="108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участия обучающихся на различных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 и зарубежных научных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конференциях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410" y="404664"/>
            <a:ext cx="7656029" cy="648072"/>
          </a:xfrm>
          <a:prstGeom prst="rect">
            <a:avLst/>
          </a:prstGeom>
          <a:solidFill>
            <a:srgbClr val="D9B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Стимулирование обучающихся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27584" y="2924944"/>
            <a:ext cx="7704855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 выделении места в общежитии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93485" y="4365104"/>
            <a:ext cx="7704855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 поступлении в интернатуру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556792"/>
            <a:ext cx="7704855" cy="4608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ППС</a:t>
            </a:r>
            <a:r>
              <a:rPr lang="kk-KZ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научно-исследовательской работой обучающегося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Доклады и публикации на международном уровне, научные руководители  победителей международных конкурсов. </a:t>
            </a:r>
          </a:p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Доклады и публикации на республиканском уровне, научные руководители победителей республиканских конкурсов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04664"/>
            <a:ext cx="7704855" cy="648072"/>
          </a:xfrm>
          <a:prstGeom prst="rect">
            <a:avLst/>
          </a:prstGeom>
          <a:solidFill>
            <a:srgbClr val="D9BD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ІІІ. Стимулирование ППС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94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64117" y="1268760"/>
            <a:ext cx="8049953" cy="51845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kk-KZ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kk-KZ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виртуальных научных коллективов со студентами других вузов (технических,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др.)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конкретных задач и отработки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идей;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портфолио студента с 1 курса и до конца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учебы; 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студенческого гранта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научную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latin typeface="Times New Roman"/>
                <a:ea typeface="Times New Roman"/>
              </a:rPr>
              <a:t>Проведение </a:t>
            </a:r>
            <a:r>
              <a:rPr lang="ru-RU" sz="2200" b="1" dirty="0">
                <a:latin typeface="Times New Roman"/>
                <a:ea typeface="Times New Roman"/>
              </a:rPr>
              <a:t>ежегодного Международного Форума Студентов-Медиков и Студенческих научных организаций</a:t>
            </a:r>
            <a:r>
              <a:rPr lang="ru-RU" sz="2200" dirty="0">
                <a:latin typeface="Times New Roman"/>
                <a:ea typeface="Times New Roman"/>
              </a:rPr>
              <a:t> </a:t>
            </a:r>
            <a:endParaRPr lang="ru-RU" sz="2200" dirty="0" smtClean="0">
              <a:latin typeface="Times New Roman"/>
              <a:ea typeface="Times New Roman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Преобразование научных кружков в научные группы по направлению кафедры, где преподаватель будет нести персональную </a:t>
            </a:r>
            <a:r>
              <a:rPr lang="ru-RU" sz="2200" b="1" dirty="0" err="1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отвественность</a:t>
            </a:r>
            <a:r>
              <a:rPr lang="ru-RU" sz="2200" b="1" dirty="0" smtClean="0">
                <a:solidFill>
                  <a:schemeClr val="tx1"/>
                </a:solidFill>
                <a:latin typeface="Times New Roman"/>
                <a:cs typeface="Times New Roman" panose="02020603050405020304" pitchFamily="18" charset="0"/>
              </a:rPr>
              <a:t> за своих студентов</a:t>
            </a:r>
            <a:endParaRPr lang="ru-RU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260648"/>
            <a:ext cx="6048672" cy="633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11113"/>
              </p:ext>
            </p:extLst>
          </p:nvPr>
        </p:nvGraphicFramePr>
        <p:xfrm>
          <a:off x="899592" y="332656"/>
          <a:ext cx="8064896" cy="6120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9328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0E5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проведения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0E5FE"/>
                    </a:solidFill>
                  </a:tcPr>
                </a:tc>
              </a:tr>
              <a:tr h="76094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Ярмарка студенческих научных кружков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сентября 2015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0949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НИРС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тур: </a:t>
                      </a:r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ноября – 5 декабря</a:t>
                      </a:r>
                    </a:p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 тур: 7 декабря – 21 декабря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5349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Научно-практическая конференция «Студенческая наука - инновационный мост в будущее» в рамках Дней Университета 2015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декабря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0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студенческой науки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декабря 2015  </a:t>
                      </a:r>
                    </a:p>
                    <a:p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0949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 международная конференция студентов и молодых ученых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25-26 апреля  2015</a:t>
                      </a:r>
                    </a:p>
                    <a:p>
                      <a:endParaRPr lang="kk-KZ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0102"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kk-KZ" sz="20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молодых ученых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 май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82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043608" y="332656"/>
            <a:ext cx="770485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молодых ученых - инвестиции в будущее</a:t>
            </a:r>
          </a:p>
        </p:txBody>
      </p:sp>
      <p:pic>
        <p:nvPicPr>
          <p:cNvPr id="2054" name="Picture 6" descr="http://ur-problem.net/wp-content/uploads/2012/10/75172814_1295863679_49735442_stu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04430"/>
            <a:ext cx="3441412" cy="45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www.hip-hop.ru/forum/id195678-sprai/albums/russkiy-rep-1411-pictureprikolnyi-pacan-856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212976"/>
            <a:ext cx="292100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 rot="19494232">
            <a:off x="3689311" y="3663105"/>
            <a:ext cx="1771264" cy="5295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714348" y="285728"/>
            <a:ext cx="2928958" cy="1785950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2976" y="214290"/>
            <a:ext cx="76438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714356"/>
            <a:ext cx="77867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2060848"/>
            <a:ext cx="7977945" cy="38164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студентов в научной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магистратуре и докторантуре;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победителей 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конференций, олимпиад, конкурсов;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публикаций студентов и молодых ученых;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ученых в научно-технических проектах.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71600" y="563486"/>
            <a:ext cx="7416824" cy="9212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успешности реализации программы «Обучение через исследование»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5364088" y="620688"/>
            <a:ext cx="3384376" cy="17641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</a:t>
            </a:r>
            <a:r>
              <a:rPr lang="ru-RU" sz="2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3861048"/>
            <a:ext cx="3281018" cy="187220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Научно-технические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5148065" y="2564904"/>
            <a:ext cx="3175971" cy="1800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студента под руководством преподавателя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2577" y="620688"/>
            <a:ext cx="2887375" cy="17641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исследование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355977" y="1212606"/>
            <a:ext cx="792088" cy="6608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638731" y="2708920"/>
            <a:ext cx="684076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502469">
            <a:off x="4490047" y="2233405"/>
            <a:ext cx="708143" cy="859616"/>
          </a:xfrm>
          <a:prstGeom prst="downArrow">
            <a:avLst>
              <a:gd name="adj1" fmla="val 46011"/>
              <a:gd name="adj2" fmla="val 48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23928" y="4509120"/>
            <a:ext cx="3240360" cy="194421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научные кружки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9948072">
            <a:off x="3881726" y="2655115"/>
            <a:ext cx="708143" cy="1703310"/>
          </a:xfrm>
          <a:prstGeom prst="downArrow">
            <a:avLst>
              <a:gd name="adj1" fmla="val 46011"/>
              <a:gd name="adj2" fmla="val 481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1023167" y="1268760"/>
            <a:ext cx="2540722" cy="252027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"Ярмарка Студенческих научных кружков - 2014"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18159" y="4221088"/>
            <a:ext cx="4896544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приобщение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стимулирование студентов к науке, поиск талантливой и прогрессивной молодежи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159" y="1198081"/>
            <a:ext cx="4896544" cy="25666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младших курсов с деятельностью студенческих научных обществ, функционирующих на кафедрах и привлечение к научной работе студенческого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23167" y="4221088"/>
            <a:ext cx="2540722" cy="23762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студенческой науки-2014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1" y="373620"/>
            <a:ext cx="6264695" cy="6011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исследование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обучающихся, 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участвующих в научных кружках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676354"/>
              </p:ext>
            </p:extLst>
          </p:nvPr>
        </p:nvGraphicFramePr>
        <p:xfrm>
          <a:off x="914400" y="1628800"/>
          <a:ext cx="79060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42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06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вал 7"/>
          <p:cNvSpPr/>
          <p:nvPr/>
        </p:nvSpPr>
        <p:spPr>
          <a:xfrm>
            <a:off x="4752019" y="2060848"/>
            <a:ext cx="4068453" cy="331236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«Адаптация сельской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 в условиях мегаполиса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2014-15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2910" y="2060849"/>
            <a:ext cx="3929090" cy="331236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Foresight Student Project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2013-14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17 студентов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620688"/>
            <a:ext cx="6264695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исследование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604138">
            <a:off x="5313282" y="1451364"/>
            <a:ext cx="743448" cy="532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269631">
            <a:off x="3600714" y="1341042"/>
            <a:ext cx="504353" cy="784002"/>
          </a:xfrm>
          <a:prstGeom prst="downArrow">
            <a:avLst>
              <a:gd name="adj1" fmla="val 50000"/>
              <a:gd name="adj2" fmla="val 60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42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вал 8"/>
          <p:cNvSpPr/>
          <p:nvPr/>
        </p:nvSpPr>
        <p:spPr>
          <a:xfrm>
            <a:off x="354226" y="1268760"/>
            <a:ext cx="3425686" cy="252027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теоретических знаний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18159" y="4221088"/>
            <a:ext cx="4896544" cy="2376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1.Проведение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лабораторных и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инструменталь-ных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-торным оборудованием;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экспериментальных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животными;</a:t>
            </a:r>
            <a:endParaRPr lang="ru-RU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забор биоматериала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159" y="1052736"/>
            <a:ext cx="4896544" cy="28803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AutoNum type="arabicPeriod"/>
            </a:pPr>
            <a:endParaRPr lang="ru-RU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ехника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НТП;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полученных данных научного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планирование и проведение научного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Написание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статей по результату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НИР;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 и выступление на конференциях и т.п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4226" y="4221088"/>
            <a:ext cx="3425686" cy="237626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практических знаний</a:t>
            </a:r>
            <a:endParaRPr lang="ru-RU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9671" y="260648"/>
            <a:ext cx="6264695" cy="6011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исследование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2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ымянн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73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3568" y="1988840"/>
            <a:ext cx="5544615" cy="42484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выпуска: 2013 год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выпуска: Английский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выпуска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спец. выпуска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номер: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2409-6334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(ЮНЕСКО, Париж, Франция)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http://isjm.kaznmu.kz</a:t>
            </a:r>
            <a:endParaRPr lang="ru-RU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Редакц.состав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студентов со 2-го  по 5 курс.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3" y="476672"/>
            <a:ext cx="8114439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студенческий научный журнал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Picture 2" descr="12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41" y="2204864"/>
            <a:ext cx="25442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FF0000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6051</TotalTime>
  <Words>790</Words>
  <Application>Microsoft Office PowerPoint</Application>
  <PresentationFormat>Экран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обучающихся,   участвующих в научных кружках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победителей в конференциях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Жанар</cp:lastModifiedBy>
  <cp:revision>630</cp:revision>
  <cp:lastPrinted>2015-05-21T06:36:33Z</cp:lastPrinted>
  <dcterms:created xsi:type="dcterms:W3CDTF">2013-05-27T05:58:42Z</dcterms:created>
  <dcterms:modified xsi:type="dcterms:W3CDTF">2015-09-03T05:47:57Z</dcterms:modified>
</cp:coreProperties>
</file>