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8" r:id="rId2"/>
    <p:sldId id="267" r:id="rId3"/>
    <p:sldId id="325" r:id="rId4"/>
    <p:sldId id="263" r:id="rId5"/>
    <p:sldId id="322" r:id="rId6"/>
    <p:sldId id="359" r:id="rId7"/>
    <p:sldId id="326" r:id="rId8"/>
    <p:sldId id="285" r:id="rId9"/>
    <p:sldId id="307" r:id="rId10"/>
    <p:sldId id="347" r:id="rId11"/>
    <p:sldId id="288" r:id="rId12"/>
    <p:sldId id="287" r:id="rId13"/>
    <p:sldId id="362" r:id="rId14"/>
    <p:sldId id="351" r:id="rId15"/>
    <p:sldId id="305" r:id="rId16"/>
    <p:sldId id="345" r:id="rId17"/>
    <p:sldId id="346" r:id="rId18"/>
    <p:sldId id="309" r:id="rId19"/>
    <p:sldId id="348" r:id="rId20"/>
    <p:sldId id="340" r:id="rId21"/>
    <p:sldId id="341" r:id="rId22"/>
    <p:sldId id="361" r:id="rId23"/>
    <p:sldId id="343" r:id="rId24"/>
    <p:sldId id="327" r:id="rId25"/>
    <p:sldId id="310" r:id="rId26"/>
    <p:sldId id="301" r:id="rId27"/>
    <p:sldId id="328" r:id="rId28"/>
    <p:sldId id="330" r:id="rId29"/>
    <p:sldId id="355" r:id="rId30"/>
    <p:sldId id="363" r:id="rId31"/>
    <p:sldId id="292" r:id="rId32"/>
    <p:sldId id="293" r:id="rId33"/>
    <p:sldId id="291" r:id="rId34"/>
    <p:sldId id="317" r:id="rId35"/>
    <p:sldId id="316" r:id="rId36"/>
    <p:sldId id="315" r:id="rId37"/>
    <p:sldId id="329" r:id="rId38"/>
    <p:sldId id="318" r:id="rId39"/>
    <p:sldId id="306" r:id="rId40"/>
    <p:sldId id="294" r:id="rId41"/>
    <p:sldId id="297" r:id="rId42"/>
    <p:sldId id="308" r:id="rId43"/>
    <p:sldId id="266" r:id="rId44"/>
    <p:sldId id="268" r:id="rId45"/>
    <p:sldId id="302" r:id="rId46"/>
    <p:sldId id="281" r:id="rId47"/>
    <p:sldId id="257" r:id="rId48"/>
    <p:sldId id="265" r:id="rId49"/>
    <p:sldId id="332" r:id="rId50"/>
    <p:sldId id="303" r:id="rId51"/>
    <p:sldId id="360" r:id="rId52"/>
    <p:sldId id="275" r:id="rId53"/>
    <p:sldId id="364" r:id="rId54"/>
    <p:sldId id="321" r:id="rId55"/>
    <p:sldId id="338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4721" autoAdjust="0"/>
  </p:normalViewPr>
  <p:slideViewPr>
    <p:cSldViewPr>
      <p:cViewPr>
        <p:scale>
          <a:sx n="74" d="100"/>
          <a:sy n="74" d="100"/>
        </p:scale>
        <p:origin x="-117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72;&#1089;&#1093;&#1086;&#1076;&#1099;%20&#1087;&#1086;%20&#1055;&#1051;&#1040;&#1053;&#105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72;&#1089;&#1093;&#1086;&#1076;&#1099;%20&#1087;&#1086;%20&#1055;&#1051;&#1040;&#1053;&#1059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72;&#1089;&#1093;&#1086;&#1076;&#1099;%20&#1087;&#1086;%20&#1055;&#1051;&#1040;&#1053;&#105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63629561682172"/>
          <c:y val="5.3279489911870703E-2"/>
          <c:w val="0.48522097043974738"/>
          <c:h val="0.81574661569261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7.2567073603844133E-4"/>
                  <c:y val="-3.3383545619114399E-2"/>
                </c:manualLayout>
              </c:layout>
              <c:spPr/>
              <c:txPr>
                <a:bodyPr/>
                <a:lstStyle/>
                <a:p>
                  <a:pPr>
                    <a:defRPr sz="18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2014-2015 уч.год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0.35300000000000031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179706808533227E-2"/>
                  <c:y val="-4.4865317252331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2014-2015 уч.год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0.57099999999999995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удов.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2727438299205382E-2"/>
                  <c:y val="-4.2226313089395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2014-2015 уч.год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6.6000000000000003E-2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неудов.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7586898359198706E-2"/>
                  <c:y val="-7.7809981897436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2014-2015 уч.год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1.0000000000000033E-2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947200"/>
        <c:axId val="30948736"/>
        <c:axId val="0"/>
      </c:bar3DChart>
      <c:catAx>
        <c:axId val="30947200"/>
        <c:scaling>
          <c:orientation val="minMax"/>
        </c:scaling>
        <c:delete val="1"/>
        <c:axPos val="b"/>
        <c:majorTickMark val="out"/>
        <c:minorTickMark val="none"/>
        <c:tickLblPos val="none"/>
        <c:crossAx val="30948736"/>
        <c:crosses val="autoZero"/>
        <c:auto val="1"/>
        <c:lblAlgn val="ctr"/>
        <c:lblOffset val="100"/>
        <c:noMultiLvlLbl val="0"/>
      </c:catAx>
      <c:valAx>
        <c:axId val="309487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3094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8593720397817909E-2"/>
          <c:y val="0.86557668517311892"/>
          <c:w val="0.90058768354459562"/>
          <c:h val="0.11494218360122162"/>
        </c:manualLayout>
      </c:layout>
      <c:overlay val="0"/>
      <c:txPr>
        <a:bodyPr/>
        <a:lstStyle/>
        <a:p>
          <a:pPr>
            <a:defRPr sz="2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2005754490509"/>
          <c:y val="3.2776697383787266E-2"/>
          <c:w val="0.87973088301132374"/>
          <c:h val="0.693209122515002"/>
        </c:manualLayout>
      </c:layout>
      <c:lineChart>
        <c:grouping val="standard"/>
        <c:varyColors val="0"/>
        <c:ser>
          <c:idx val="0"/>
          <c:order val="0"/>
          <c:tx>
            <c:strRef>
              <c:f>Лист6!$D$11</c:f>
              <c:strCache>
                <c:ptCount val="1"/>
                <c:pt idx="0">
                  <c:v>зав.кафедрой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8121656722063077E-2"/>
                  <c:y val="-5.5937655207592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716854752182735E-2"/>
                  <c:y val="-5.3273957340564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185122075476057E-2"/>
                  <c:y val="-5.5937655207592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Лист6!$C$12:$C$14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Лист6!$D$12:$D$14</c:f>
              <c:numCache>
                <c:formatCode>_-* #,##0_р_._-;\-* #,##0_р_._-;_-* "-"??_р_._-;_-@_-</c:formatCode>
                <c:ptCount val="3"/>
                <c:pt idx="0">
                  <c:v>210079</c:v>
                </c:pt>
                <c:pt idx="1">
                  <c:v>250254</c:v>
                </c:pt>
                <c:pt idx="2">
                  <c:v>242197.56333333332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Лист6!$E$11</c:f>
              <c:strCache>
                <c:ptCount val="1"/>
                <c:pt idx="0">
                  <c:v>профессор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943470139173013"/>
                  <c:y val="2.6636978670282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165394323471084E-2"/>
                  <c:y val="-3.9955468005423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062473466048287E-2"/>
                  <c:y val="3.46280722713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Лист6!$C$12:$C$14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Лист6!$E$12:$E$14</c:f>
              <c:numCache>
                <c:formatCode>_-* #,##0_р_._-;\-* #,##0_р_._-;_-* "-"??_р_._-;_-@_-</c:formatCode>
                <c:ptCount val="3"/>
                <c:pt idx="0">
                  <c:v>195843</c:v>
                </c:pt>
                <c:pt idx="1">
                  <c:v>198849</c:v>
                </c:pt>
                <c:pt idx="2">
                  <c:v>232192.93000000002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Лист6!$F$11</c:f>
              <c:strCache>
                <c:ptCount val="1"/>
                <c:pt idx="0">
                  <c:v>доцент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017531705660319"/>
                  <c:y val="1.59821872021692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564673371876711E-2"/>
                  <c:y val="4.26191658724512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8030891309213511E-3"/>
                  <c:y val="1.59821872021692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Лист6!$C$12:$C$14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Лист6!$F$12:$F$14</c:f>
              <c:numCache>
                <c:formatCode>_-* #,##0_р_._-;\-* #,##0_р_._-;_-* "-"??_р_._-;_-@_-</c:formatCode>
                <c:ptCount val="3"/>
                <c:pt idx="0">
                  <c:v>154620</c:v>
                </c:pt>
                <c:pt idx="1">
                  <c:v>191764</c:v>
                </c:pt>
                <c:pt idx="2">
                  <c:v>182848.53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Лист6!$G$11</c:f>
              <c:strCache>
                <c:ptCount val="1"/>
                <c:pt idx="0">
                  <c:v>ассистент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614964376963511"/>
                  <c:y val="-5.32739573405640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983819113708111E-2"/>
                  <c:y val="-3.4628072271366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8415633611473527E-3"/>
                  <c:y val="1.0654791468112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Лист6!$C$12:$C$14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Лист6!$G$12:$G$14</c:f>
              <c:numCache>
                <c:formatCode>_-* #,##0_р_._-;\-* #,##0_р_._-;_-* "-"??_р_._-;_-@_-</c:formatCode>
                <c:ptCount val="3"/>
                <c:pt idx="0">
                  <c:v>99324</c:v>
                </c:pt>
                <c:pt idx="1">
                  <c:v>118912</c:v>
                </c:pt>
                <c:pt idx="2">
                  <c:v>139717.78333333333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Лист6!$H$11</c:f>
              <c:strCache>
                <c:ptCount val="1"/>
                <c:pt idx="0">
                  <c:v>преподаватель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5780320105595494E-2"/>
                  <c:y val="5.0610259473535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907250812421539E-2"/>
                  <c:y val="5.3273957340564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72745482474118E-3"/>
                  <c:y val="2.9300676537310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Лист6!$C$12:$C$14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Лист6!$H$12:$H$14</c:f>
              <c:numCache>
                <c:formatCode>_-* #,##0_р_._-;\-* #,##0_р_._-;_-* "-"??_р_._-;_-@_-</c:formatCode>
                <c:ptCount val="3"/>
                <c:pt idx="0">
                  <c:v>100376</c:v>
                </c:pt>
                <c:pt idx="1">
                  <c:v>108001</c:v>
                </c:pt>
                <c:pt idx="2">
                  <c:v>96935.416666666337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675136"/>
        <c:axId val="75676672"/>
      </c:lineChart>
      <c:catAx>
        <c:axId val="7567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76672"/>
        <c:crosses val="autoZero"/>
        <c:auto val="1"/>
        <c:lblAlgn val="ctr"/>
        <c:lblOffset val="100"/>
        <c:noMultiLvlLbl val="0"/>
      </c:catAx>
      <c:valAx>
        <c:axId val="7567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р_._-;\-* #,##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7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3.950589633279517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1854</c:v>
                </c:pt>
                <c:pt idx="1">
                  <c:v>2080</c:v>
                </c:pt>
                <c:pt idx="2">
                  <c:v>1892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4"/>
        <c:overlap val="-27"/>
        <c:axId val="63345024"/>
        <c:axId val="63346560"/>
      </c:barChart>
      <c:catAx>
        <c:axId val="633450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346560"/>
        <c:crosses val="autoZero"/>
        <c:auto val="1"/>
        <c:lblAlgn val="ctr"/>
        <c:lblOffset val="100"/>
        <c:noMultiLvlLbl val="0"/>
      </c:catAx>
      <c:valAx>
        <c:axId val="63346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3345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FF6600"/>
              </a:solidFill>
            </a:ln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I полугодие
 2015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36</c:v>
                </c:pt>
                <c:pt idx="2">
                  <c:v>42</c:v>
                </c:pt>
                <c:pt idx="3">
                  <c:v>91</c:v>
                </c:pt>
                <c:pt idx="4">
                  <c:v>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0"/>
        <c:axId val="69554176"/>
        <c:axId val="69548288"/>
      </c:barChart>
      <c:valAx>
        <c:axId val="69548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9554176"/>
        <c:crosses val="autoZero"/>
        <c:crossBetween val="between"/>
      </c:valAx>
      <c:catAx>
        <c:axId val="6955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548288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FF00"/>
              </a:solidFill>
            </a:ln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20</c:v>
                </c:pt>
                <c:pt idx="3">
                  <c:v>21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0"/>
        <c:axId val="71185920"/>
        <c:axId val="71184384"/>
      </c:barChart>
      <c:valAx>
        <c:axId val="71184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1185920"/>
        <c:crosses val="autoZero"/>
        <c:crossBetween val="between"/>
      </c:valAx>
      <c:catAx>
        <c:axId val="711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184384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rgbClr val="FF66FF"/>
              </a:solidFill>
            </a:ln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</c:v>
                </c:pt>
                <c:pt idx="1">
                  <c:v>186</c:v>
                </c:pt>
                <c:pt idx="2">
                  <c:v>257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4"/>
        <c:overlap val="-27"/>
        <c:axId val="71226880"/>
        <c:axId val="71228416"/>
      </c:barChart>
      <c:catAx>
        <c:axId val="71226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228416"/>
        <c:crosses val="autoZero"/>
        <c:auto val="1"/>
        <c:lblAlgn val="ctr"/>
        <c:lblOffset val="100"/>
        <c:noMultiLvlLbl val="0"/>
      </c:catAx>
      <c:valAx>
        <c:axId val="71228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7122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26.8</c:v>
                </c:pt>
                <c:pt idx="1">
                  <c:v>262.3</c:v>
                </c:pt>
                <c:pt idx="2">
                  <c:v>336.8</c:v>
                </c:pt>
                <c:pt idx="3">
                  <c:v>494.7</c:v>
                </c:pt>
                <c:pt idx="4">
                  <c:v>502.9</c:v>
                </c:pt>
                <c:pt idx="5">
                  <c:v>408.8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2501504"/>
        <c:axId val="72507392"/>
      </c:barChart>
      <c:catAx>
        <c:axId val="7250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507392"/>
        <c:crosses val="autoZero"/>
        <c:auto val="1"/>
        <c:lblAlgn val="ctr"/>
        <c:lblOffset val="100"/>
        <c:noMultiLvlLbl val="0"/>
      </c:catAx>
      <c:valAx>
        <c:axId val="72507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250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наука!$A$4</c:f>
              <c:strCache>
                <c:ptCount val="1"/>
                <c:pt idx="0">
                  <c:v>Минздрав РК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9.25925925925931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32098765432143E-2"/>
                  <c:y val="-1.4466547759997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наука!$B$3:$F$3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наука!$B$4:$F$4</c:f>
              <c:numCache>
                <c:formatCode>_-* #,##0_р_._-;\-* #,##0_р_._-;_-* "-"??_р_._-;_-@_-</c:formatCode>
                <c:ptCount val="5"/>
                <c:pt idx="0">
                  <c:v>250000</c:v>
                </c:pt>
                <c:pt idx="1">
                  <c:v>81490</c:v>
                </c:pt>
                <c:pt idx="2">
                  <c:v>81490</c:v>
                </c:pt>
                <c:pt idx="4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наука!$A$5</c:f>
              <c:strCache>
                <c:ptCount val="1"/>
                <c:pt idx="0">
                  <c:v>МинОбр РК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950617283950615E-2"/>
                  <c:y val="-2.0253166863996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493827160493943E-2"/>
                  <c:y val="2.8933095519995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975308641975367E-2"/>
                  <c:y val="1.157323820799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наука!$B$3:$F$3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наука!$B$5:$F$5</c:f>
              <c:numCache>
                <c:formatCode>_-* #,##0_р_._-;\-* #,##0_р_._-;_-* "-"??_р_._-;_-@_-</c:formatCode>
                <c:ptCount val="5"/>
                <c:pt idx="0">
                  <c:v>100000</c:v>
                </c:pt>
                <c:pt idx="1">
                  <c:v>218700</c:v>
                </c:pt>
                <c:pt idx="2">
                  <c:v>211060.3</c:v>
                </c:pt>
                <c:pt idx="3" formatCode="General">
                  <c:v>211060</c:v>
                </c:pt>
                <c:pt idx="4" formatCode="General">
                  <c:v>109960</c:v>
                </c:pt>
              </c:numCache>
            </c:numRef>
          </c:val>
        </c:ser>
        <c:ser>
          <c:idx val="2"/>
          <c:order val="2"/>
          <c:tx>
            <c:strRef>
              <c:f>наука!$A$6</c:f>
              <c:strCache>
                <c:ptCount val="1"/>
                <c:pt idx="0">
                  <c:v>Внутривузовский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95E-2"/>
                  <c:y val="-1.157323820799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2"/>
                  <c:y val="-1.4466547759997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04938271605045E-2"/>
                  <c:y val="-5.7866191039990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3808931750822875E-3"/>
                  <c:y val="-3.3586715297216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наука!$B$3:$F$3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наука!$B$6:$F$6</c:f>
              <c:numCache>
                <c:formatCode>_-* #,##0_р_._-;\-* #,##0_р_._-;_-* "-"??_р_._-;_-@_-</c:formatCode>
                <c:ptCount val="5"/>
                <c:pt idx="0">
                  <c:v>20299.2</c:v>
                </c:pt>
                <c:pt idx="1">
                  <c:v>36700</c:v>
                </c:pt>
                <c:pt idx="2">
                  <c:v>392742.5</c:v>
                </c:pt>
                <c:pt idx="3" formatCode="General">
                  <c:v>130000</c:v>
                </c:pt>
                <c:pt idx="4" formatCode="General">
                  <c:v>146892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529792"/>
        <c:axId val="72531328"/>
      </c:barChart>
      <c:catAx>
        <c:axId val="7252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ru-RU"/>
          </a:p>
        </c:txPr>
        <c:crossAx val="72531328"/>
        <c:crosses val="autoZero"/>
        <c:auto val="1"/>
        <c:lblAlgn val="ctr"/>
        <c:lblOffset val="100"/>
        <c:noMultiLvlLbl val="0"/>
      </c:catAx>
      <c:valAx>
        <c:axId val="72531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р_._-;\-* #,##0_р_._-;_-* &quot;-&quot;??_р_._-;_-@_-" sourceLinked="1"/>
        <c:majorTickMark val="none"/>
        <c:minorTickMark val="none"/>
        <c:tickLblPos val="none"/>
        <c:crossAx val="7252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5362298682988"/>
          <c:y val="0.10583366601090222"/>
          <c:w val="0.55510678554642157"/>
          <c:h val="0.75474917339928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Кол-во студентов 
в научных кружках</c:v>
                </c:pt>
                <c:pt idx="1">
                  <c:v>Кол-во 
публикаций</c:v>
                </c:pt>
                <c:pt idx="2">
                  <c:v>Кол-во докладчиков на международном уровне</c:v>
                </c:pt>
                <c:pt idx="3">
                  <c:v>Кол-во призовых мест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1221</c:v>
                </c:pt>
                <c:pt idx="1">
                  <c:v>334</c:v>
                </c:pt>
                <c:pt idx="2">
                  <c:v>156</c:v>
                </c:pt>
                <c:pt idx="3">
                  <c:v>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Кол-во студентов 
в научных кружках</c:v>
                </c:pt>
                <c:pt idx="1">
                  <c:v>Кол-во 
публикаций</c:v>
                </c:pt>
                <c:pt idx="2">
                  <c:v>Кол-во докладчиков на международном уровне</c:v>
                </c:pt>
                <c:pt idx="3">
                  <c:v>Кол-во призовых мест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1745</c:v>
                </c:pt>
                <c:pt idx="1">
                  <c:v>489</c:v>
                </c:pt>
                <c:pt idx="2">
                  <c:v>188</c:v>
                </c:pt>
                <c:pt idx="3">
                  <c:v>105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637 </a:t>
                    </a:r>
                    <a:endParaRPr lang="kk-KZ" dirty="0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Кол-во студентов 
в научных кружках</c:v>
                </c:pt>
                <c:pt idx="1">
                  <c:v>Кол-во 
публикаций</c:v>
                </c:pt>
                <c:pt idx="2">
                  <c:v>Кол-во докладчиков на международном уровне</c:v>
                </c:pt>
                <c:pt idx="3">
                  <c:v>Кол-во призовых мест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2438</c:v>
                </c:pt>
                <c:pt idx="1">
                  <c:v>637</c:v>
                </c:pt>
                <c:pt idx="2">
                  <c:v>203</c:v>
                </c:pt>
                <c:pt idx="3">
                  <c:v>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955584"/>
        <c:axId val="73973760"/>
      </c:barChart>
      <c:catAx>
        <c:axId val="739555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973760"/>
        <c:crosses val="autoZero"/>
        <c:auto val="1"/>
        <c:lblAlgn val="ctr"/>
        <c:lblOffset val="100"/>
        <c:noMultiLvlLbl val="0"/>
      </c:catAx>
      <c:valAx>
        <c:axId val="73973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39555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239597140359705"/>
          <c:y val="5.3190394983711427E-2"/>
          <c:w val="0.33110467370766489"/>
          <c:h val="0.54107038460051093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59723483433068E-2"/>
          <c:y val="2.763140692122245E-2"/>
          <c:w val="0.89978650214255351"/>
          <c:h val="0.82139727099803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'анализ доходов'!$B$3</c:f>
              <c:strCache>
                <c:ptCount val="1"/>
                <c:pt idx="0">
                  <c:v>общий доход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5"/>
              <c:layout>
                <c:manualLayout>
                  <c:x val="-3.3524741511732847E-2"/>
                  <c:y val="-8.23998825206928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'анализ доходов'!$C$2:$J$2</c:f>
              <c:strCache>
                <c:ptCount val="8"/>
                <c:pt idx="0">
                  <c:v>2008 г.</c:v>
                </c:pt>
                <c:pt idx="1">
                  <c:v>2009 г.</c:v>
                </c:pt>
                <c:pt idx="2">
                  <c:v>2010 г.</c:v>
                </c:pt>
                <c:pt idx="3">
                  <c:v>2011 г.</c:v>
                </c:pt>
                <c:pt idx="4">
                  <c:v>2012 г.</c:v>
                </c:pt>
                <c:pt idx="5">
                  <c:v>2013 г.</c:v>
                </c:pt>
                <c:pt idx="6">
                  <c:v>2014 г. </c:v>
                </c:pt>
                <c:pt idx="7">
                  <c:v>2015 г. (план)</c:v>
                </c:pt>
              </c:strCache>
            </c:strRef>
          </c:cat>
          <c:val>
            <c:numRef>
              <c:f>'анализ доходов'!$C$3:$J$3</c:f>
              <c:numCache>
                <c:formatCode>_(* #,##0.00_);_(* \(#,##0.00\);_(* "-"??_);_(@_)</c:formatCode>
                <c:ptCount val="8"/>
                <c:pt idx="0">
                  <c:v>3244722.2</c:v>
                </c:pt>
                <c:pt idx="1">
                  <c:v>4303077</c:v>
                </c:pt>
                <c:pt idx="2">
                  <c:v>5840090</c:v>
                </c:pt>
                <c:pt idx="3">
                  <c:v>7992214</c:v>
                </c:pt>
                <c:pt idx="4">
                  <c:v>9239533.4000000004</c:v>
                </c:pt>
                <c:pt idx="5">
                  <c:v>10940748.199999981</c:v>
                </c:pt>
                <c:pt idx="6">
                  <c:v>10943415.6</c:v>
                </c:pt>
                <c:pt idx="7">
                  <c:v>11399891.5</c:v>
                </c:pt>
              </c:numCache>
            </c:numRef>
          </c:val>
        </c:ser>
        <c:ser>
          <c:idx val="1"/>
          <c:order val="1"/>
          <c:tx>
            <c:strRef>
              <c:f>'анализ доходов'!$B$4</c:f>
              <c:strCache>
                <c:ptCount val="1"/>
                <c:pt idx="0">
                  <c:v>в т.ч. Бюджет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'анализ доходов'!$C$2:$J$2</c:f>
              <c:strCache>
                <c:ptCount val="8"/>
                <c:pt idx="0">
                  <c:v>2008 г.</c:v>
                </c:pt>
                <c:pt idx="1">
                  <c:v>2009 г.</c:v>
                </c:pt>
                <c:pt idx="2">
                  <c:v>2010 г.</c:v>
                </c:pt>
                <c:pt idx="3">
                  <c:v>2011 г.</c:v>
                </c:pt>
                <c:pt idx="4">
                  <c:v>2012 г.</c:v>
                </c:pt>
                <c:pt idx="5">
                  <c:v>2013 г.</c:v>
                </c:pt>
                <c:pt idx="6">
                  <c:v>2014 г. </c:v>
                </c:pt>
                <c:pt idx="7">
                  <c:v>2015 г. (план)</c:v>
                </c:pt>
              </c:strCache>
            </c:strRef>
          </c:cat>
          <c:val>
            <c:numRef>
              <c:f>'анализ доходов'!$C$4:$J$4</c:f>
              <c:numCache>
                <c:formatCode>_(* #,##0.00_);_(* \(#,##0.00\);_(* "-"??_);_(@_)</c:formatCode>
                <c:ptCount val="8"/>
                <c:pt idx="0">
                  <c:v>2472821</c:v>
                </c:pt>
                <c:pt idx="1">
                  <c:v>3368155</c:v>
                </c:pt>
                <c:pt idx="2">
                  <c:v>4746544</c:v>
                </c:pt>
                <c:pt idx="3">
                  <c:v>6550761</c:v>
                </c:pt>
                <c:pt idx="4">
                  <c:v>7840860.1000000006</c:v>
                </c:pt>
                <c:pt idx="5">
                  <c:v>8070941.9000000004</c:v>
                </c:pt>
                <c:pt idx="6">
                  <c:v>9115787</c:v>
                </c:pt>
                <c:pt idx="7">
                  <c:v>8723471.5</c:v>
                </c:pt>
              </c:numCache>
            </c:numRef>
          </c:val>
        </c:ser>
        <c:ser>
          <c:idx val="2"/>
          <c:order val="2"/>
          <c:tx>
            <c:strRef>
              <c:f>'анализ доходов'!$B$5</c:f>
              <c:strCache>
                <c:ptCount val="1"/>
                <c:pt idx="0">
                  <c:v>в т.ч. Внебюджет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'анализ доходов'!$C$2:$J$2</c:f>
              <c:strCache>
                <c:ptCount val="8"/>
                <c:pt idx="0">
                  <c:v>2008 г.</c:v>
                </c:pt>
                <c:pt idx="1">
                  <c:v>2009 г.</c:v>
                </c:pt>
                <c:pt idx="2">
                  <c:v>2010 г.</c:v>
                </c:pt>
                <c:pt idx="3">
                  <c:v>2011 г.</c:v>
                </c:pt>
                <c:pt idx="4">
                  <c:v>2012 г.</c:v>
                </c:pt>
                <c:pt idx="5">
                  <c:v>2013 г.</c:v>
                </c:pt>
                <c:pt idx="6">
                  <c:v>2014 г. </c:v>
                </c:pt>
                <c:pt idx="7">
                  <c:v>2015 г. (план)</c:v>
                </c:pt>
              </c:strCache>
            </c:strRef>
          </c:cat>
          <c:val>
            <c:numRef>
              <c:f>'анализ доходов'!$C$5:$J$5</c:f>
              <c:numCache>
                <c:formatCode>_(* #,##0.00_);_(* \(#,##0.00\);_(* "-"??_);_(@_)</c:formatCode>
                <c:ptCount val="8"/>
                <c:pt idx="0">
                  <c:v>771901.2</c:v>
                </c:pt>
                <c:pt idx="1">
                  <c:v>934922</c:v>
                </c:pt>
                <c:pt idx="2">
                  <c:v>1093546</c:v>
                </c:pt>
                <c:pt idx="3">
                  <c:v>1441453</c:v>
                </c:pt>
                <c:pt idx="4">
                  <c:v>1398673.3000000007</c:v>
                </c:pt>
                <c:pt idx="5">
                  <c:v>2869806.2999999989</c:v>
                </c:pt>
                <c:pt idx="6">
                  <c:v>1827628.59</c:v>
                </c:pt>
                <c:pt idx="7">
                  <c:v>2676420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6174464"/>
        <c:axId val="76176000"/>
      </c:barChart>
      <c:catAx>
        <c:axId val="7617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176000"/>
        <c:crosses val="autoZero"/>
        <c:auto val="1"/>
        <c:lblAlgn val="ctr"/>
        <c:lblOffset val="100"/>
        <c:noMultiLvlLbl val="0"/>
      </c:catAx>
      <c:valAx>
        <c:axId val="7617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17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8E15E-654B-43A3-AF9D-B02591A6DF5C}" type="doc">
      <dgm:prSet loTypeId="urn:microsoft.com/office/officeart/2005/8/layout/vList3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87C8E8-944E-4861-B7EC-93A11CECE586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kk-KZ" b="1" dirty="0" smtClean="0"/>
            <a:t>   Скидки за учебу получили –   </a:t>
          </a:r>
          <a:r>
            <a:rPr lang="en-US" b="1" dirty="0" smtClean="0"/>
            <a:t>261 </a:t>
          </a:r>
          <a:r>
            <a:rPr lang="kk-KZ" b="1" dirty="0" smtClean="0"/>
            <a:t>студентов</a:t>
          </a:r>
          <a:endParaRPr lang="ru-RU" b="1" dirty="0"/>
        </a:p>
      </dgm:t>
    </dgm:pt>
    <dgm:pt modelId="{986991F8-3D24-4B0A-81EE-0DC87AE9E17D}" type="parTrans" cxnId="{31164DD5-CDE8-446C-B98C-B23E44A3954B}">
      <dgm:prSet/>
      <dgm:spPr/>
      <dgm:t>
        <a:bodyPr/>
        <a:lstStyle/>
        <a:p>
          <a:endParaRPr lang="ru-RU"/>
        </a:p>
      </dgm:t>
    </dgm:pt>
    <dgm:pt modelId="{86423CF2-5FEB-4FA4-BD1E-70D420807D58}" type="sibTrans" cxnId="{31164DD5-CDE8-446C-B98C-B23E44A3954B}">
      <dgm:prSet/>
      <dgm:spPr/>
      <dgm:t>
        <a:bodyPr/>
        <a:lstStyle/>
        <a:p>
          <a:endParaRPr lang="ru-RU"/>
        </a:p>
      </dgm:t>
    </dgm:pt>
    <dgm:pt modelId="{F698D6E6-2C09-4212-B03C-1F3ED513195C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kk-KZ" b="1" dirty="0" smtClean="0"/>
            <a:t>Местом в общежитии обеспечены – </a:t>
          </a:r>
          <a:r>
            <a:rPr lang="en-US" b="1" dirty="0" smtClean="0"/>
            <a:t>28</a:t>
          </a:r>
          <a:r>
            <a:rPr lang="ru-RU" b="1" dirty="0" smtClean="0"/>
            <a:t>60</a:t>
          </a:r>
          <a:r>
            <a:rPr lang="en-US" b="1" dirty="0" smtClean="0"/>
            <a:t> </a:t>
          </a:r>
          <a:r>
            <a:rPr lang="kk-KZ" b="1" dirty="0" smtClean="0"/>
            <a:t>студентов</a:t>
          </a:r>
          <a:endParaRPr lang="ru-RU" b="1" dirty="0"/>
        </a:p>
      </dgm:t>
    </dgm:pt>
    <dgm:pt modelId="{E96C3F6A-323E-45A2-872C-B771261E5D8E}" type="parTrans" cxnId="{93B0746D-0D6E-4F4E-823B-8490B36C3B93}">
      <dgm:prSet/>
      <dgm:spPr/>
      <dgm:t>
        <a:bodyPr/>
        <a:lstStyle/>
        <a:p>
          <a:endParaRPr lang="ru-RU"/>
        </a:p>
      </dgm:t>
    </dgm:pt>
    <dgm:pt modelId="{E0DC71E1-A2C4-44D8-B34B-0CEE2E7977AF}" type="sibTrans" cxnId="{93B0746D-0D6E-4F4E-823B-8490B36C3B93}">
      <dgm:prSet/>
      <dgm:spPr/>
      <dgm:t>
        <a:bodyPr/>
        <a:lstStyle/>
        <a:p>
          <a:endParaRPr lang="ru-RU"/>
        </a:p>
      </dgm:t>
    </dgm:pt>
    <dgm:pt modelId="{3353283D-E8FC-4BAD-90E9-6BD03C33282A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kk-KZ" b="1" dirty="0" smtClean="0"/>
            <a:t>   Бесплатное питание получают </a:t>
          </a:r>
          <a:r>
            <a:rPr lang="en-US" b="1" dirty="0" smtClean="0"/>
            <a:t> </a:t>
          </a:r>
          <a:r>
            <a:rPr lang="kk-KZ" b="1" dirty="0" smtClean="0"/>
            <a:t>–  </a:t>
          </a:r>
          <a:r>
            <a:rPr lang="en-US" b="1" dirty="0" smtClean="0"/>
            <a:t>160 </a:t>
          </a:r>
          <a:r>
            <a:rPr lang="kk-KZ" b="1" dirty="0" smtClean="0"/>
            <a:t>человек</a:t>
          </a:r>
          <a:endParaRPr lang="ru-RU" b="1" dirty="0"/>
        </a:p>
      </dgm:t>
    </dgm:pt>
    <dgm:pt modelId="{83A742AE-27D2-437C-A0B5-ADC014877BBF}" type="parTrans" cxnId="{A429320E-4832-4AA7-804E-9D8552D80DF2}">
      <dgm:prSet/>
      <dgm:spPr/>
      <dgm:t>
        <a:bodyPr/>
        <a:lstStyle/>
        <a:p>
          <a:endParaRPr lang="ru-RU"/>
        </a:p>
      </dgm:t>
    </dgm:pt>
    <dgm:pt modelId="{23448674-4941-469A-A7E4-D7CE2CDD3D4E}" type="sibTrans" cxnId="{A429320E-4832-4AA7-804E-9D8552D80DF2}">
      <dgm:prSet/>
      <dgm:spPr/>
      <dgm:t>
        <a:bodyPr/>
        <a:lstStyle/>
        <a:p>
          <a:endParaRPr lang="ru-RU"/>
        </a:p>
      </dgm:t>
    </dgm:pt>
    <dgm:pt modelId="{C046980B-0AB2-4EAF-8FFC-1272AE03F7D2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kk-KZ" b="1" dirty="0" smtClean="0"/>
            <a:t>       Бесплатным проживанием обеспечены – </a:t>
          </a:r>
          <a:r>
            <a:rPr lang="en-US" b="1" dirty="0" smtClean="0"/>
            <a:t>320 </a:t>
          </a:r>
          <a:r>
            <a:rPr lang="kk-KZ" b="1" dirty="0" smtClean="0"/>
            <a:t>человек</a:t>
          </a:r>
          <a:endParaRPr lang="ru-RU" b="1" dirty="0"/>
        </a:p>
      </dgm:t>
    </dgm:pt>
    <dgm:pt modelId="{711D7BA3-BC18-4499-8908-4EB1A8DB9560}" type="parTrans" cxnId="{87F8811E-DEF5-4EEC-BF8F-739515F15B76}">
      <dgm:prSet/>
      <dgm:spPr/>
      <dgm:t>
        <a:bodyPr/>
        <a:lstStyle/>
        <a:p>
          <a:endParaRPr lang="ru-RU"/>
        </a:p>
      </dgm:t>
    </dgm:pt>
    <dgm:pt modelId="{A4BD4329-E5D8-4F59-B20D-03A1805A55C8}" type="sibTrans" cxnId="{87F8811E-DEF5-4EEC-BF8F-739515F15B76}">
      <dgm:prSet/>
      <dgm:spPr/>
      <dgm:t>
        <a:bodyPr/>
        <a:lstStyle/>
        <a:p>
          <a:endParaRPr lang="ru-RU"/>
        </a:p>
      </dgm:t>
    </dgm:pt>
    <dgm:pt modelId="{E80C1E8E-4186-4A61-8289-5018EBC2C2DE}" type="pres">
      <dgm:prSet presAssocID="{41B8E15E-654B-43A3-AF9D-B02591A6DF5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6191B8-A26F-4CBB-B742-3618FF81D115}" type="pres">
      <dgm:prSet presAssocID="{3F87C8E8-944E-4861-B7EC-93A11CECE586}" presName="composite" presStyleCnt="0"/>
      <dgm:spPr/>
    </dgm:pt>
    <dgm:pt modelId="{FABAA127-2004-4836-82D8-26CE0B7ECEDB}" type="pres">
      <dgm:prSet presAssocID="{3F87C8E8-944E-4861-B7EC-93A11CECE586}" presName="imgShp" presStyleLbl="fgImgPlace1" presStyleIdx="0" presStyleCnt="4" custScaleX="118422" custLinFactNeighborX="-98683" custLinFactNeighborY="-4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7ED1D5F7-AFE2-448B-BD74-3A7FA3CF0862}" type="pres">
      <dgm:prSet presAssocID="{3F87C8E8-944E-4861-B7EC-93A11CECE586}" presName="txShp" presStyleLbl="node1" presStyleIdx="0" presStyleCnt="4" custScaleX="138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F9115-05E9-4A1C-A1BD-E3C0258CA823}" type="pres">
      <dgm:prSet presAssocID="{86423CF2-5FEB-4FA4-BD1E-70D420807D58}" presName="spacing" presStyleCnt="0"/>
      <dgm:spPr/>
    </dgm:pt>
    <dgm:pt modelId="{F0894E86-0B8D-49CC-B122-AB8D69C91979}" type="pres">
      <dgm:prSet presAssocID="{F698D6E6-2C09-4212-B03C-1F3ED513195C}" presName="composite" presStyleCnt="0"/>
      <dgm:spPr/>
    </dgm:pt>
    <dgm:pt modelId="{4DB2B6BD-4404-479C-BED2-F348A49CC67B}" type="pres">
      <dgm:prSet presAssocID="{F698D6E6-2C09-4212-B03C-1F3ED513195C}" presName="imgShp" presStyleLbl="fgImgPlace1" presStyleIdx="1" presStyleCnt="4" custScaleX="118422" custLinFactNeighborX="-98683" custLinFactNeighborY="-79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E0D4E593-519A-4269-B5D4-766FFFA9FCC5}" type="pres">
      <dgm:prSet presAssocID="{F698D6E6-2C09-4212-B03C-1F3ED513195C}" presName="txShp" presStyleLbl="node1" presStyleIdx="1" presStyleCnt="4" custScaleX="138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7EECC-EDC4-40B8-967F-3E78F4CB0A0C}" type="pres">
      <dgm:prSet presAssocID="{E0DC71E1-A2C4-44D8-B34B-0CEE2E7977AF}" presName="spacing" presStyleCnt="0"/>
      <dgm:spPr/>
    </dgm:pt>
    <dgm:pt modelId="{D540FCEF-A5E6-44FD-99D0-01A1A98AEE12}" type="pres">
      <dgm:prSet presAssocID="{3353283D-E8FC-4BAD-90E9-6BD03C33282A}" presName="composite" presStyleCnt="0"/>
      <dgm:spPr/>
    </dgm:pt>
    <dgm:pt modelId="{2F97C475-F3EB-4F74-8066-78FD6AF5B45F}" type="pres">
      <dgm:prSet presAssocID="{3353283D-E8FC-4BAD-90E9-6BD03C33282A}" presName="imgShp" presStyleLbl="fgImgPlace1" presStyleIdx="2" presStyleCnt="4" custScaleX="118422" custLinFactNeighborX="-98683" custLinFactNeighborY="-79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7FA62F2E-3EA8-4111-A409-B4E204B6EBB1}" type="pres">
      <dgm:prSet presAssocID="{3353283D-E8FC-4BAD-90E9-6BD03C33282A}" presName="txShp" presStyleLbl="node1" presStyleIdx="2" presStyleCnt="4" custScaleX="138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E5178-C4AA-4DDA-A5A8-95626BF4E490}" type="pres">
      <dgm:prSet presAssocID="{23448674-4941-469A-A7E4-D7CE2CDD3D4E}" presName="spacing" presStyleCnt="0"/>
      <dgm:spPr/>
    </dgm:pt>
    <dgm:pt modelId="{F608BC01-85D2-43F0-BC4F-50137B8F115E}" type="pres">
      <dgm:prSet presAssocID="{C046980B-0AB2-4EAF-8FFC-1272AE03F7D2}" presName="composite" presStyleCnt="0"/>
      <dgm:spPr/>
    </dgm:pt>
    <dgm:pt modelId="{2BAFBB2D-D676-460C-8D9F-89C4B7393B18}" type="pres">
      <dgm:prSet presAssocID="{C046980B-0AB2-4EAF-8FFC-1272AE03F7D2}" presName="imgShp" presStyleLbl="fgImgPlace1" presStyleIdx="3" presStyleCnt="4" custScaleX="118422" custLinFactNeighborX="-98683" custLinFactNeighborY="-79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33E3C29C-0A3F-4758-9737-D27359A73C42}" type="pres">
      <dgm:prSet presAssocID="{C046980B-0AB2-4EAF-8FFC-1272AE03F7D2}" presName="txShp" presStyleLbl="node1" presStyleIdx="3" presStyleCnt="4" custScaleX="138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42474-68F5-4937-9099-0B8F78ACDE05}" type="presOf" srcId="{41B8E15E-654B-43A3-AF9D-B02591A6DF5C}" destId="{E80C1E8E-4186-4A61-8289-5018EBC2C2DE}" srcOrd="0" destOrd="0" presId="urn:microsoft.com/office/officeart/2005/8/layout/vList3#1"/>
    <dgm:cxn modelId="{05C7821B-2A14-4BDE-8697-1068367C6518}" type="presOf" srcId="{3F87C8E8-944E-4861-B7EC-93A11CECE586}" destId="{7ED1D5F7-AFE2-448B-BD74-3A7FA3CF0862}" srcOrd="0" destOrd="0" presId="urn:microsoft.com/office/officeart/2005/8/layout/vList3#1"/>
    <dgm:cxn modelId="{93B0746D-0D6E-4F4E-823B-8490B36C3B93}" srcId="{41B8E15E-654B-43A3-AF9D-B02591A6DF5C}" destId="{F698D6E6-2C09-4212-B03C-1F3ED513195C}" srcOrd="1" destOrd="0" parTransId="{E96C3F6A-323E-45A2-872C-B771261E5D8E}" sibTransId="{E0DC71E1-A2C4-44D8-B34B-0CEE2E7977AF}"/>
    <dgm:cxn modelId="{A429320E-4832-4AA7-804E-9D8552D80DF2}" srcId="{41B8E15E-654B-43A3-AF9D-B02591A6DF5C}" destId="{3353283D-E8FC-4BAD-90E9-6BD03C33282A}" srcOrd="2" destOrd="0" parTransId="{83A742AE-27D2-437C-A0B5-ADC014877BBF}" sibTransId="{23448674-4941-469A-A7E4-D7CE2CDD3D4E}"/>
    <dgm:cxn modelId="{31164DD5-CDE8-446C-B98C-B23E44A3954B}" srcId="{41B8E15E-654B-43A3-AF9D-B02591A6DF5C}" destId="{3F87C8E8-944E-4861-B7EC-93A11CECE586}" srcOrd="0" destOrd="0" parTransId="{986991F8-3D24-4B0A-81EE-0DC87AE9E17D}" sibTransId="{86423CF2-5FEB-4FA4-BD1E-70D420807D58}"/>
    <dgm:cxn modelId="{36BD25EF-1C63-4473-8C81-D6D01FFDA5BA}" type="presOf" srcId="{3353283D-E8FC-4BAD-90E9-6BD03C33282A}" destId="{7FA62F2E-3EA8-4111-A409-B4E204B6EBB1}" srcOrd="0" destOrd="0" presId="urn:microsoft.com/office/officeart/2005/8/layout/vList3#1"/>
    <dgm:cxn modelId="{4C1B9C66-81D5-4FDF-B847-950CB72B8189}" type="presOf" srcId="{F698D6E6-2C09-4212-B03C-1F3ED513195C}" destId="{E0D4E593-519A-4269-B5D4-766FFFA9FCC5}" srcOrd="0" destOrd="0" presId="urn:microsoft.com/office/officeart/2005/8/layout/vList3#1"/>
    <dgm:cxn modelId="{87F8811E-DEF5-4EEC-BF8F-739515F15B76}" srcId="{41B8E15E-654B-43A3-AF9D-B02591A6DF5C}" destId="{C046980B-0AB2-4EAF-8FFC-1272AE03F7D2}" srcOrd="3" destOrd="0" parTransId="{711D7BA3-BC18-4499-8908-4EB1A8DB9560}" sibTransId="{A4BD4329-E5D8-4F59-B20D-03A1805A55C8}"/>
    <dgm:cxn modelId="{B692EC85-08DF-4843-A17A-1538FB9B9AC5}" type="presOf" srcId="{C046980B-0AB2-4EAF-8FFC-1272AE03F7D2}" destId="{33E3C29C-0A3F-4758-9737-D27359A73C42}" srcOrd="0" destOrd="0" presId="urn:microsoft.com/office/officeart/2005/8/layout/vList3#1"/>
    <dgm:cxn modelId="{2D9B95BF-E26F-4DA6-A253-9C95529F17B4}" type="presParOf" srcId="{E80C1E8E-4186-4A61-8289-5018EBC2C2DE}" destId="{386191B8-A26F-4CBB-B742-3618FF81D115}" srcOrd="0" destOrd="0" presId="urn:microsoft.com/office/officeart/2005/8/layout/vList3#1"/>
    <dgm:cxn modelId="{2EB67087-87DC-44D9-8ABD-12D112ADDF5D}" type="presParOf" srcId="{386191B8-A26F-4CBB-B742-3618FF81D115}" destId="{FABAA127-2004-4836-82D8-26CE0B7ECEDB}" srcOrd="0" destOrd="0" presId="urn:microsoft.com/office/officeart/2005/8/layout/vList3#1"/>
    <dgm:cxn modelId="{520A2B5B-5EE7-496B-ABCF-FE6D95E88D04}" type="presParOf" srcId="{386191B8-A26F-4CBB-B742-3618FF81D115}" destId="{7ED1D5F7-AFE2-448B-BD74-3A7FA3CF0862}" srcOrd="1" destOrd="0" presId="urn:microsoft.com/office/officeart/2005/8/layout/vList3#1"/>
    <dgm:cxn modelId="{8ABD7BF4-36AE-4BF8-A332-30F037692963}" type="presParOf" srcId="{E80C1E8E-4186-4A61-8289-5018EBC2C2DE}" destId="{802F9115-05E9-4A1C-A1BD-E3C0258CA823}" srcOrd="1" destOrd="0" presId="urn:microsoft.com/office/officeart/2005/8/layout/vList3#1"/>
    <dgm:cxn modelId="{9DBE4536-86C3-433D-AF95-731AFEB47198}" type="presParOf" srcId="{E80C1E8E-4186-4A61-8289-5018EBC2C2DE}" destId="{F0894E86-0B8D-49CC-B122-AB8D69C91979}" srcOrd="2" destOrd="0" presId="urn:microsoft.com/office/officeart/2005/8/layout/vList3#1"/>
    <dgm:cxn modelId="{D308801B-BA03-44D9-8260-7E4DE221FF02}" type="presParOf" srcId="{F0894E86-0B8D-49CC-B122-AB8D69C91979}" destId="{4DB2B6BD-4404-479C-BED2-F348A49CC67B}" srcOrd="0" destOrd="0" presId="urn:microsoft.com/office/officeart/2005/8/layout/vList3#1"/>
    <dgm:cxn modelId="{FE5ED6B0-4CCC-4578-9025-91E096F7C585}" type="presParOf" srcId="{F0894E86-0B8D-49CC-B122-AB8D69C91979}" destId="{E0D4E593-519A-4269-B5D4-766FFFA9FCC5}" srcOrd="1" destOrd="0" presId="urn:microsoft.com/office/officeart/2005/8/layout/vList3#1"/>
    <dgm:cxn modelId="{9773B6B2-D68E-4615-A193-0057AC2DB834}" type="presParOf" srcId="{E80C1E8E-4186-4A61-8289-5018EBC2C2DE}" destId="{5157EECC-EDC4-40B8-967F-3E78F4CB0A0C}" srcOrd="3" destOrd="0" presId="urn:microsoft.com/office/officeart/2005/8/layout/vList3#1"/>
    <dgm:cxn modelId="{6E8B9043-1EBD-4079-AB60-102D43B0C6EF}" type="presParOf" srcId="{E80C1E8E-4186-4A61-8289-5018EBC2C2DE}" destId="{D540FCEF-A5E6-44FD-99D0-01A1A98AEE12}" srcOrd="4" destOrd="0" presId="urn:microsoft.com/office/officeart/2005/8/layout/vList3#1"/>
    <dgm:cxn modelId="{C22A36C8-53E5-43D1-B949-2E1B95399562}" type="presParOf" srcId="{D540FCEF-A5E6-44FD-99D0-01A1A98AEE12}" destId="{2F97C475-F3EB-4F74-8066-78FD6AF5B45F}" srcOrd="0" destOrd="0" presId="urn:microsoft.com/office/officeart/2005/8/layout/vList3#1"/>
    <dgm:cxn modelId="{8DC2A108-06D7-42E6-9A63-DE3B7366DFA3}" type="presParOf" srcId="{D540FCEF-A5E6-44FD-99D0-01A1A98AEE12}" destId="{7FA62F2E-3EA8-4111-A409-B4E204B6EBB1}" srcOrd="1" destOrd="0" presId="urn:microsoft.com/office/officeart/2005/8/layout/vList3#1"/>
    <dgm:cxn modelId="{F7829461-48D6-4D5D-B5DE-E8E67EBBFED0}" type="presParOf" srcId="{E80C1E8E-4186-4A61-8289-5018EBC2C2DE}" destId="{03DE5178-C4AA-4DDA-A5A8-95626BF4E490}" srcOrd="5" destOrd="0" presId="urn:microsoft.com/office/officeart/2005/8/layout/vList3#1"/>
    <dgm:cxn modelId="{68E21E2E-9D6F-4F04-AD16-CBB1F4024060}" type="presParOf" srcId="{E80C1E8E-4186-4A61-8289-5018EBC2C2DE}" destId="{F608BC01-85D2-43F0-BC4F-50137B8F115E}" srcOrd="6" destOrd="0" presId="urn:microsoft.com/office/officeart/2005/8/layout/vList3#1"/>
    <dgm:cxn modelId="{45C310EA-3D41-4355-85FA-81B84ED480FE}" type="presParOf" srcId="{F608BC01-85D2-43F0-BC4F-50137B8F115E}" destId="{2BAFBB2D-D676-460C-8D9F-89C4B7393B18}" srcOrd="0" destOrd="0" presId="urn:microsoft.com/office/officeart/2005/8/layout/vList3#1"/>
    <dgm:cxn modelId="{11582826-2BA5-4D83-8C01-A4285EC2DBB0}" type="presParOf" srcId="{F608BC01-85D2-43F0-BC4F-50137B8F115E}" destId="{33E3C29C-0A3F-4758-9737-D27359A73C4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0.5578</cdr:x>
      <cdr:y>0.05405</cdr:y>
    </cdr:from>
    <cdr:to>
      <cdr:x>0.90045</cdr:x>
      <cdr:y>0.2973</cdr:y>
    </cdr:to>
    <cdr:sp macro="" textlink="">
      <cdr:nvSpPr>
        <cdr:cNvPr id="2" name="Выноска со стрелкой влево 1"/>
        <cdr:cNvSpPr/>
      </cdr:nvSpPr>
      <cdr:spPr>
        <a:xfrm xmlns:a="http://schemas.openxmlformats.org/drawingml/2006/main">
          <a:off x="5040560" y="288032"/>
          <a:ext cx="3096344" cy="1296144"/>
        </a:xfrm>
        <a:prstGeom xmlns:a="http://schemas.openxmlformats.org/drawingml/2006/main" prst="leftArrowCallout">
          <a:avLst>
            <a:gd name="adj1" fmla="val 25000"/>
            <a:gd name="adj2" fmla="val 25000"/>
            <a:gd name="adj3" fmla="val 11474"/>
            <a:gd name="adj4" fmla="val 90040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rgbClr val="002060"/>
              </a:solidFill>
            </a:rPr>
            <a:t>92,4% положительных оценок</a:t>
          </a:r>
          <a:endParaRPr lang="ru-RU" sz="24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0.45454</cdr:x>
      <cdr:y>0.1005</cdr:y>
    </cdr:from>
    <cdr:to>
      <cdr:x>0.62836</cdr:x>
      <cdr:y>0.15531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08" y="428628"/>
          <a:ext cx="819540" cy="233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BE750-347F-4C65-A055-EA69EC78EC3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370AC-4E99-4B08-B904-E1D64093D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7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4D127-9F47-4CA4-B677-1CF41B1CA0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362-72BF-466E-82BE-2E6560127C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370AC-4E99-4B08-B904-E1D64093DEB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0E4F-4C75-46F6-92D5-8DCBF10D78C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0E4F-4C75-46F6-92D5-8DCBF10D78C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0E4F-4C75-46F6-92D5-8DCBF10D78C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EE7D9-ACC3-4777-AC74-7C1F147A2B4E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370AC-4E99-4B08-B904-E1D64093DEBB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967AD-C98F-48DF-9065-006D851BFE02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chart" Target="../charts/chart8.xml"/><Relationship Id="rId10" Type="http://schemas.openxmlformats.org/officeDocument/2006/relationships/image" Target="../media/image40.png"/><Relationship Id="rId4" Type="http://schemas.openxmlformats.org/officeDocument/2006/relationships/image" Target="../media/image35.gif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2.png"/><Relationship Id="rId18" Type="http://schemas.openxmlformats.org/officeDocument/2006/relationships/image" Target="../media/image67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12" Type="http://schemas.openxmlformats.org/officeDocument/2006/relationships/image" Target="../media/image61.png"/><Relationship Id="rId17" Type="http://schemas.openxmlformats.org/officeDocument/2006/relationships/image" Target="../media/image66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png"/><Relationship Id="rId11" Type="http://schemas.openxmlformats.org/officeDocument/2006/relationships/image" Target="../media/image54.wmf"/><Relationship Id="rId5" Type="http://schemas.openxmlformats.org/officeDocument/2006/relationships/image" Target="../media/image57.png"/><Relationship Id="rId15" Type="http://schemas.openxmlformats.org/officeDocument/2006/relationships/image" Target="../media/image64.png"/><Relationship Id="rId10" Type="http://schemas.openxmlformats.org/officeDocument/2006/relationships/oleObject" Target="../embeddings/_________Microsoft_Word_97-20032.doc"/><Relationship Id="rId4" Type="http://schemas.openxmlformats.org/officeDocument/2006/relationships/image" Target="../media/image56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news.kaznmu.kz/wp-content/uploads/2015/07/IMG_1791.jpg"/>
          <p:cNvPicPr>
            <a:picLocks noChangeAspect="1" noChangeArrowheads="1"/>
          </p:cNvPicPr>
          <p:nvPr/>
        </p:nvPicPr>
        <p:blipFill>
          <a:blip r:embed="rId3" cstate="print">
            <a:lum bright="19000" contrast="-29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44824"/>
            <a:ext cx="9144000" cy="2123658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kk-KZ" sz="44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kk-KZ" sz="44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</a:t>
            </a:r>
            <a:r>
              <a:rPr lang="kk-KZ" sz="4400" b="1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тоги 2014-2015  уч.года.</a:t>
            </a:r>
          </a:p>
          <a:p>
            <a:pPr algn="ctr"/>
            <a:r>
              <a:rPr lang="kk-KZ" sz="4400" b="1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Перспективы и задачи на</a:t>
            </a:r>
            <a:endParaRPr lang="ru-RU" sz="4400" b="1" cap="none" spc="0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4400" b="1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2015-2016</a:t>
            </a:r>
            <a:r>
              <a:rPr lang="kk-KZ" sz="4400" b="1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уч. год </a:t>
            </a:r>
            <a:endParaRPr lang="ru-RU" sz="4400" b="1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0"/>
            <a:ext cx="1857387" cy="185738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000628" y="4929198"/>
            <a:ext cx="3528392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2"/>
                </a:solidFill>
              </a:rPr>
              <a:t> </a:t>
            </a:r>
            <a:endParaRPr lang="ru-RU" sz="2800" b="1" i="1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94116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Ректор </a:t>
            </a:r>
            <a:r>
              <a:rPr lang="ru-RU" sz="3200" b="1" dirty="0" err="1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А.А.Аканов</a:t>
            </a:r>
            <a:endParaRPr lang="ru-RU" sz="3200" b="1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32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Августовские чтения 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27 августа 201</a:t>
            </a:r>
            <a:r>
              <a:rPr lang="en-US" sz="32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ru-RU" sz="32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г.</a:t>
            </a:r>
          </a:p>
        </p:txBody>
      </p:sp>
      <p:pic>
        <p:nvPicPr>
          <p:cNvPr id="1026" name="Рисунок 43"/>
          <p:cNvPicPr>
            <a:picLocks noChangeAspect="1" noChangeArrowheads="1"/>
          </p:cNvPicPr>
          <p:nvPr/>
        </p:nvPicPr>
        <p:blipFill>
          <a:blip r:embed="rId5" cstate="print"/>
          <a:srcRect t="16167" r="9747" b="15824"/>
          <a:stretch>
            <a:fillRect/>
          </a:stretch>
        </p:blipFill>
        <p:spPr bwMode="auto">
          <a:xfrm>
            <a:off x="4788024" y="188640"/>
            <a:ext cx="1907705" cy="89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79388" y="115889"/>
            <a:ext cx="8713787" cy="7208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Выпускники магистратуры и </a:t>
            </a:r>
            <a:r>
              <a:rPr lang="en-US" sz="3200" b="1" dirty="0" smtClean="0">
                <a:solidFill>
                  <a:srgbClr val="002060"/>
                </a:solidFill>
              </a:rPr>
              <a:t>PhD-</a:t>
            </a:r>
            <a:r>
              <a:rPr lang="kk-KZ" sz="3200" b="1" dirty="0" smtClean="0">
                <a:solidFill>
                  <a:srgbClr val="002060"/>
                </a:solidFill>
              </a:rPr>
              <a:t>докторантуры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908720"/>
            <a:ext cx="424847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Магистратура (73)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4581128"/>
            <a:ext cx="360040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Докторантура (11)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229200"/>
            <a:ext cx="63367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по специальностям: </a:t>
            </a:r>
          </a:p>
          <a:p>
            <a:pPr algn="r">
              <a:lnSpc>
                <a:spcPct val="95000"/>
              </a:lnSpc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 «Общественное здравоохранение» - 4</a:t>
            </a:r>
          </a:p>
          <a:p>
            <a:pPr algn="r">
              <a:lnSpc>
                <a:spcPct val="95000"/>
              </a:lnSpc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«Фармация» - 1</a:t>
            </a:r>
          </a:p>
          <a:p>
            <a:pPr algn="r">
              <a:lnSpc>
                <a:spcPct val="95000"/>
              </a:lnSpc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«Технология фармацевтического производства» - 6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484784"/>
            <a:ext cx="6552728" cy="327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По специальностям:</a:t>
            </a:r>
          </a:p>
          <a:p>
            <a:pPr>
              <a:lnSpc>
                <a:spcPct val="95000"/>
              </a:lnSpc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«Медицина» – 5</a:t>
            </a:r>
          </a:p>
          <a:p>
            <a:pPr>
              <a:lnSpc>
                <a:spcPct val="95000"/>
              </a:lnSpc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«Общественное здравоохранение» – 18, </a:t>
            </a:r>
          </a:p>
          <a:p>
            <a:pPr>
              <a:lnSpc>
                <a:spcPct val="95000"/>
              </a:lnSpc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 т. ч. с отличием - 6 </a:t>
            </a:r>
          </a:p>
          <a:p>
            <a:pPr>
              <a:lnSpc>
                <a:spcPct val="95000"/>
              </a:lnSpc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«Сестринское дело» – 5, </a:t>
            </a:r>
          </a:p>
          <a:p>
            <a:pPr>
              <a:lnSpc>
                <a:spcPct val="95000"/>
              </a:lnSpc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 т. ч. с отличием - 3   </a:t>
            </a:r>
          </a:p>
          <a:p>
            <a:pPr>
              <a:lnSpc>
                <a:spcPct val="95000"/>
              </a:lnSpc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«Фармация» – 5 </a:t>
            </a:r>
          </a:p>
          <a:p>
            <a:pPr>
              <a:lnSpc>
                <a:spcPct val="95000"/>
              </a:lnSpc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«Технология фармацевтического производства» – 31 </a:t>
            </a:r>
          </a:p>
          <a:p>
            <a:pPr>
              <a:lnSpc>
                <a:spcPct val="95000"/>
              </a:lnSpc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«Медико-профилактическое дело» – 9, </a:t>
            </a:r>
          </a:p>
          <a:p>
            <a:pPr>
              <a:lnSpc>
                <a:spcPct val="95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                     в т.ч. с отличием - 5</a:t>
            </a:r>
          </a:p>
          <a:p>
            <a:pPr>
              <a:lnSpc>
                <a:spcPct val="95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995936" y="980728"/>
            <a:ext cx="1872208" cy="7920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т.с. 14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отличием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6258" name="Picture 2" descr="http://news.kaznmu.kz/wp-content/uploads/2015/07/IMG_2583.jpg"/>
          <p:cNvPicPr>
            <a:picLocks noChangeAspect="1" noChangeArrowheads="1"/>
          </p:cNvPicPr>
          <p:nvPr/>
        </p:nvPicPr>
        <p:blipFill>
          <a:blip r:embed="rId2" cstate="print"/>
          <a:srcRect l="13903" r="7316" b="7346"/>
          <a:stretch>
            <a:fillRect/>
          </a:stretch>
        </p:blipFill>
        <p:spPr bwMode="auto">
          <a:xfrm>
            <a:off x="6012160" y="1226402"/>
            <a:ext cx="2808312" cy="22025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iwillige-rueckkehr-paedz.de/images/kasachstan/Kasachstan_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1004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51520" y="2348880"/>
            <a:ext cx="2104342" cy="67202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b="1" dirty="0"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atin typeface="+mj-lt"/>
                <a:cs typeface="Times New Roman" pitchFamily="18" charset="0"/>
              </a:rPr>
              <a:t>Уральск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latin typeface="+mj-lt"/>
                <a:cs typeface="Times New Roman" pitchFamily="18" charset="0"/>
              </a:rPr>
              <a:t> -88  </a:t>
            </a:r>
            <a:endParaRPr lang="kk-KZ" b="1" dirty="0"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03362" cy="12241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Выездная практика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5-ти регионах РК  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2014-2015 учебном году – 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435  интернов</a:t>
            </a:r>
            <a:endParaRPr lang="ru-RU" sz="28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23728" y="3933056"/>
            <a:ext cx="2026940" cy="7734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atin typeface="+mj-lt"/>
                <a:cs typeface="Times New Roman" pitchFamily="18" charset="0"/>
              </a:rPr>
              <a:t>Кызылорда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latin typeface="+mj-lt"/>
                <a:cs typeface="Times New Roman" pitchFamily="18" charset="0"/>
              </a:rPr>
              <a:t>- 47  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11960" y="4437112"/>
            <a:ext cx="2232248" cy="63155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atin typeface="+mj-lt"/>
                <a:cs typeface="Times New Roman" pitchFamily="18" charset="0"/>
              </a:rPr>
              <a:t>Тараз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latin typeface="+mj-lt"/>
                <a:cs typeface="Times New Roman" pitchFamily="18" charset="0"/>
              </a:rPr>
              <a:t>-96   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60232" y="4869160"/>
            <a:ext cx="2483768" cy="82610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latin typeface="+mj-lt"/>
                <a:cs typeface="Times New Roman" pitchFamily="18" charset="0"/>
              </a:rPr>
              <a:t>Талдықорған и Иссык  - 153  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07904" y="1772816"/>
            <a:ext cx="2592287" cy="7442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atin typeface="+mj-lt"/>
                <a:cs typeface="Times New Roman" pitchFamily="18" charset="0"/>
              </a:rPr>
              <a:t>Петропавловск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latin typeface="+mj-lt"/>
                <a:cs typeface="Times New Roman" pitchFamily="18" charset="0"/>
              </a:rPr>
              <a:t> -51  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758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Независимая оценка знаний интернов по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MCQ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(тестирование) 2014-2015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уч.год</a:t>
            </a:r>
            <a:endParaRPr lang="ru-RU" sz="28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792525"/>
              </p:ext>
            </p:extLst>
          </p:nvPr>
        </p:nvGraphicFramePr>
        <p:xfrm>
          <a:off x="107504" y="1268760"/>
          <a:ext cx="90364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907704" y="1412776"/>
            <a:ext cx="3168352" cy="23762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924944"/>
            <a:ext cx="280831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2013-2014  </a:t>
            </a:r>
            <a:r>
              <a:rPr lang="ru-RU" dirty="0" err="1" smtClean="0"/>
              <a:t>уч.г</a:t>
            </a:r>
            <a:r>
              <a:rPr lang="ru-RU" dirty="0" smtClean="0"/>
              <a:t>. - 94%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8367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Интернационализация образования в КазНМУ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6183" y="692697"/>
            <a:ext cx="4040188" cy="576064"/>
          </a:xfrm>
        </p:spPr>
        <p:txBody>
          <a:bodyPr/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</a:rPr>
              <a:t>Визитинг-профессора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196752"/>
            <a:ext cx="4355976" cy="83410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Академическая мобильность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студенты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2204864"/>
            <a:ext cx="1728192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2014 г.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08304" y="2204864"/>
            <a:ext cx="1656184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1-е полугодие 2015 г.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2996952"/>
            <a:ext cx="1656184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Исходящая внешняя – 78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Внутри страны - 314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060848"/>
            <a:ext cx="1512168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141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4725144"/>
            <a:ext cx="1728192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Входящая внешняя – 1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Внутри страны -  178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08304" y="2996952"/>
            <a:ext cx="1656184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Исходящая Внешняя – 79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Внутри страны - 429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4725144"/>
            <a:ext cx="1584176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Входящая</a:t>
            </a:r>
          </a:p>
          <a:p>
            <a:pPr algn="ctr"/>
            <a:r>
              <a:rPr lang="ru-RU" b="1" dirty="0" smtClean="0"/>
              <a:t>внутри страны -  27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2060848"/>
            <a:ext cx="1512168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43</a:t>
            </a:r>
            <a:endParaRPr lang="ru-RU" sz="2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1412776"/>
            <a:ext cx="17281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2014 г.</a:t>
            </a:r>
            <a:endParaRPr lang="ru-RU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55776" y="1412776"/>
            <a:ext cx="1656184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1-е полугодие 2015 г.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2924944"/>
            <a:ext cx="4170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Академическая мобильность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преподаватели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2014-2015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= 12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4077072"/>
            <a:ext cx="2592288" cy="2520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Италия – 2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Чехия – 2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Швейцария – 1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Израиль – 1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Малайзия – 1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Россия – 1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Кыргызстан – 1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Великобритания - 1 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4797152"/>
            <a:ext cx="2088232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ЮКГФУ – 1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ЮКГ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Пед.Инст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– 1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КГМУ - 1</a:t>
            </a: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География научных стажировок  магистрантов и докторантов </a:t>
            </a:r>
            <a:b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13 стран мира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47664" y="764704"/>
            <a:ext cx="288988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53 магистранта 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4427984" y="764704"/>
            <a:ext cx="2851381" cy="5626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докторантов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564904"/>
            <a:ext cx="244827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Карлов Университет, Прага, Чехия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340768"/>
            <a:ext cx="2448272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Университет ветеринарных и фармацевтических наук, Чехия, Брно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1340768"/>
            <a:ext cx="2880320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University College London, </a:t>
            </a:r>
            <a:r>
              <a:rPr lang="ru-RU" b="1" dirty="0" err="1" smtClean="0">
                <a:solidFill>
                  <a:srgbClr val="1C1C1C"/>
                </a:solidFill>
                <a:latin typeface="+mj-lt"/>
                <a:cs typeface="Times New Roman" pitchFamily="18" charset="0"/>
              </a:rPr>
              <a:t>Великобрита</a:t>
            </a:r>
            <a:r>
              <a:rPr lang="en-US" b="1" dirty="0" smtClean="0">
                <a:solidFill>
                  <a:srgbClr val="1C1C1C"/>
                </a:solidFill>
                <a:latin typeface="+mj-lt"/>
                <a:cs typeface="Times New Roman" pitchFamily="18" charset="0"/>
              </a:rPr>
              <a:t>́</a:t>
            </a:r>
            <a:r>
              <a:rPr lang="ru-RU" b="1" dirty="0" err="1" smtClean="0">
                <a:solidFill>
                  <a:srgbClr val="1C1C1C"/>
                </a:solidFill>
                <a:latin typeface="+mj-lt"/>
                <a:cs typeface="Times New Roman" pitchFamily="18" charset="0"/>
              </a:rPr>
              <a:t>ния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5445224"/>
            <a:ext cx="288032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Санкт-Петербургская ГХФА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4725144"/>
            <a:ext cx="2844824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СЗГМУ им. И.И. Мечникова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4149080"/>
            <a:ext cx="284482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ПММУ им. И.М. Сеченова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356992"/>
            <a:ext cx="2448272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Медицинский Университет</a:t>
            </a: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Люблин, Польша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437112"/>
            <a:ext cx="2448272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Медицинский университет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Гданьск, Польша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3140968"/>
            <a:ext cx="2880320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Национальный фармацевтический университет, Харьков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5589240"/>
            <a:ext cx="244827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Университет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Комениус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  Братислава, Словакия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2276872"/>
            <a:ext cx="288032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Рижский Университет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Страдыня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, Рига, Латвия 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71800" y="1340768"/>
            <a:ext cx="3168352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 Harvard Medical School штат Бостон, США 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84168" y="6093296"/>
            <a:ext cx="288032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ОсОО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Арония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фарм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», Бишкек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71800" y="2132856"/>
            <a:ext cx="3168352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 Институт здоровья населения Университета Оттавы, Канада 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3068960"/>
            <a:ext cx="31683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+mj-lt"/>
                <a:cs typeface="Times New Roman" pitchFamily="18" charset="0"/>
              </a:rPr>
              <a:t>Медицинский Университет,  Тайбей, Тайвань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71800" y="3933056"/>
            <a:ext cx="3168352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  <a:cs typeface="Times New Roman" pitchFamily="18" charset="0"/>
              </a:rPr>
              <a:t>Школа биомедицинских исследований </a:t>
            </a:r>
            <a:r>
              <a:rPr lang="ru-RU" b="1" dirty="0" err="1" smtClean="0">
                <a:latin typeface="+mj-lt"/>
                <a:cs typeface="Times New Roman" pitchFamily="18" charset="0"/>
              </a:rPr>
              <a:t>Нагасакского</a:t>
            </a:r>
            <a:r>
              <a:rPr lang="ru-RU" b="1" dirty="0" smtClean="0">
                <a:latin typeface="+mj-lt"/>
                <a:cs typeface="Times New Roman" pitchFamily="18" charset="0"/>
              </a:rPr>
              <a:t> университета, Япония 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771800" y="5085184"/>
            <a:ext cx="3240360" cy="17728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</a:rPr>
              <a:t>     Азиатский региональный офис Международного союза против рака, </a:t>
            </a:r>
            <a:r>
              <a:rPr lang="kk-KZ" b="1" dirty="0" smtClean="0">
                <a:latin typeface="+mj-lt"/>
                <a:cs typeface="Times New Roman" pitchFamily="18" charset="0"/>
              </a:rPr>
              <a:t>Международный союз против рака, Бангкок, Таиланд</a:t>
            </a:r>
            <a:endParaRPr lang="ru-RU" b="1" dirty="0"/>
          </a:p>
        </p:txBody>
      </p:sp>
      <p:pic>
        <p:nvPicPr>
          <p:cNvPr id="138248" name="Picture 8" descr="http://static3.depositphotos.com/1000109/100/v/110/depositphotos_1009943-USA-flag-texture-on-ball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12776"/>
            <a:ext cx="439976" cy="452428"/>
          </a:xfrm>
          <a:prstGeom prst="ellipse">
            <a:avLst/>
          </a:prstGeom>
          <a:noFill/>
        </p:spPr>
      </p:pic>
      <p:pic>
        <p:nvPicPr>
          <p:cNvPr id="138250" name="Picture 10" descr="http://veryicon.com/icon/128/Flag/North%20America%20-%20Mac/Cana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988840"/>
            <a:ext cx="504056" cy="504056"/>
          </a:xfrm>
          <a:prstGeom prst="rect">
            <a:avLst/>
          </a:prstGeom>
          <a:noFill/>
        </p:spPr>
      </p:pic>
      <p:pic>
        <p:nvPicPr>
          <p:cNvPr id="138252" name="Picture 12" descr="http://beer-coaster.ru/assets/beer/images/flags/Taiw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429000"/>
            <a:ext cx="504056" cy="504056"/>
          </a:xfrm>
          <a:prstGeom prst="rect">
            <a:avLst/>
          </a:prstGeom>
          <a:noFill/>
        </p:spPr>
      </p:pic>
      <p:pic>
        <p:nvPicPr>
          <p:cNvPr id="138254" name="Picture 14" descr="http://youcapital.ru/uploads/posts/2011-03/1299054701_flag-yapon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581128"/>
            <a:ext cx="504056" cy="504056"/>
          </a:xfrm>
          <a:prstGeom prst="ellipse">
            <a:avLst/>
          </a:prstGeom>
          <a:noFill/>
        </p:spPr>
      </p:pic>
      <p:pic>
        <p:nvPicPr>
          <p:cNvPr id="138256" name="Picture 16" descr="http://go2.imgsmail.ru/imgpreview?key=f51a7e3987f8f72&amp;mb=imgdb_preview_16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5157192"/>
            <a:ext cx="504056" cy="504056"/>
          </a:xfrm>
          <a:prstGeom prst="ellipse">
            <a:avLst/>
          </a:prstGeom>
          <a:noFill/>
        </p:spPr>
      </p:pic>
      <p:pic>
        <p:nvPicPr>
          <p:cNvPr id="138258" name="Picture 18" descr="http://flags.redpixart.com/img/1483/flag_256.jpg"/>
          <p:cNvPicPr>
            <a:picLocks noChangeAspect="1" noChangeArrowheads="1"/>
          </p:cNvPicPr>
          <p:nvPr/>
        </p:nvPicPr>
        <p:blipFill>
          <a:blip r:embed="rId8" cstate="print"/>
          <a:srcRect l="11812" r="11407"/>
          <a:stretch>
            <a:fillRect/>
          </a:stretch>
        </p:blipFill>
        <p:spPr bwMode="auto">
          <a:xfrm>
            <a:off x="5868144" y="2204864"/>
            <a:ext cx="433757" cy="423700"/>
          </a:xfrm>
          <a:prstGeom prst="ellipse">
            <a:avLst/>
          </a:prstGeom>
          <a:noFill/>
        </p:spPr>
      </p:pic>
      <p:pic>
        <p:nvPicPr>
          <p:cNvPr id="138260" name="Picture 20" descr="http://go1.imgsmail.ru/imgpreview?key=71bae159f3085dc1&amp;mb=imgdb_preview_16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1340768"/>
            <a:ext cx="504056" cy="504056"/>
          </a:xfrm>
          <a:prstGeom prst="ellipse">
            <a:avLst/>
          </a:prstGeom>
          <a:noFill/>
        </p:spPr>
      </p:pic>
      <p:pic>
        <p:nvPicPr>
          <p:cNvPr id="138262" name="Picture 22" descr="http://go3.imgsmail.ru/imgpreview?key=5fd0c7b96b6cb044&amp;mb=imgdb_preview_124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3140968"/>
            <a:ext cx="432048" cy="432048"/>
          </a:xfrm>
          <a:prstGeom prst="ellipse">
            <a:avLst/>
          </a:prstGeom>
          <a:noFill/>
        </p:spPr>
      </p:pic>
      <p:pic>
        <p:nvPicPr>
          <p:cNvPr id="138264" name="Picture 24" descr="http://kpk-kac.idhost.kz/wp-content/themes/college/library/img/r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4653136"/>
            <a:ext cx="504056" cy="504056"/>
          </a:xfrm>
          <a:prstGeom prst="rect">
            <a:avLst/>
          </a:prstGeom>
          <a:noFill/>
        </p:spPr>
      </p:pic>
      <p:pic>
        <p:nvPicPr>
          <p:cNvPr id="138266" name="Picture 26" descr="http://slovakia.mfa.gov.ua/templates/default/img/flags/k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168" y="6353944"/>
            <a:ext cx="504056" cy="504056"/>
          </a:xfrm>
          <a:prstGeom prst="rect">
            <a:avLst/>
          </a:prstGeom>
          <a:noFill/>
        </p:spPr>
      </p:pic>
      <p:pic>
        <p:nvPicPr>
          <p:cNvPr id="138270" name="Picture 30" descr="http://trassae95.com/images/news/img13491139662644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445224"/>
            <a:ext cx="576064" cy="576064"/>
          </a:xfrm>
          <a:prstGeom prst="ellipse">
            <a:avLst/>
          </a:prstGeom>
          <a:noFill/>
        </p:spPr>
      </p:pic>
      <p:pic>
        <p:nvPicPr>
          <p:cNvPr id="138272" name="Picture 32" descr="http://center-ua.kiev.ua/ru/images/%D0%BF%D0%BE%D0%BB%D1%8C%D1%81%D0%BA%D0%B8%D0%B9-%D1%84%D0%BB%D0%B0%D0%B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221088"/>
            <a:ext cx="539552" cy="539552"/>
          </a:xfrm>
          <a:prstGeom prst="ellipse">
            <a:avLst/>
          </a:prstGeom>
          <a:noFill/>
        </p:spPr>
      </p:pic>
      <p:pic>
        <p:nvPicPr>
          <p:cNvPr id="138274" name="Picture 34" descr="http://cs4315.vk.me/u17779348/91580683/x_d206917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204864"/>
            <a:ext cx="530028" cy="530028"/>
          </a:xfrm>
          <a:prstGeom prst="ellipse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Стратегия </a:t>
            </a:r>
            <a:r>
              <a:rPr lang="ru-RU" sz="3200" b="1" dirty="0" err="1" smtClean="0">
                <a:solidFill>
                  <a:srgbClr val="002060"/>
                </a:solidFill>
              </a:rPr>
              <a:t>полиязычного</a:t>
            </a:r>
            <a:r>
              <a:rPr lang="ru-RU" sz="3200" b="1" dirty="0" smtClean="0">
                <a:solidFill>
                  <a:srgbClr val="002060"/>
                </a:solidFill>
              </a:rPr>
              <a:t> обучения в 2014-2015 г.г.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0418" name="Picture 2" descr="http://s017.radikal.ru/i422/1210/8f/7d6900630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80728"/>
            <a:ext cx="3456384" cy="172819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" y="836712"/>
            <a:ext cx="2843808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Иностранных студентов в 2014 г. было 422 </a:t>
            </a:r>
          </a:p>
          <a:p>
            <a:pPr algn="ctr"/>
            <a:r>
              <a:rPr lang="ru-RU" sz="2000" b="1" dirty="0" smtClean="0"/>
              <a:t>(в 2015 г. </a:t>
            </a:r>
          </a:p>
          <a:p>
            <a:pPr algn="ctr"/>
            <a:r>
              <a:rPr lang="ru-RU" sz="2000" b="1" dirty="0" smtClean="0"/>
              <a:t>принято 508)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852936"/>
            <a:ext cx="2915816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Казахстанцы</a:t>
            </a:r>
            <a:r>
              <a:rPr lang="ru-RU" sz="2000" b="1" dirty="0" smtClean="0"/>
              <a:t>, обучавшиеся на английском языке – 158 </a:t>
            </a:r>
          </a:p>
          <a:p>
            <a:pPr algn="ctr"/>
            <a:r>
              <a:rPr lang="ru-RU" sz="2000" b="1" dirty="0" smtClean="0"/>
              <a:t>(в т.ч., факультет ОМ - 144, стоматологи – 14)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1840" y="3140968"/>
            <a:ext cx="295232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ППС, преподающие на английском языке - 111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908720"/>
            <a:ext cx="2915816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Элективов</a:t>
            </a:r>
            <a:r>
              <a:rPr lang="ru-RU" sz="2400" b="1" dirty="0" smtClean="0"/>
              <a:t> на английском языке - 18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2924944"/>
            <a:ext cx="28438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Количество изданных методических пособий и книг на англ. языке  - 7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1640" y="4941168"/>
            <a:ext cx="6552728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Количество ППС, владеющих англ. языком по уровням: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rgbClr val="FF0000"/>
                </a:solidFill>
              </a:rPr>
              <a:t>Upperintermedia</a:t>
            </a:r>
            <a:r>
              <a:rPr lang="en-US" sz="2000" b="1" dirty="0" smtClean="0">
                <a:solidFill>
                  <a:srgbClr val="FF0000"/>
                </a:solidFill>
              </a:rPr>
              <a:t> – 46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rgbClr val="FF0000"/>
                </a:solidFill>
              </a:rPr>
              <a:t>Intermedia</a:t>
            </a:r>
            <a:r>
              <a:rPr lang="en-US" sz="2000" b="1" dirty="0" smtClean="0">
                <a:solidFill>
                  <a:srgbClr val="FF0000"/>
                </a:solidFill>
              </a:rPr>
              <a:t> – 154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b="1" dirty="0" smtClean="0"/>
              <a:t>Pre-</a:t>
            </a:r>
            <a:r>
              <a:rPr lang="en-US" sz="2000" b="1" dirty="0" err="1" smtClean="0"/>
              <a:t>intermedia</a:t>
            </a:r>
            <a:r>
              <a:rPr lang="en-US" sz="2000" b="1" dirty="0" smtClean="0"/>
              <a:t> – 134</a:t>
            </a:r>
            <a:endParaRPr lang="ru-RU" sz="2000" b="1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b="1" dirty="0" smtClean="0"/>
              <a:t>Beginner – 164</a:t>
            </a:r>
            <a:endParaRPr lang="ru-RU" sz="2000" b="1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9832" y="764704"/>
            <a:ext cx="30243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Внедрена в 2012 г.</a:t>
            </a:r>
            <a:endParaRPr lang="ru-RU" b="1" dirty="0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4572000" y="5373216"/>
            <a:ext cx="216024" cy="50405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932040" y="5445224"/>
            <a:ext cx="864096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200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792088"/>
          </a:xfrm>
        </p:spPr>
        <p:txBody>
          <a:bodyPr>
            <a:noAutofit/>
          </a:bodyPr>
          <a:lstStyle/>
          <a:p>
            <a:r>
              <a:rPr lang="kk-KZ" sz="2900" b="1" dirty="0" smtClean="0">
                <a:solidFill>
                  <a:srgbClr val="002060"/>
                </a:solidFill>
              </a:rPr>
              <a:t>Социальная поддержка студентов на сумму – </a:t>
            </a:r>
            <a:br>
              <a:rPr lang="kk-KZ" sz="2900" b="1" dirty="0" smtClean="0">
                <a:solidFill>
                  <a:srgbClr val="002060"/>
                </a:solidFill>
              </a:rPr>
            </a:br>
            <a:r>
              <a:rPr lang="kk-KZ" sz="2900" b="1" dirty="0" smtClean="0">
                <a:solidFill>
                  <a:srgbClr val="002060"/>
                </a:solidFill>
              </a:rPr>
              <a:t>  более 131 млн.тг</a:t>
            </a:r>
            <a:r>
              <a:rPr lang="en-US" sz="2900" b="1" dirty="0" smtClean="0">
                <a:solidFill>
                  <a:srgbClr val="002060"/>
                </a:solidFill>
              </a:rPr>
              <a:t> </a:t>
            </a:r>
            <a:r>
              <a:rPr lang="ru-RU" sz="2900" b="1" dirty="0" smtClean="0">
                <a:solidFill>
                  <a:srgbClr val="002060"/>
                </a:solidFill>
              </a:rPr>
              <a:t> </a:t>
            </a:r>
            <a:r>
              <a:rPr lang="ru-RU" sz="2900" dirty="0" smtClean="0">
                <a:solidFill>
                  <a:srgbClr val="002060"/>
                </a:solidFill>
              </a:rPr>
              <a:t>(в прошлом году – 47 </a:t>
            </a:r>
            <a:r>
              <a:rPr lang="ru-RU" sz="2900" dirty="0" err="1" smtClean="0">
                <a:solidFill>
                  <a:srgbClr val="002060"/>
                </a:solidFill>
              </a:rPr>
              <a:t>млн.тг</a:t>
            </a:r>
            <a:r>
              <a:rPr lang="ru-RU" sz="2900" dirty="0" smtClean="0">
                <a:solidFill>
                  <a:srgbClr val="002060"/>
                </a:solidFill>
              </a:rPr>
              <a:t>) </a:t>
            </a:r>
            <a:endParaRPr lang="ru-RU" sz="29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346929"/>
              </p:ext>
            </p:extLst>
          </p:nvPr>
        </p:nvGraphicFramePr>
        <p:xfrm>
          <a:off x="467544" y="3717032"/>
          <a:ext cx="8424936" cy="298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8640960" cy="23042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течение 2014-2015 учебного года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 кафедрах организовано более </a:t>
            </a:r>
            <a:r>
              <a:rPr lang="ru-RU" sz="2000" b="1" u="sng" dirty="0" smtClean="0">
                <a:solidFill>
                  <a:srgbClr val="002060"/>
                </a:solidFill>
              </a:rPr>
              <a:t>600 мероприятий  </a:t>
            </a:r>
            <a:r>
              <a:rPr lang="ru-RU" sz="2000" b="1" dirty="0" smtClean="0">
                <a:solidFill>
                  <a:srgbClr val="002060"/>
                </a:solidFill>
              </a:rPr>
              <a:t>в соответствии с Моделью личностного развития  студента в рамках Юбилея КазНМУ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Департаментом по РСККС и студенческими организациями КазНМУ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проведено </a:t>
            </a:r>
            <a:r>
              <a:rPr lang="ru-RU" sz="2000" b="1" u="sng" dirty="0" smtClean="0">
                <a:solidFill>
                  <a:srgbClr val="002060"/>
                </a:solidFill>
              </a:rPr>
              <a:t>53 университетских мероприятия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(в 2 раза больше по сравнению с прошлым учебным годом)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0623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96136" cy="908720"/>
          </a:xfrm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</a:rPr>
              <a:t>Волонтерская деятельность студентов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57961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 algn="just"/>
            <a:r>
              <a:rPr lang="ru-RU" sz="2400" b="1" dirty="0" smtClean="0"/>
              <a:t> 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Участвуют более 1000 студентов</a:t>
            </a:r>
          </a:p>
          <a:p>
            <a:pPr marL="444500" indent="-444500" algn="just">
              <a:buFont typeface="Wingdings" pitchFamily="2" charset="2"/>
              <a:buChar char="ü"/>
            </a:pPr>
            <a:r>
              <a:rPr lang="ru-RU" sz="2400" b="1" dirty="0" smtClean="0"/>
              <a:t>Уход за больными в хосписе</a:t>
            </a:r>
          </a:p>
          <a:p>
            <a:pPr marL="444500" indent="-444500" algn="just">
              <a:buFont typeface="Wingdings" pitchFamily="2" charset="2"/>
              <a:buChar char="ü"/>
            </a:pPr>
            <a:r>
              <a:rPr lang="kk-KZ" sz="2400" b="1" dirty="0" smtClean="0"/>
              <a:t>Курация 7 детских домов,  интернатов,  Дома ветеранов</a:t>
            </a:r>
          </a:p>
          <a:p>
            <a:pPr marL="444500" indent="-444500" algn="just">
              <a:buFont typeface="Wingdings" pitchFamily="2" charset="2"/>
              <a:buChar char="ü"/>
            </a:pPr>
            <a:r>
              <a:rPr lang="kk-KZ" sz="2400" b="1" dirty="0" smtClean="0"/>
              <a:t>Лекции по профилактике социально-значимых заболеваний в 66 общеобразовательных учреждениях города Алматы и Алматинской области (охват – </a:t>
            </a:r>
            <a:r>
              <a:rPr lang="kk-KZ" sz="2400" b="1" dirty="0"/>
              <a:t>16 323 </a:t>
            </a:r>
            <a:r>
              <a:rPr lang="kk-KZ" sz="2400" b="1" dirty="0" smtClean="0"/>
              <a:t>слушателей)</a:t>
            </a:r>
          </a:p>
          <a:p>
            <a:pPr marL="444500" indent="-444500" algn="just">
              <a:buFont typeface="Wingdings" pitchFamily="2" charset="2"/>
              <a:buChar char="ü"/>
            </a:pPr>
            <a:r>
              <a:rPr lang="kk-KZ" sz="2400" b="1" dirty="0" smtClean="0"/>
              <a:t>Организация медицинского осмотра более 5000 детей и подростков в  общеобразовательных учреждениях города Алматы и Алматинской области</a:t>
            </a:r>
          </a:p>
          <a:p>
            <a:pPr algn="just"/>
            <a:endParaRPr lang="ru-RU" sz="2400" b="1" dirty="0"/>
          </a:p>
        </p:txBody>
      </p:sp>
      <p:pic>
        <p:nvPicPr>
          <p:cNvPr id="86018" name="Picture 2" descr="http://kaznmu.kz/rus/wp-content/uploads/2015/02/IMG_20150223_173613-1024x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56" y="188640"/>
            <a:ext cx="3096344" cy="1856597"/>
          </a:xfrm>
          <a:prstGeom prst="rect">
            <a:avLst/>
          </a:prstGeom>
          <a:noFill/>
        </p:spPr>
      </p:pic>
      <p:pic>
        <p:nvPicPr>
          <p:cNvPr id="86020" name="Picture 4" descr="http://kaznmu.kz/rus/wp-content/uploads/2015/03/IMG_6922-1024x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348880"/>
            <a:ext cx="3059832" cy="2040884"/>
          </a:xfrm>
          <a:prstGeom prst="rect">
            <a:avLst/>
          </a:prstGeom>
          <a:noFill/>
        </p:spPr>
      </p:pic>
      <p:pic>
        <p:nvPicPr>
          <p:cNvPr id="6" name="Picture 4" descr="C:\Users\Rukov_Centra_PMSP\Desktop\Фото с общежитий\3.bmp"/>
          <p:cNvPicPr>
            <a:picLocks noChangeAspect="1" noChangeArrowheads="1"/>
          </p:cNvPicPr>
          <p:nvPr/>
        </p:nvPicPr>
        <p:blipFill>
          <a:blip r:embed="rId4" cstate="print"/>
          <a:srcRect l="12988" t="26189" r="43700" b="20586"/>
          <a:stretch>
            <a:fillRect/>
          </a:stretch>
        </p:blipFill>
        <p:spPr bwMode="auto">
          <a:xfrm>
            <a:off x="6084168" y="4725144"/>
            <a:ext cx="3059832" cy="1897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078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757261"/>
              </p:ext>
            </p:extLst>
          </p:nvPr>
        </p:nvGraphicFramePr>
        <p:xfrm>
          <a:off x="33928" y="1556796"/>
          <a:ext cx="9110072" cy="39658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8938"/>
                <a:gridCol w="3988331"/>
                <a:gridCol w="2275059"/>
                <a:gridCol w="2267744"/>
              </a:tblGrid>
              <a:tr h="792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№ п/п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Специальности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ВСЕГО трудоустроено </a:t>
                      </a:r>
                      <a:endParaRPr lang="ru-RU" sz="2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в </a:t>
                      </a:r>
                      <a:r>
                        <a:rPr lang="ru-RU" sz="2000" b="1" u="none" strike="noStrike" dirty="0">
                          <a:effectLst/>
                        </a:rPr>
                        <a:t>организациях РК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ОМ (Терапия)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238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80%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8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ОМ (Акушерство и гинекология)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77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63%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8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Врач общей практики  (1 год.)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26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45%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8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ОМ(ВОП 2 год.)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231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78%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8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ОМ (Хирургия)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110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87</a:t>
                      </a: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% </a:t>
                      </a:r>
                      <a:r>
                        <a:rPr lang="en-US" sz="2000" b="1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kk-KZ" sz="2000" b="1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max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8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ОМ(Педиатрия)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43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77%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8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ОМ (Гигиена и эпидемиология )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13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41</a:t>
                      </a: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%</a:t>
                      </a: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kk-KZ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min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84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Стоматология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52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62%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8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Резидентура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80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62%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                                   ВСЕГО 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870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75%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32656"/>
            <a:ext cx="860336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Показатели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трудоустройства выпускников интернатуры и резидентуры  в  2015 г.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kk-KZ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Диссертационный Совет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24744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2 диссертационных совета по защите  диссертаций выпускников докторантуры 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2492896"/>
            <a:ext cx="4896544" cy="151477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Общественное здравоохранение</a:t>
            </a:r>
            <a:endParaRPr lang="ru-RU" sz="3200" b="1" dirty="0">
              <a:latin typeface="+mj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11960" y="3645024"/>
            <a:ext cx="4521448" cy="229379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Фармация и Технология фармацевтического производства</a:t>
            </a:r>
            <a:endParaRPr lang="ru-RU" b="1" dirty="0">
              <a:latin typeface="+mj-lt"/>
            </a:endParaRPr>
          </a:p>
        </p:txBody>
      </p:sp>
      <p:pic>
        <p:nvPicPr>
          <p:cNvPr id="139266" name="Picture 2" descr="http://www.sfti.edu.ru/news/2015/06/201506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365104"/>
            <a:ext cx="3168352" cy="221784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turistu.kz/files/imgforus/viza-v-kazakhstan.jpg"/>
          <p:cNvPicPr>
            <a:picLocks noChangeAspect="1" noChangeArrowheads="1"/>
          </p:cNvPicPr>
          <p:nvPr/>
        </p:nvPicPr>
        <p:blipFill>
          <a:blip r:embed="rId3" cstate="print">
            <a:lum bright="65000" contrast="36000"/>
          </a:blip>
          <a:srcRect/>
          <a:stretch>
            <a:fillRect/>
          </a:stretch>
        </p:blipFill>
        <p:spPr bwMode="auto">
          <a:xfrm>
            <a:off x="0" y="-20612"/>
            <a:ext cx="9144000" cy="687861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16632"/>
            <a:ext cx="7092280" cy="5688632"/>
          </a:xfrm>
        </p:spPr>
        <p:txBody>
          <a:bodyPr>
            <a:normAutofit fontScale="85000" lnSpcReduction="10000"/>
          </a:bodyPr>
          <a:lstStyle/>
          <a:p>
            <a:pPr marL="180975" indent="84138" algn="just">
              <a:buNone/>
            </a:pPr>
            <a:r>
              <a:rPr lang="ru-RU" sz="2800" dirty="0" smtClean="0"/>
              <a:t>      </a:t>
            </a:r>
            <a:r>
              <a:rPr lang="ru-RU" sz="2800" b="1" dirty="0" smtClean="0"/>
              <a:t>«100 конкретных шагов» придадут нашей стране такой запас прочности, который позволит уверенно пройти сложный период испытаний, не сбиться с пути реализации Стратегии-2050 и укрепить казахстанскую государственность" </a:t>
            </a:r>
          </a:p>
          <a:p>
            <a:pPr marL="180975" indent="84138" algn="just">
              <a:buNone/>
            </a:pPr>
            <a:endParaRPr lang="ru-RU" sz="2800" b="1" dirty="0" smtClean="0"/>
          </a:p>
          <a:p>
            <a:pPr marL="180975" indent="84138" algn="just">
              <a:buNone/>
            </a:pPr>
            <a:r>
              <a:rPr lang="ru-RU" sz="2800" b="1" dirty="0" smtClean="0"/>
              <a:t>         </a:t>
            </a:r>
            <a:r>
              <a:rPr lang="ru-RU" sz="2800" dirty="0" smtClean="0"/>
              <a:t>Поэтапное расширение академической и управленческой самостоятельности ВУЗов  с учетом опыта Назарбаев Университета.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marL="360363" indent="444500">
              <a:buNone/>
            </a:pPr>
            <a:r>
              <a:rPr lang="ru-RU" sz="2800" dirty="0" smtClean="0"/>
              <a:t> …обеспечить переход медицинских организаций на принципы корпоративного управления.</a:t>
            </a:r>
          </a:p>
          <a:p>
            <a:pPr marL="180975" indent="444500">
              <a:buNone/>
            </a:pPr>
            <a:r>
              <a:rPr lang="ru-RU" sz="2800" dirty="0" smtClean="0"/>
              <a:t>   …повышение конкурентоспособности выпускаемых кадров и рост экспортного потенциала образовательного сектора.</a:t>
            </a:r>
            <a:br>
              <a:rPr lang="ru-RU" sz="2800" dirty="0" smtClean="0"/>
            </a:br>
            <a:endParaRPr lang="ru-RU" sz="2800" dirty="0" smtClean="0"/>
          </a:p>
          <a:p>
            <a:pPr algn="r">
              <a:buNone/>
            </a:pPr>
            <a:endParaRPr lang="ru-RU" sz="2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052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000" b="1" dirty="0" smtClean="0"/>
              <a:t>«100 конкретных шагов» 5-ти институциональных реформ Президента Республики Казахстан Н.Назарбаева, май 2015 г.</a:t>
            </a:r>
            <a:endParaRPr lang="ru-RU" sz="2000" b="1" i="1" dirty="0" smtClean="0"/>
          </a:p>
        </p:txBody>
      </p:sp>
      <p:pic>
        <p:nvPicPr>
          <p:cNvPr id="7" name="Содержимое 4" descr="Президен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052736"/>
            <a:ext cx="1709382" cy="256874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286000" y="1443841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6866" name="Object 2"/>
          <p:cNvGraphicFramePr>
            <a:graphicFrameLocks/>
          </p:cNvGraphicFramePr>
          <p:nvPr/>
        </p:nvGraphicFramePr>
        <p:xfrm>
          <a:off x="0" y="1052736"/>
          <a:ext cx="9144000" cy="5286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name="Worksheet" r:id="rId5" imgW="2971800" imgH="1733702" progId="Excel.Sheet.8">
                  <p:embed/>
                </p:oleObj>
              </mc:Choice>
              <mc:Fallback>
                <p:oleObj name="Worksheet" r:id="rId5" imgW="2971800" imgH="1733702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736"/>
                        <a:ext cx="9144000" cy="5286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467544" y="0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Результативность НИР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539552" y="1340768"/>
            <a:ext cx="31683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КОЛИЧЕСТВО НАУЧНО-ТЕХНИЧЕСКИХ ПРОЕКТОВ </a:t>
            </a:r>
            <a:endParaRPr lang="ru-RU" sz="2400" b="1" dirty="0">
              <a:solidFill>
                <a:srgbClr val="FF0000"/>
              </a:solidFill>
              <a:latin typeface="+mj-lt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652120" y="1556792"/>
            <a:ext cx="1224136" cy="4752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52120" y="836712"/>
            <a:ext cx="1296144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49</a:t>
            </a:r>
            <a:endParaRPr lang="ru-RU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827087" y="571480"/>
            <a:ext cx="8316913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571604" y="0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imes New Roman" pitchFamily="18" charset="0"/>
              </a:rPr>
              <a:t>НАУЧНАЯ ПРОДУКЦИЯ</a:t>
            </a:r>
            <a:endParaRPr lang="ru-RU" sz="2800" b="1" dirty="0">
              <a:solidFill>
                <a:srgbClr val="002060"/>
              </a:solidFill>
              <a:latin typeface="+mj-lt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1443841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786989321"/>
              </p:ext>
            </p:extLst>
          </p:nvPr>
        </p:nvGraphicFramePr>
        <p:xfrm>
          <a:off x="642910" y="1500174"/>
          <a:ext cx="3929090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14348" y="714356"/>
            <a:ext cx="35719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Общее количество научных публикаций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745113040"/>
              </p:ext>
            </p:extLst>
          </p:nvPr>
        </p:nvGraphicFramePr>
        <p:xfrm>
          <a:off x="357158" y="4429132"/>
          <a:ext cx="435771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Заголовок 6"/>
          <p:cNvSpPr txBox="1">
            <a:spLocks/>
          </p:cNvSpPr>
          <p:nvPr/>
        </p:nvSpPr>
        <p:spPr>
          <a:xfrm>
            <a:off x="285720" y="3786190"/>
            <a:ext cx="4643470" cy="7143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Количество публикаций в рейтинговых журналах с не нулевым </a:t>
            </a:r>
            <a:r>
              <a:rPr lang="en-US" sz="1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IF</a:t>
            </a:r>
            <a:endParaRPr lang="ru-RU" sz="18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7087" y="3643314"/>
            <a:ext cx="8316913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393670" y="2107000"/>
            <a:ext cx="2928958" cy="794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929190" y="642918"/>
            <a:ext cx="3958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патентов сотрудников КазНМУ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321053" y="5322095"/>
            <a:ext cx="3072604" cy="794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185270" y="3714752"/>
            <a:ext cx="3958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 внедрения в практическое здравоохранения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1745113040"/>
              </p:ext>
            </p:extLst>
          </p:nvPr>
        </p:nvGraphicFramePr>
        <p:xfrm>
          <a:off x="5000628" y="1285860"/>
          <a:ext cx="392909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86989321"/>
              </p:ext>
            </p:extLst>
          </p:nvPr>
        </p:nvGraphicFramePr>
        <p:xfrm>
          <a:off x="5000628" y="4357694"/>
          <a:ext cx="3929090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Овал 15"/>
          <p:cNvSpPr/>
          <p:nvPr/>
        </p:nvSpPr>
        <p:spPr>
          <a:xfrm>
            <a:off x="2771800" y="4293096"/>
            <a:ext cx="2160240" cy="256490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3968" y="4365104"/>
            <a:ext cx="122413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Итого 143</a:t>
            </a:r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7380312" y="4293096"/>
            <a:ext cx="1584176" cy="216024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Прямоугольник 5"/>
          <p:cNvSpPr>
            <a:spLocks noChangeArrowheads="1"/>
          </p:cNvSpPr>
          <p:nvPr/>
        </p:nvSpPr>
        <p:spPr bwMode="auto">
          <a:xfrm>
            <a:off x="251520" y="4509120"/>
            <a:ext cx="3456384" cy="1200329"/>
          </a:xfrm>
          <a:prstGeom prst="homePlat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imes New Roman" pitchFamily="18" charset="0"/>
              </a:rPr>
              <a:t>ОБЪЕМ ФИНАНСИРОВАНИЯ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imes New Roman" pitchFamily="18" charset="0"/>
              </a:rPr>
              <a:t>НИР (ТЫС.ТЕНГЕ)</a:t>
            </a:r>
            <a:endParaRPr lang="ru-RU" sz="2400" b="1" dirty="0">
              <a:solidFill>
                <a:srgbClr val="002060"/>
              </a:solidFill>
              <a:latin typeface="+mj-lt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1443841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3059832" y="2996952"/>
          <a:ext cx="5913964" cy="3635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966900"/>
              </p:ext>
            </p:extLst>
          </p:nvPr>
        </p:nvGraphicFramePr>
        <p:xfrm>
          <a:off x="0" y="260648"/>
          <a:ext cx="58681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Овал 6"/>
          <p:cNvSpPr/>
          <p:nvPr/>
        </p:nvSpPr>
        <p:spPr>
          <a:xfrm>
            <a:off x="6300192" y="332656"/>
            <a:ext cx="2664296" cy="100811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Финансирование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внутривузовских</a:t>
            </a:r>
            <a:r>
              <a:rPr lang="ru-RU" b="1" dirty="0" smtClean="0">
                <a:solidFill>
                  <a:srgbClr val="002060"/>
                </a:solidFill>
              </a:rPr>
              <a:t> грантов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580112" y="764704"/>
            <a:ext cx="936104" cy="7200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3275856" y="692696"/>
            <a:ext cx="3240360" cy="720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499992" y="764704"/>
            <a:ext cx="2016224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0" y="188640"/>
            <a:ext cx="2411760" cy="64807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Финансирование МОН РК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22" name="Прямая со стрелкой 21"/>
          <p:cNvCxnSpPr>
            <a:stCxn id="18" idx="4"/>
          </p:cNvCxnSpPr>
          <p:nvPr/>
        </p:nvCxnSpPr>
        <p:spPr>
          <a:xfrm flipH="1">
            <a:off x="827584" y="836712"/>
            <a:ext cx="378296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8" idx="4"/>
          </p:cNvCxnSpPr>
          <p:nvPr/>
        </p:nvCxnSpPr>
        <p:spPr>
          <a:xfrm>
            <a:off x="1205880" y="836712"/>
            <a:ext cx="142190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331640" y="836712"/>
            <a:ext cx="244827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187624" y="836712"/>
            <a:ext cx="504056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251520" y="3429000"/>
            <a:ext cx="2411760" cy="648072"/>
          </a:xfrm>
          <a:prstGeom prst="ellips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Финансирование МЗ СР РК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4" name="Прямая со стрелкой 33"/>
          <p:cNvCxnSpPr>
            <a:stCxn id="32" idx="0"/>
          </p:cNvCxnSpPr>
          <p:nvPr/>
        </p:nvCxnSpPr>
        <p:spPr>
          <a:xfrm flipH="1" flipV="1">
            <a:off x="467544" y="2564904"/>
            <a:ext cx="989856" cy="86409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2" idx="0"/>
          </p:cNvCxnSpPr>
          <p:nvPr/>
        </p:nvCxnSpPr>
        <p:spPr>
          <a:xfrm flipV="1">
            <a:off x="1457400" y="2564904"/>
            <a:ext cx="1170384" cy="86409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2" idx="0"/>
          </p:cNvCxnSpPr>
          <p:nvPr/>
        </p:nvCxnSpPr>
        <p:spPr>
          <a:xfrm flipV="1">
            <a:off x="1457400" y="2204864"/>
            <a:ext cx="90264" cy="1224136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5004048" y="548680"/>
            <a:ext cx="4014192" cy="1387435"/>
          </a:xfrm>
          <a:prstGeom prst="round2Same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+mj-lt"/>
              </a:rPr>
              <a:t>Более 50 студентов стали призерами  </a:t>
            </a:r>
            <a:r>
              <a:rPr lang="ru-RU" sz="2000" b="1" dirty="0">
                <a:solidFill>
                  <a:prstClr val="white"/>
                </a:solidFill>
                <a:latin typeface="+mj-lt"/>
              </a:rPr>
              <a:t>международных олимпиад </a:t>
            </a:r>
            <a:r>
              <a:rPr lang="ru-RU" sz="2000" b="1" dirty="0" smtClean="0">
                <a:solidFill>
                  <a:prstClr val="white"/>
                </a:solidFill>
                <a:latin typeface="+mj-lt"/>
              </a:rPr>
              <a:t> и  </a:t>
            </a:r>
            <a:r>
              <a:rPr lang="ru-RU" sz="2000" b="1" dirty="0">
                <a:solidFill>
                  <a:prstClr val="white"/>
                </a:solidFill>
                <a:latin typeface="+mj-lt"/>
              </a:rPr>
              <a:t>конкурсов научных работ  </a:t>
            </a:r>
            <a:r>
              <a:rPr lang="ru-RU" sz="2000" b="1" dirty="0" smtClean="0">
                <a:solidFill>
                  <a:prstClr val="white"/>
                </a:solidFill>
                <a:latin typeface="+mj-lt"/>
              </a:rPr>
              <a:t> </a:t>
            </a:r>
            <a:endParaRPr lang="ru-RU" sz="2000" b="1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07" y="4149080"/>
            <a:ext cx="987076" cy="63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07" y="3031884"/>
            <a:ext cx="930324" cy="62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07" y="2060224"/>
            <a:ext cx="931396" cy="62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267744" y="0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imes New Roman" pitchFamily="18" charset="0"/>
              </a:rPr>
              <a:t>НИРС в 2014-2015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Tahoma" pitchFamily="34" charset="0"/>
                <a:cs typeface="Times New Roman" pitchFamily="18" charset="0"/>
              </a:rPr>
              <a:t>уч.году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+mj-lt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651236649"/>
              </p:ext>
            </p:extLst>
          </p:nvPr>
        </p:nvGraphicFramePr>
        <p:xfrm>
          <a:off x="0" y="500043"/>
          <a:ext cx="4932040" cy="609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Picture 2" descr="https://upload.wikimedia.org/wikipedia/commons/thumb/9/9a/Flag_of_Spain.svg/250px-Flag_of_Spai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899322" cy="63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Bashkortostan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67" y="3057421"/>
            <a:ext cx="899322" cy="59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ag of Tatarsta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72" y="2077279"/>
            <a:ext cx="899323" cy="58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280785" y="2716161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616367" y="2702038"/>
            <a:ext cx="899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01154" y="365334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459622" y="3702684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Башкортостан</a:t>
            </a:r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408609" y="4824887"/>
            <a:ext cx="731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668907" y="4760005"/>
            <a:ext cx="771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Испания</a:t>
            </a:r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endParaRPr lang="ru-RU" dirty="0"/>
          </a:p>
        </p:txBody>
      </p:sp>
      <p:pic>
        <p:nvPicPr>
          <p:cNvPr id="1034" name="Picture 10" descr="Flag of Belarus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515" y="2077279"/>
            <a:ext cx="1312355" cy="58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7796997" y="2716161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endParaRPr lang="ru-RU" dirty="0"/>
          </a:p>
        </p:txBody>
      </p:sp>
      <p:pic>
        <p:nvPicPr>
          <p:cNvPr id="1040" name="Picture 16" descr="Flag of South Korea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53" y="3031885"/>
            <a:ext cx="1192717" cy="62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lag of Poland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79" y="4060640"/>
            <a:ext cx="1121392" cy="63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7916254" y="4763332"/>
            <a:ext cx="1028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Польша</a:t>
            </a:r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889772" y="3702684"/>
            <a:ext cx="1182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Южная Корея </a:t>
            </a:r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endParaRPr lang="ru-RU" dirty="0"/>
          </a:p>
        </p:txBody>
      </p:sp>
      <p:pic>
        <p:nvPicPr>
          <p:cNvPr id="1044" name="Picture 20" descr="Flag of Uzbekistan.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69" y="5177661"/>
            <a:ext cx="947814" cy="64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274507" y="5955530"/>
            <a:ext cx="987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6" name="Picture 22" descr="Flag of Kyrgyzstan.sv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07" y="5193041"/>
            <a:ext cx="1052724" cy="63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6662294" y="5969430"/>
            <a:ext cx="1089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Кыргызская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8" name="Picture 24" descr="Flag of the United States.sv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439" y="5177661"/>
            <a:ext cx="1102432" cy="64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7823479" y="5969430"/>
            <a:ext cx="13205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860032" y="836712"/>
            <a:ext cx="0" cy="4752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179512" y="5949280"/>
            <a:ext cx="4536504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динамике  отмечается увеличение показателей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60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848872" cy="259471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Достижение  компетентности педагогических кадров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Повышение научного потенциала преподавателей 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Компетентность преподавателей –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качество образования  </a:t>
            </a: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2276872"/>
            <a:ext cx="20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latin typeface="+mj-lt"/>
                <a:cs typeface="Times New Roman" pitchFamily="18" charset="0"/>
              </a:rPr>
              <a:t>Модель комептенций ППС КазНМУ Утверждена УС  </a:t>
            </a:r>
          </a:p>
          <a:p>
            <a:pPr algn="ctr"/>
            <a:r>
              <a:rPr lang="kk-KZ" sz="1600" b="1" dirty="0" smtClean="0">
                <a:latin typeface="+mj-lt"/>
                <a:cs typeface="Times New Roman" pitchFamily="18" charset="0"/>
              </a:rPr>
              <a:t>(протокол №11 от 30.06.2015 г.).</a:t>
            </a:r>
            <a:endParaRPr lang="ru-RU" sz="16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b="1" dirty="0" smtClean="0">
                <a:solidFill>
                  <a:srgbClr val="C00000"/>
                </a:solidFill>
              </a:rPr>
              <a:t>Школа педагогического мастерства  им.Х.С.Насыбуллиной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509120"/>
            <a:ext cx="388843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kk-KZ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С 2011 г. В Школе обучено </a:t>
            </a:r>
            <a:r>
              <a:rPr lang="kk-KZ" b="1" dirty="0" smtClean="0">
                <a:latin typeface="+mj-lt"/>
                <a:ea typeface="Calibri" pitchFamily="34" charset="0"/>
                <a:cs typeface="Times New Roman" pitchFamily="18" charset="0"/>
              </a:rPr>
              <a:t>3995 ППС и сотрудников, в том числе в 2014-2015 уч.г.  -   </a:t>
            </a:r>
            <a:r>
              <a:rPr lang="kk-KZ" b="1" u="sng" dirty="0" smtClean="0">
                <a:latin typeface="+mj-lt"/>
                <a:ea typeface="Calibri" pitchFamily="34" charset="0"/>
                <a:cs typeface="Times New Roman" pitchFamily="18" charset="0"/>
              </a:rPr>
              <a:t>987  человек  </a:t>
            </a:r>
            <a:r>
              <a:rPr lang="kk-KZ" b="1" dirty="0" smtClean="0">
                <a:latin typeface="+mj-lt"/>
                <a:ea typeface="Calibri" pitchFamily="34" charset="0"/>
                <a:cs typeface="Times New Roman" pitchFamily="18" charset="0"/>
              </a:rPr>
              <a:t>на 22  семинарах с привлечением </a:t>
            </a:r>
            <a:r>
              <a:rPr lang="kk-KZ" b="1" dirty="0" smtClean="0">
                <a:latin typeface="+mj-lt"/>
                <a:cs typeface="Times New Roman" pitchFamily="18" charset="0"/>
              </a:rPr>
              <a:t>визитинг профессоров из университетов, входящих в </a:t>
            </a:r>
          </a:p>
          <a:p>
            <a:pPr lvl="0" algn="ctr"/>
            <a:r>
              <a:rPr lang="kk-KZ" b="1" dirty="0" smtClean="0">
                <a:latin typeface="+mj-lt"/>
                <a:cs typeface="Times New Roman" pitchFamily="18" charset="0"/>
              </a:rPr>
              <a:t> ТОР-100 </a:t>
            </a:r>
            <a:r>
              <a:rPr lang="en-US" b="1" dirty="0" smtClean="0">
                <a:latin typeface="+mj-lt"/>
                <a:cs typeface="Times New Roman" pitchFamily="18" charset="0"/>
              </a:rPr>
              <a:t>QS WUR</a:t>
            </a:r>
            <a:endParaRPr lang="ru-RU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2276872"/>
            <a:ext cx="4032448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В 2014-2015 уч.г. </a:t>
            </a: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п</a:t>
            </a:r>
            <a:r>
              <a:rPr lang="ru-RU" b="1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роведено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39 обучающих семинаров/тренингов для ППС в интерактивном режиме.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Общее количество слушателей – </a:t>
            </a:r>
            <a:r>
              <a:rPr lang="ru-RU" b="1" u="sng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577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1340768"/>
            <a:ext cx="3886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Центр образовательных технологий им. В.С. Аванесова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933056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 период с 2012 года </a:t>
            </a:r>
            <a:r>
              <a:rPr lang="ru-RU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1020 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сотрудников КазНМУ имени С.Д.Асфендиярова прошли обучение и стажировки за счет средств Университета.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Из них 541 в дальнем зарубежье  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479 в ближнем зарубежье.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5949280"/>
            <a:ext cx="3779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 2013 г. </a:t>
            </a:r>
            <a:r>
              <a:rPr lang="ru-RU" b="1" u="sng" dirty="0" smtClean="0"/>
              <a:t>54 сотрудника </a:t>
            </a:r>
            <a:r>
              <a:rPr lang="ru-RU" b="1" dirty="0" smtClean="0"/>
              <a:t>КазНМУ прошли обучение по программе «</a:t>
            </a:r>
            <a:r>
              <a:rPr lang="ru-RU" b="1" dirty="0" err="1" smtClean="0"/>
              <a:t>Болашак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14" name="Oval 57"/>
          <p:cNvSpPr>
            <a:spLocks noChangeArrowheads="1"/>
          </p:cNvSpPr>
          <p:nvPr/>
        </p:nvSpPr>
        <p:spPr bwMode="gray">
          <a:xfrm>
            <a:off x="4716016" y="5805264"/>
            <a:ext cx="587375" cy="5842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 algn="ctr">
            <a:solidFill>
              <a:schemeClr val="bg1">
                <a:alpha val="7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36504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ru-RU" sz="2000" dirty="0" smtClean="0"/>
              <a:t>	</a:t>
            </a:r>
            <a:r>
              <a:rPr lang="ru-RU" sz="2000" b="1" dirty="0" smtClean="0"/>
              <a:t>В штате Университета  иностранные преподаватели: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2000" dirty="0" smtClean="0"/>
              <a:t>Чайковская В.В. –почетный профессор КазНМУ, кафедра геронтологии и гериатрии (Украина);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2000" dirty="0" err="1" smtClean="0"/>
              <a:t>Хименко</a:t>
            </a:r>
            <a:r>
              <a:rPr lang="ru-RU" sz="2000" dirty="0" smtClean="0"/>
              <a:t> С. – модуль «фармацевт-менеджер» (Украина);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2000" dirty="0" err="1" smtClean="0"/>
              <a:t>Мейманалиев</a:t>
            </a:r>
            <a:r>
              <a:rPr lang="ru-RU" sz="2000" dirty="0" smtClean="0"/>
              <a:t> Т.С. – д.м.н., проф., почетный профессор КазНМУ, кафедра международного здравоохранения (Кыргызстан);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2000" dirty="0" err="1" smtClean="0"/>
              <a:t>Кудайбергенова</a:t>
            </a:r>
            <a:r>
              <a:rPr lang="ru-RU" sz="2000" dirty="0" smtClean="0"/>
              <a:t> Т.А. – кафедра политики и управления здравоохранением (Кыргызстан);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000" dirty="0" smtClean="0"/>
              <a:t>James Andrew Auld</a:t>
            </a:r>
            <a:r>
              <a:rPr lang="ru-RU" sz="2000" dirty="0" smtClean="0"/>
              <a:t> – кафедра иностранных языков (Канада);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2000" dirty="0" err="1" smtClean="0"/>
              <a:t>Орвил</a:t>
            </a:r>
            <a:r>
              <a:rPr lang="ru-RU" sz="2000" dirty="0" smtClean="0"/>
              <a:t> Адамс, адъюнкт-профессор, почетный профессор КазНМУ (Канада) -  </a:t>
            </a:r>
            <a:r>
              <a:rPr lang="ru-RU" sz="2000" i="1" dirty="0" smtClean="0"/>
              <a:t>включая дистанционное обучение;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ru-RU" sz="2000" dirty="0" smtClean="0"/>
              <a:t>Аванесов В.С., </a:t>
            </a:r>
            <a:r>
              <a:rPr lang="ru-RU" sz="2000" dirty="0" err="1" smtClean="0"/>
              <a:t>д.пед.н</a:t>
            </a:r>
            <a:r>
              <a:rPr lang="ru-RU" sz="2000" dirty="0" smtClean="0"/>
              <a:t>.,  профессор, почетный профессор КазНМУ (Россия) - </a:t>
            </a:r>
            <a:r>
              <a:rPr lang="ru-RU" sz="2000" i="1" dirty="0" smtClean="0"/>
              <a:t>включая дистанционное обучение.</a:t>
            </a:r>
            <a:endParaRPr lang="ru-RU" sz="20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16288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Привлечение </a:t>
            </a:r>
            <a:r>
              <a:rPr lang="ru-RU" sz="3600" b="1" dirty="0">
                <a:solidFill>
                  <a:srgbClr val="002060"/>
                </a:solidFill>
              </a:rPr>
              <a:t>иностранных </a:t>
            </a:r>
            <a:r>
              <a:rPr lang="ru-RU" sz="3600" b="1" dirty="0" smtClean="0">
                <a:solidFill>
                  <a:srgbClr val="002060"/>
                </a:solidFill>
              </a:rPr>
              <a:t>преподавателей в 2014-2015 </a:t>
            </a:r>
            <a:r>
              <a:rPr lang="ru-RU" sz="3600" b="1" dirty="0" err="1" smtClean="0">
                <a:solidFill>
                  <a:srgbClr val="002060"/>
                </a:solidFill>
              </a:rPr>
              <a:t>уч.году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shkola1249.ru/assets/files/2014/10/3b2f68489bfdcf01183b499e592bf9d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872207" cy="137295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6065912"/>
            <a:ext cx="7128792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2015-2016 </a:t>
            </a:r>
            <a:r>
              <a:rPr lang="ru-RU" sz="2400" b="1" dirty="0" err="1" smtClean="0">
                <a:solidFill>
                  <a:srgbClr val="002060"/>
                </a:solidFill>
              </a:rPr>
              <a:t>уч.году</a:t>
            </a:r>
            <a:r>
              <a:rPr lang="ru-RU" sz="2400" b="1" dirty="0" smtClean="0">
                <a:solidFill>
                  <a:srgbClr val="002060"/>
                </a:solidFill>
              </a:rPr>
              <a:t> планируется принять в штат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10-12</a:t>
            </a:r>
            <a:r>
              <a:rPr lang="ru-RU" sz="2400" b="1" dirty="0" smtClean="0">
                <a:solidFill>
                  <a:srgbClr val="002060"/>
                </a:solidFill>
              </a:rPr>
              <a:t> зарубежных преподавателя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Достижение  эффективности международного сотрудничества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usiter.com/uploads/20120126/rukopozhatie+rukopozhatie+v+kartinkah+delovoe+rukopozhatie+rukopozhatie+klipart+90579821714.jpg"/>
          <p:cNvPicPr>
            <a:picLocks noChangeAspect="1" noChangeArrowheads="1"/>
          </p:cNvPicPr>
          <p:nvPr/>
        </p:nvPicPr>
        <p:blipFill>
          <a:blip r:embed="rId2" cstate="print">
            <a:lum bright="-27000"/>
          </a:blip>
          <a:srcRect/>
          <a:stretch>
            <a:fillRect/>
          </a:stretch>
        </p:blipFill>
        <p:spPr bwMode="auto">
          <a:xfrm>
            <a:off x="0" y="-9545"/>
            <a:ext cx="9144000" cy="6867545"/>
          </a:xfrm>
          <a:prstGeom prst="rect">
            <a:avLst/>
          </a:prstGeom>
          <a:noFill/>
        </p:spPr>
      </p:pic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118827"/>
              </p:ext>
            </p:extLst>
          </p:nvPr>
        </p:nvGraphicFramePr>
        <p:xfrm>
          <a:off x="0" y="1628800"/>
          <a:ext cx="9144000" cy="33674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7800"/>
                <a:gridCol w="1828800"/>
                <a:gridCol w="1524000"/>
                <a:gridCol w="2133600"/>
                <a:gridCol w="2209800"/>
              </a:tblGrid>
              <a:tr h="14776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Год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Количество подписанных договоров</a:t>
                      </a:r>
                      <a:endParaRPr lang="ru-RU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/>
                        <a:t>Из них </a:t>
                      </a:r>
                      <a:r>
                        <a:rPr lang="en-US" sz="2000" baseline="0" dirty="0" smtClean="0"/>
                        <a:t>QS WUR </a:t>
                      </a:r>
                      <a:endParaRPr lang="ru-RU" sz="20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TOP 700</a:t>
                      </a:r>
                      <a:endParaRPr lang="ru-RU" sz="2000" b="1" baseline="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 Встречи  зарубежных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делегаций</a:t>
                      </a:r>
                      <a:endParaRPr lang="ru-RU" sz="2000" b="1" baseline="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/>
                        <a:t>Международные мероприятия и семинары на базе КАЗНМУ</a:t>
                      </a:r>
                      <a:endParaRPr lang="ru-RU" sz="2000" b="1" baseline="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134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2014 </a:t>
                      </a:r>
                      <a:endParaRPr lang="ru-RU" sz="28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20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 9 </a:t>
                      </a:r>
                      <a:endParaRPr lang="ru-RU" sz="28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16</a:t>
                      </a:r>
                      <a:endParaRPr lang="ru-RU" sz="28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813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</a:t>
                      </a:r>
                      <a:r>
                        <a:rPr lang="ru-RU" sz="2800" dirty="0" smtClean="0"/>
                        <a:t>015 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10</a:t>
                      </a:r>
                      <a:endParaRPr lang="ru-RU" sz="2800" dirty="0" smtClean="0"/>
                    </a:p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5</a:t>
                      </a:r>
                      <a:endParaRPr lang="ru-RU" sz="28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14</a:t>
                      </a:r>
                      <a:endParaRPr lang="ru-RU" sz="28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6</a:t>
                      </a:r>
                      <a:endParaRPr lang="ru-RU" sz="28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26064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Международное сотрудничество</a:t>
            </a:r>
          </a:p>
          <a:p>
            <a:pPr lvl="0"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Всего 115 договоров о сотрудничестве с 30 странами мира  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86948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Шаг к международному признанию КазНМУ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548680"/>
            <a:ext cx="8568952" cy="12961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15 июня 2015 г.  на базе Казахского Национального медицинского университета им. С.Д. Асфендиярова  совместно с</a:t>
            </a:r>
          </a:p>
          <a:p>
            <a:pPr algn="ctr"/>
            <a:r>
              <a:rPr lang="ru-RU" sz="2000" b="1" dirty="0" smtClean="0"/>
              <a:t>  </a:t>
            </a:r>
            <a:r>
              <a:rPr lang="kk-KZ" sz="2000" b="1" dirty="0" smtClean="0"/>
              <a:t>QS Asia Quacquarelli Symonds  состоялся </a:t>
            </a:r>
            <a:r>
              <a:rPr lang="ru-RU" sz="2000" b="1" dirty="0" smtClean="0"/>
              <a:t>семинар  с участием </a:t>
            </a:r>
          </a:p>
          <a:p>
            <a:pPr algn="ctr"/>
            <a:r>
              <a:rPr lang="ru-RU" sz="2000" b="1" dirty="0" smtClean="0"/>
              <a:t>7-ми ТОП 100 университетов Азии и ТОП 500 университетов мира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352928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en-US" sz="2400" dirty="0" smtClean="0"/>
              <a:t>«</a:t>
            </a:r>
            <a:r>
              <a:rPr lang="en-US" sz="2400" b="1" dirty="0" smtClean="0"/>
              <a:t>QS XCHANGE SEMINAR: PERFORMANCE IMPROVEMENT STRATEGIES FOR UNIVERSITIES</a:t>
            </a:r>
            <a:r>
              <a:rPr lang="en-US" sz="2400" dirty="0" smtClean="0"/>
              <a:t>»</a:t>
            </a:r>
            <a:endParaRPr lang="ru-RU" sz="2400" dirty="0"/>
          </a:p>
        </p:txBody>
      </p:sp>
      <p:sp>
        <p:nvSpPr>
          <p:cNvPr id="7" name="7-конечная звезда 6"/>
          <p:cNvSpPr/>
          <p:nvPr/>
        </p:nvSpPr>
        <p:spPr>
          <a:xfrm>
            <a:off x="3203848" y="3573016"/>
            <a:ext cx="2736304" cy="2520280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068960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/>
              <a:t>Манди Мок, Генеральный директор QS Asia Quacquarelli Symonds Pte  (</a:t>
            </a:r>
            <a:r>
              <a:rPr lang="kk-KZ" sz="1600" b="1" dirty="0" smtClean="0">
                <a:solidFill>
                  <a:srgbClr val="7030A0"/>
                </a:solidFill>
              </a:rPr>
              <a:t>Сингапур</a:t>
            </a:r>
            <a:r>
              <a:rPr lang="kk-KZ" sz="1600" b="1" dirty="0" smtClean="0"/>
              <a:t>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3212976"/>
            <a:ext cx="3491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/>
              <a:t>Винни Эли (Winnie Eley), вице-канцлер University of Newcastle (</a:t>
            </a:r>
            <a:r>
              <a:rPr lang="kk-KZ" sz="1600" b="1" dirty="0" smtClean="0">
                <a:solidFill>
                  <a:srgbClr val="7030A0"/>
                </a:solidFill>
              </a:rPr>
              <a:t>Австралия </a:t>
            </a:r>
            <a:r>
              <a:rPr lang="kk-KZ" sz="1600" b="1" dirty="0" smtClean="0"/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005064"/>
            <a:ext cx="3491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/>
              <a:t>Атул Чохан (Atul Chauhan), президент  Amity University  (</a:t>
            </a:r>
            <a:r>
              <a:rPr lang="kk-KZ" sz="1600" b="1" dirty="0" smtClean="0">
                <a:solidFill>
                  <a:srgbClr val="7030A0"/>
                </a:solidFill>
              </a:rPr>
              <a:t>Индия</a:t>
            </a:r>
            <a:r>
              <a:rPr lang="kk-KZ" sz="1600" b="1" dirty="0" smtClean="0"/>
              <a:t>)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4365104"/>
            <a:ext cx="3078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/>
              <a:t>проф. Артур Чен (Arthur Chen), Kaohsiung Medical University (</a:t>
            </a:r>
            <a:r>
              <a:rPr lang="kk-KZ" sz="1600" b="1" dirty="0" smtClean="0">
                <a:solidFill>
                  <a:srgbClr val="7030A0"/>
                </a:solidFill>
              </a:rPr>
              <a:t>Тайвань</a:t>
            </a:r>
            <a:r>
              <a:rPr lang="kk-KZ" sz="1600" b="1" dirty="0" smtClean="0"/>
              <a:t>)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013176"/>
            <a:ext cx="3366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/>
              <a:t>проф. Дин Че (X.L. Ding Chair), декан Hong Kong Polytechnic University (</a:t>
            </a:r>
            <a:r>
              <a:rPr lang="kk-KZ" sz="1600" b="1" dirty="0" smtClean="0">
                <a:solidFill>
                  <a:srgbClr val="7030A0"/>
                </a:solidFill>
              </a:rPr>
              <a:t>ГонКонг</a:t>
            </a:r>
            <a:r>
              <a:rPr lang="kk-KZ" sz="1600" b="1" dirty="0" smtClean="0"/>
              <a:t>)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5445224"/>
            <a:ext cx="3419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/>
              <a:t>проф.Kamarudin Hussin, бригадный генерал Universiti Malaysia Perlis   (</a:t>
            </a:r>
            <a:r>
              <a:rPr lang="kk-KZ" sz="1600" b="1" dirty="0" smtClean="0">
                <a:solidFill>
                  <a:srgbClr val="7030A0"/>
                </a:solidFill>
              </a:rPr>
              <a:t>Малазия</a:t>
            </a:r>
            <a:r>
              <a:rPr lang="kk-KZ" sz="1600" b="1" dirty="0" smtClean="0"/>
              <a:t>) 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6093296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/>
              <a:t>проф. Jay Ick Lim, декан Ajou University</a:t>
            </a:r>
          </a:p>
          <a:p>
            <a:pPr algn="ctr"/>
            <a:r>
              <a:rPr lang="kk-KZ" sz="1600" b="1" dirty="0" smtClean="0"/>
              <a:t> (</a:t>
            </a:r>
            <a:r>
              <a:rPr lang="kk-KZ" sz="1600" b="1" dirty="0" smtClean="0">
                <a:solidFill>
                  <a:srgbClr val="7030A0"/>
                </a:solidFill>
              </a:rPr>
              <a:t>Южная Корея</a:t>
            </a:r>
            <a:r>
              <a:rPr lang="kk-KZ" sz="1600" b="1" dirty="0" smtClean="0"/>
              <a:t>) </a:t>
            </a:r>
          </a:p>
        </p:txBody>
      </p:sp>
      <p:pic>
        <p:nvPicPr>
          <p:cNvPr id="16" name="Рисунок 15" descr="Безымянный-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149080"/>
            <a:ext cx="864096" cy="864096"/>
          </a:xfrm>
          <a:prstGeom prst="rect">
            <a:avLst/>
          </a:prstGeom>
        </p:spPr>
      </p:pic>
      <p:pic>
        <p:nvPicPr>
          <p:cNvPr id="171010" name="Picture 2" descr="http://www.qs.com/wp-content/uploads/2014/06/university-rankings-asia.jpg"/>
          <p:cNvPicPr>
            <a:picLocks noChangeAspect="1" noChangeArrowheads="1"/>
          </p:cNvPicPr>
          <p:nvPr/>
        </p:nvPicPr>
        <p:blipFill>
          <a:blip r:embed="rId3" cstate="print"/>
          <a:srcRect l="5154" r="8938"/>
          <a:stretch>
            <a:fillRect/>
          </a:stretch>
        </p:blipFill>
        <p:spPr bwMode="auto">
          <a:xfrm>
            <a:off x="3995936" y="5013176"/>
            <a:ext cx="1512168" cy="49949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640960" cy="2232248"/>
          </a:xfr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 соответствии со Стратегическим планом 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КазНМУ до 2020 г. 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  2014-2015  учебном году  основными направлениями развития университета были следующие: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340768"/>
            <a:ext cx="8568952" cy="53285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Итоги семинара: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Организация встречи </a:t>
            </a:r>
            <a:r>
              <a:rPr lang="kk-KZ" sz="2400" b="1" dirty="0" smtClean="0"/>
              <a:t>Манди Мок, Генерального директора QS Asia  с Министром ЗСР РК Дуйсеновой Т.К. и  Вице-министром МОН РК Балыкбаевым Т.О.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Совместно с МЗСР РК разработка Стратегии вхождения медицинских вузов Казахстана в международный рейтинг </a:t>
            </a:r>
            <a:r>
              <a:rPr lang="en-US" sz="2400" b="1" dirty="0" smtClean="0"/>
              <a:t>QS WUR</a:t>
            </a:r>
            <a:r>
              <a:rPr lang="ru-RU" sz="2400" b="1" dirty="0" smtClean="0"/>
              <a:t>  до 2023 г. и Дорожной карты  по реализации Стратегии.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Разработка Концепции по вхождению КазНМУ в  международный рейтинг </a:t>
            </a:r>
            <a:r>
              <a:rPr lang="en-US" sz="2400" b="1" dirty="0" smtClean="0"/>
              <a:t>QS WUR</a:t>
            </a:r>
            <a:r>
              <a:rPr lang="ru-RU" sz="24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Изучение опыта передовых университетов мира и внесение дополнений в Стратегию развития КазНМУ до 2020 г.</a:t>
            </a:r>
            <a:endParaRPr lang="ru-RU" sz="2400" b="1" dirty="0"/>
          </a:p>
        </p:txBody>
      </p:sp>
      <p:pic>
        <p:nvPicPr>
          <p:cNvPr id="6" name="Рисунок 5" descr="Безымянный-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64096" cy="864096"/>
          </a:xfrm>
          <a:prstGeom prst="rect">
            <a:avLst/>
          </a:prstGeom>
        </p:spPr>
      </p:pic>
      <p:pic>
        <p:nvPicPr>
          <p:cNvPr id="7" name="Picture 2" descr="http://www.qs.com/wp-content/uploads/2014/06/university-rankings-asia.jpg"/>
          <p:cNvPicPr>
            <a:picLocks noChangeAspect="1" noChangeArrowheads="1"/>
          </p:cNvPicPr>
          <p:nvPr/>
        </p:nvPicPr>
        <p:blipFill>
          <a:blip r:embed="rId3" cstate="print"/>
          <a:srcRect l="5154" r="8938"/>
          <a:stretch>
            <a:fillRect/>
          </a:stretch>
        </p:blipFill>
        <p:spPr bwMode="auto">
          <a:xfrm>
            <a:off x="1115616" y="404664"/>
            <a:ext cx="1512168" cy="4994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796087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68300"/>
            <a:ext cx="715168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5724128" y="2492896"/>
            <a:ext cx="3419872" cy="1916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2015 г. КазНМУ стал членом Ассоциации медицинских Школ Европы (</a:t>
            </a:r>
            <a:r>
              <a:rPr lang="en-US" sz="2400" b="1" dirty="0" smtClean="0">
                <a:solidFill>
                  <a:srgbClr val="002060"/>
                </a:solidFill>
              </a:rPr>
              <a:t>AMSE</a:t>
            </a:r>
            <a:r>
              <a:rPr lang="ru-RU" sz="2400" b="1" dirty="0" smtClean="0">
                <a:solidFill>
                  <a:srgbClr val="002060"/>
                </a:solidFill>
              </a:rPr>
              <a:t>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5887"/>
            <a:ext cx="832167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65387"/>
            <a:ext cx="82359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6156176" y="1628800"/>
            <a:ext cx="2987824" cy="40324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2015 г. КазНМУ стал членом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</a:rPr>
              <a:t>Органиции </a:t>
            </a:r>
            <a:r>
              <a:rPr lang="en-US" sz="2400" b="1" dirty="0" smtClean="0">
                <a:solidFill>
                  <a:srgbClr val="002060"/>
                </a:solidFill>
              </a:rPr>
              <a:t>PhD</a:t>
            </a:r>
            <a:r>
              <a:rPr lang="ru-RU" sz="2400" b="1" dirty="0" smtClean="0">
                <a:solidFill>
                  <a:srgbClr val="002060"/>
                </a:solidFill>
              </a:rPr>
              <a:t> образования по биомедицине и науках о здоровье в Европейской системе (</a:t>
            </a:r>
            <a:r>
              <a:rPr lang="en-US" sz="2400" b="1" dirty="0" smtClean="0">
                <a:solidFill>
                  <a:srgbClr val="002060"/>
                </a:solidFill>
              </a:rPr>
              <a:t>ORPHEUS</a:t>
            </a:r>
            <a:r>
              <a:rPr lang="ru-RU" sz="2400" b="1" dirty="0" smtClean="0">
                <a:solidFill>
                  <a:srgbClr val="002060"/>
                </a:solidFill>
              </a:rPr>
              <a:t>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9050" y="179388"/>
            <a:ext cx="9144000" cy="77787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МЕЖДУНАРОДНОЕ СОТРУДНИЧЕСТВО  ПО МЕДИЦИНСКОМУ ОБРАЗОВАНИЮ 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 b="50331"/>
          <a:stretch>
            <a:fillRect/>
          </a:stretch>
        </p:blipFill>
        <p:spPr bwMode="auto">
          <a:xfrm>
            <a:off x="123825" y="2794000"/>
            <a:ext cx="5226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5375" y="5573713"/>
            <a:ext cx="2857500" cy="928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14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" y="535940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9025" y="1885950"/>
            <a:ext cx="2801938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Kyung He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8088" y="5376863"/>
            <a:ext cx="47625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908720"/>
            <a:ext cx="4570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3" name="Object 6"/>
          <p:cNvGraphicFramePr>
            <a:graphicFrameLocks noChangeAspect="1"/>
          </p:cNvGraphicFramePr>
          <p:nvPr/>
        </p:nvGraphicFramePr>
        <p:xfrm>
          <a:off x="2483768" y="3068960"/>
          <a:ext cx="2394322" cy="2090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kument" r:id="rId10" imgW="1344168" imgH="1082040" progId="Word.Document.8">
                  <p:embed/>
                </p:oleObj>
              </mc:Choice>
              <mc:Fallback>
                <p:oleObj name="Dokument" r:id="rId10" imgW="1344168" imgH="108204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068960"/>
                        <a:ext cx="2394322" cy="2090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Рисунок 23"/>
          <p:cNvPicPr>
            <a:picLocks noChangeAspect="1" noChangeArrowheads="1"/>
          </p:cNvPicPr>
          <p:nvPr/>
        </p:nvPicPr>
        <p:blipFill>
          <a:blip r:embed="rId12" cstate="print"/>
          <a:srcRect l="17726" t="19974" r="57097" b="71466"/>
          <a:stretch>
            <a:fillRect/>
          </a:stretch>
        </p:blipFill>
        <p:spPr bwMode="auto">
          <a:xfrm>
            <a:off x="0" y="1052736"/>
            <a:ext cx="3594621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6" descr="National University of Singapor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864" y="1916832"/>
            <a:ext cx="216058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upload.wikimedia.org/wikipedia/en/b/bc/Taipei_Medical_University_%28crest%29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3068960"/>
            <a:ext cx="1416346" cy="141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232248" cy="56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 descr="http://www.vub.ac.be/MICH/eafp/afbeelding/opmaak/EAFP_logo_schaduw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39752" y="980728"/>
            <a:ext cx="1080120" cy="876369"/>
          </a:xfrm>
          <a:prstGeom prst="rect">
            <a:avLst/>
          </a:prstGeom>
          <a:noFill/>
        </p:spPr>
      </p:pic>
      <p:pic>
        <p:nvPicPr>
          <p:cNvPr id="15" name="Picture 6" descr="http://www.daad.kz/miniwebs/icalmaty/pics/miniwebic_header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2043788" cy="4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erasmusplus.kz/images/res_dost1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18362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МЕЖДУНАРОДНОЕ СОТРУДНИЧЕСТВО  ПО МЕДИЦИНСКОМУ ОБРАЗОВАНИЮ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Например, …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3024336" cy="40324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По инициативе Питера </a:t>
            </a:r>
            <a:r>
              <a:rPr lang="ru-RU" sz="2400" dirty="0" err="1" smtClean="0"/>
              <a:t>Чанга</a:t>
            </a:r>
            <a:r>
              <a:rPr lang="ru-RU" sz="2400" dirty="0" smtClean="0"/>
              <a:t> (</a:t>
            </a:r>
            <a:r>
              <a:rPr lang="ru-RU" sz="2400" dirty="0" err="1" smtClean="0"/>
              <a:t>Peter</a:t>
            </a:r>
            <a:r>
              <a:rPr lang="ru-RU" sz="2400" dirty="0" smtClean="0"/>
              <a:t> </a:t>
            </a:r>
            <a:r>
              <a:rPr lang="ru-RU" sz="2400" dirty="0" err="1" smtClean="0"/>
              <a:t>Chang</a:t>
            </a:r>
            <a:r>
              <a:rPr lang="ru-RU" sz="2400" dirty="0" smtClean="0"/>
              <a:t>), </a:t>
            </a:r>
            <a:r>
              <a:rPr lang="ru-RU" sz="2400" dirty="0" err="1" smtClean="0"/>
              <a:t>визитинг</a:t>
            </a:r>
            <a:r>
              <a:rPr lang="ru-RU" sz="2400" dirty="0" smtClean="0"/>
              <a:t> профессора, делегация КазНМУ с 12 по 18 декабря 2014г. посетила  </a:t>
            </a:r>
            <a:r>
              <a:rPr lang="ru-RU" sz="2400" dirty="0" err="1" smtClean="0"/>
              <a:t>Тайпейский</a:t>
            </a:r>
            <a:r>
              <a:rPr lang="ru-RU" sz="2400" dirty="0" smtClean="0"/>
              <a:t> медицинский университет.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http://upload.wikimedia.org/wikipedia/en/b/bc/Taipei_Medical_University_%28crest%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96752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20072" y="1196752"/>
            <a:ext cx="3923928" cy="54726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Результаты:</a:t>
            </a:r>
          </a:p>
          <a:p>
            <a:pPr marL="265113" indent="-265113">
              <a:buFont typeface="+mj-lt"/>
              <a:buAutoNum type="arabicPeriod"/>
            </a:pPr>
            <a:r>
              <a:rPr lang="ru-RU" sz="2200" b="1" dirty="0" smtClean="0"/>
              <a:t>Опыт  вхождения в  </a:t>
            </a:r>
            <a:r>
              <a:rPr lang="en-US" sz="2200" b="1" dirty="0" smtClean="0"/>
              <a:t>QS WUR</a:t>
            </a:r>
            <a:r>
              <a:rPr lang="ru-RU" sz="2200" b="1" dirty="0" smtClean="0"/>
              <a:t> медицинского университета</a:t>
            </a:r>
          </a:p>
          <a:p>
            <a:pPr marL="265113" indent="-265113">
              <a:buAutoNum type="arabicPeriod" startAt="2"/>
            </a:pPr>
            <a:r>
              <a:rPr lang="ru-RU" sz="2200" b="1" dirty="0" smtClean="0"/>
              <a:t>Инициация проведения в КазНМУ международного семинара </a:t>
            </a:r>
            <a:r>
              <a:rPr lang="en-US" sz="2200" b="1" dirty="0" smtClean="0"/>
              <a:t>«</a:t>
            </a:r>
            <a:r>
              <a:rPr lang="en-US" sz="2200" b="1" i="1" dirty="0" smtClean="0"/>
              <a:t>QS </a:t>
            </a:r>
            <a:r>
              <a:rPr lang="en-US" sz="2200" b="1" i="1" dirty="0" err="1" smtClean="0"/>
              <a:t>Xchange</a:t>
            </a:r>
            <a:r>
              <a:rPr lang="en-US" sz="2200" b="1" i="1" dirty="0" smtClean="0"/>
              <a:t> seminar: performance improvement strategies for universities</a:t>
            </a:r>
            <a:r>
              <a:rPr lang="en-US" sz="2200" b="1" dirty="0" smtClean="0"/>
              <a:t>» </a:t>
            </a:r>
            <a:r>
              <a:rPr lang="ru-RU" sz="2200" b="1" dirty="0" smtClean="0"/>
              <a:t>15 июня 2015 г. </a:t>
            </a:r>
          </a:p>
          <a:p>
            <a:pPr marL="265113" indent="-265113">
              <a:buAutoNum type="arabicPeriod" startAt="2"/>
            </a:pPr>
            <a:r>
              <a:rPr lang="ru-RU" sz="2200" b="1" dirty="0" smtClean="0"/>
              <a:t>Разработана стратегия вхождения в  </a:t>
            </a:r>
            <a:r>
              <a:rPr lang="en-US" sz="2200" b="1" dirty="0" smtClean="0"/>
              <a:t>QS WUR</a:t>
            </a:r>
            <a:r>
              <a:rPr lang="ru-RU" sz="2200" b="1" dirty="0" smtClean="0"/>
              <a:t> (в второй декаде  сентября и в октябре  ожидаются результаты мирового рейтинга и рейтинга стран Евразии)</a:t>
            </a:r>
            <a:endParaRPr lang="ru-RU" sz="2200" dirty="0"/>
          </a:p>
        </p:txBody>
      </p:sp>
      <p:sp>
        <p:nvSpPr>
          <p:cNvPr id="8" name="Овал 7"/>
          <p:cNvSpPr/>
          <p:nvPr/>
        </p:nvSpPr>
        <p:spPr>
          <a:xfrm>
            <a:off x="3347864" y="2924944"/>
            <a:ext cx="1872208" cy="20162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В 2014 г. Т</a:t>
            </a:r>
            <a:r>
              <a:rPr lang="en-US" sz="1400" b="1" dirty="0" smtClean="0"/>
              <a:t>MU</a:t>
            </a:r>
            <a:r>
              <a:rPr lang="ru-RU" sz="1400" b="1" dirty="0" smtClean="0"/>
              <a:t> занял 379 место   в</a:t>
            </a:r>
          </a:p>
          <a:p>
            <a:pPr algn="ctr"/>
            <a:r>
              <a:rPr lang="ru-RU" sz="1400" b="1" dirty="0" smtClean="0"/>
              <a:t> QS WUR  и </a:t>
            </a:r>
          </a:p>
          <a:p>
            <a:pPr algn="ctr"/>
            <a:r>
              <a:rPr lang="ru-RU" sz="1400" b="1" dirty="0" smtClean="0"/>
              <a:t>46 место в </a:t>
            </a:r>
          </a:p>
          <a:p>
            <a:pPr algn="ctr"/>
            <a:r>
              <a:rPr lang="en-US" sz="1400" b="1" dirty="0" smtClean="0"/>
              <a:t>QS WUR Asia</a:t>
            </a:r>
            <a:endParaRPr lang="ru-RU" sz="1400" b="1" dirty="0" smtClean="0"/>
          </a:p>
          <a:p>
            <a:pPr algn="ctr"/>
            <a:endParaRPr lang="ru-RU" sz="14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МЕЖДУНАРОДНОЕ СОТРУДНИЧЕСТВО  ПО МЕДИЦИНСКОМУ ОБРАЗОВАНИЮ,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Например, …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068960"/>
            <a:ext cx="3384376" cy="3600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300" dirty="0" smtClean="0"/>
              <a:t>16  июля 2014 г. делегация Университета Данди посетила  КазНМУ имени С.Д.Асфендиярова</a:t>
            </a:r>
          </a:p>
          <a:p>
            <a:r>
              <a:rPr lang="ru-RU" sz="2300" dirty="0" smtClean="0"/>
              <a:t>В мае 2015 г. делегация КазНМУ познакомилась с основными разделами деятельности Университета Данди </a:t>
            </a:r>
            <a:endParaRPr lang="ru-RU" sz="2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398" y="1196752"/>
            <a:ext cx="4789602" cy="6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1124744"/>
            <a:ext cx="3707904" cy="172819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1-й в Шотландии </a:t>
            </a:r>
            <a:r>
              <a:rPr lang="kk-KZ" sz="1600" b="1" dirty="0" smtClean="0"/>
              <a:t> и </a:t>
            </a:r>
            <a:r>
              <a:rPr lang="ru-RU" sz="1600" b="1" dirty="0" smtClean="0"/>
              <a:t>5-й в Великобритании в области медицины (</a:t>
            </a:r>
            <a:r>
              <a:rPr lang="en-US" sz="1600" b="1" dirty="0" smtClean="0"/>
              <a:t>Guardian </a:t>
            </a:r>
            <a:r>
              <a:rPr lang="en-US" sz="1600" b="1" dirty="0" err="1" smtClean="0"/>
              <a:t>Unive</a:t>
            </a:r>
            <a:r>
              <a:rPr lang="ru-RU" sz="1600" b="1" dirty="0" smtClean="0"/>
              <a:t>.</a:t>
            </a:r>
            <a:r>
              <a:rPr lang="en-US" sz="1600" b="1" dirty="0" err="1" smtClean="0"/>
              <a:t>sity</a:t>
            </a:r>
            <a:r>
              <a:rPr lang="en-US" sz="1600" b="1" dirty="0" smtClean="0"/>
              <a:t> Guide</a:t>
            </a:r>
            <a:r>
              <a:rPr lang="ru-RU" sz="1600" b="1" dirty="0" smtClean="0"/>
              <a:t> 2015).</a:t>
            </a:r>
          </a:p>
          <a:p>
            <a:pPr algn="ctr"/>
            <a:r>
              <a:rPr lang="ru-RU" sz="1600" b="1" dirty="0" smtClean="0"/>
              <a:t>В ТОП +51 </a:t>
            </a:r>
            <a:r>
              <a:rPr lang="en-US" sz="1600" b="1" dirty="0" smtClean="0"/>
              <a:t> QS WUR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988840"/>
            <a:ext cx="5040560" cy="4680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900" b="1" dirty="0" smtClean="0">
                <a:solidFill>
                  <a:srgbClr val="002060"/>
                </a:solidFill>
              </a:rPr>
              <a:t>Результаты: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900" b="1" dirty="0" smtClean="0"/>
              <a:t>Внедрение принципов наилучшей  клинической практики на уровне ПМСП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900" b="1" dirty="0" smtClean="0"/>
              <a:t>Разработка программ  по подготовке врачей общей практики, ориентированных на оказание первичной медико-санитарной помощи населению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1" dirty="0" err="1" smtClean="0"/>
              <a:t>Внедрение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лучшей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клинической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практики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Университета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Данди</a:t>
            </a:r>
            <a:r>
              <a:rPr lang="en-US" sz="1900" b="1" dirty="0" smtClean="0"/>
              <a:t> в </a:t>
            </a:r>
            <a:r>
              <a:rPr lang="en-US" sz="1900" b="1" dirty="0" err="1" smtClean="0"/>
              <a:t>систему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подготовки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выпускников</a:t>
            </a:r>
            <a:r>
              <a:rPr lang="en-US" sz="1900" b="1" dirty="0" smtClean="0"/>
              <a:t>  </a:t>
            </a:r>
            <a:endParaRPr lang="ru-RU" sz="19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900" b="1" dirty="0" err="1" smtClean="0"/>
              <a:t>Организация</a:t>
            </a:r>
            <a:r>
              <a:rPr lang="en-US" sz="1900" b="1" dirty="0" smtClean="0"/>
              <a:t> и </a:t>
            </a:r>
            <a:r>
              <a:rPr lang="en-US" sz="1900" b="1" dirty="0" err="1" smtClean="0"/>
              <a:t>проведение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обучающих</a:t>
            </a:r>
            <a:r>
              <a:rPr lang="en-US" sz="1900" b="1" dirty="0" smtClean="0"/>
              <a:t>  </a:t>
            </a:r>
            <a:r>
              <a:rPr lang="en-US" sz="1900" b="1" dirty="0" err="1" smtClean="0"/>
              <a:t>семинаров</a:t>
            </a:r>
            <a:r>
              <a:rPr lang="en-US" sz="1900" b="1" dirty="0" smtClean="0"/>
              <a:t> и </a:t>
            </a:r>
            <a:r>
              <a:rPr lang="en-US" sz="1900" b="1" dirty="0" err="1" smtClean="0"/>
              <a:t>мастер-классов</a:t>
            </a:r>
            <a:r>
              <a:rPr lang="en-US" sz="1900" b="1" dirty="0" smtClean="0"/>
              <a:t>  </a:t>
            </a:r>
            <a:r>
              <a:rPr lang="ru-RU" sz="1900" b="1" dirty="0" smtClean="0"/>
              <a:t>для преподавателей с привлечением специалистов Университета Данди</a:t>
            </a:r>
            <a:r>
              <a:rPr lang="en-US" sz="1900" b="1" dirty="0" smtClean="0"/>
              <a:t> </a:t>
            </a:r>
            <a:endParaRPr lang="ru-RU" sz="1900" b="1" dirty="0" smtClean="0"/>
          </a:p>
          <a:p>
            <a:pPr algn="ctr"/>
            <a:endParaRPr lang="ru-RU" sz="19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МЕЖДУНАРОДНОЕ СОТРУДНИЧЕСТВО  ПО МЕДИЦИНСКОМУ ОБРАЗОВАНИЮ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Например, …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7456" y="1268760"/>
            <a:ext cx="4717032" cy="33843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41338" indent="-457200">
              <a:buAutoNum type="arabicPeriod"/>
              <a:tabLst>
                <a:tab pos="84138" algn="l"/>
              </a:tabLst>
            </a:pPr>
            <a:r>
              <a:rPr lang="kk-KZ" sz="2400" b="1" dirty="0" smtClean="0"/>
              <a:t>Делегация КазНМУ посетила медицинский Центр Университета Кенгхи</a:t>
            </a:r>
          </a:p>
          <a:p>
            <a:pPr marL="541338" indent="-457200">
              <a:buAutoNum type="arabicPeriod"/>
              <a:tabLst>
                <a:tab pos="84138" algn="l"/>
              </a:tabLst>
            </a:pPr>
            <a:r>
              <a:rPr lang="kk-KZ" sz="2400" b="1" dirty="0" smtClean="0"/>
              <a:t>8-мь преподавателей кафедры эндокринологии (зав.каф. проф. Абылайулы Ж.А.)  в июне 2015 г.  прошли 2-х недельное сертифицированное обучение по  Международной программе в области эндокринологии в Медицинском Центре Университета Кенгхи (г.Сеул)</a:t>
            </a:r>
            <a:endParaRPr lang="ru-RU" sz="2400" b="1" dirty="0"/>
          </a:p>
        </p:txBody>
      </p:sp>
      <p:pic>
        <p:nvPicPr>
          <p:cNvPr id="4" name="Picture 2" descr="Kyung H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69160"/>
            <a:ext cx="2880320" cy="85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9024" y="1268760"/>
            <a:ext cx="3528392" cy="3312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2014 г. преподаватели Университета </a:t>
            </a:r>
            <a:r>
              <a:rPr lang="ru-RU" sz="2400" b="1" dirty="0" err="1" smtClean="0"/>
              <a:t>Кенгхи</a:t>
            </a:r>
            <a:r>
              <a:rPr lang="ru-RU" sz="2400" b="1" dirty="0" smtClean="0"/>
              <a:t> провели  в КазНМУ </a:t>
            </a:r>
          </a:p>
          <a:p>
            <a:pPr algn="ctr"/>
            <a:r>
              <a:rPr lang="ru-RU" sz="2400" b="1" dirty="0" smtClean="0"/>
              <a:t>5 лекций по различным темам клинической медицины для преподавателей, интернов и резидентов</a:t>
            </a:r>
            <a:endParaRPr lang="ru-RU" sz="2400" b="1" dirty="0"/>
          </a:p>
        </p:txBody>
      </p:sp>
      <p:pic>
        <p:nvPicPr>
          <p:cNvPr id="74754" name="Picture 2" descr="C:\Documents and Settings\user.PC\Рабочий стол\Августовские чтения 2015\IMG-20150821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870522"/>
            <a:ext cx="3528392" cy="198747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763688" y="5633864"/>
            <a:ext cx="3096344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ТОП 50 по фармации, </a:t>
            </a:r>
            <a:endParaRPr lang="en-US" b="1" dirty="0" smtClean="0"/>
          </a:p>
          <a:p>
            <a:pPr algn="ctr"/>
            <a:r>
              <a:rPr lang="ru-RU" b="1" dirty="0" smtClean="0"/>
              <a:t>ТОП 300 в </a:t>
            </a:r>
            <a:r>
              <a:rPr lang="en-US" b="1" dirty="0" smtClean="0"/>
              <a:t>QS WUR</a:t>
            </a:r>
            <a:endParaRPr lang="ru-RU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Совершенствование менеджмента КазНМУ 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3563888" y="548680"/>
            <a:ext cx="2520280" cy="2359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 Разработана и внедрена система мотивации и развития преподавателей и сотрудников КазНМУ</a:t>
            </a:r>
          </a:p>
        </p:txBody>
      </p:sp>
      <p:sp>
        <p:nvSpPr>
          <p:cNvPr id="9" name="Овал 8"/>
          <p:cNvSpPr/>
          <p:nvPr/>
        </p:nvSpPr>
        <p:spPr>
          <a:xfrm>
            <a:off x="6803740" y="2492896"/>
            <a:ext cx="2340260" cy="22003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Результат-ориентированная</a:t>
            </a:r>
            <a:r>
              <a:rPr lang="ru-RU" sz="1400" b="1" dirty="0" smtClean="0"/>
              <a:t> Модель университетской науки (2014 г.);</a:t>
            </a:r>
          </a:p>
          <a:p>
            <a:r>
              <a:rPr lang="ru-RU" sz="1400" b="1" dirty="0" smtClean="0"/>
              <a:t> </a:t>
            </a:r>
            <a:endParaRPr lang="ru-RU" sz="1400" b="1" dirty="0"/>
          </a:p>
        </p:txBody>
      </p:sp>
      <p:sp>
        <p:nvSpPr>
          <p:cNvPr id="12" name="Овал 11"/>
          <p:cNvSpPr/>
          <p:nvPr/>
        </p:nvSpPr>
        <p:spPr>
          <a:xfrm>
            <a:off x="6300192" y="4221088"/>
            <a:ext cx="2520280" cy="220564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Совершенствование «Программы </a:t>
            </a:r>
            <a:r>
              <a:rPr lang="ru-RU" sz="1400" b="1" dirty="0" err="1" smtClean="0"/>
              <a:t>трехязычного</a:t>
            </a:r>
            <a:r>
              <a:rPr lang="ru-RU" sz="1400" b="1" dirty="0" smtClean="0"/>
              <a:t> обучения»</a:t>
            </a:r>
          </a:p>
          <a:p>
            <a:pPr algn="ctr"/>
            <a:r>
              <a:rPr lang="ru-RU" sz="1400" b="1" dirty="0" smtClean="0"/>
              <a:t> (2012 г.)</a:t>
            </a:r>
            <a:endParaRPr lang="ru-RU" sz="1400" b="1" dirty="0"/>
          </a:p>
        </p:txBody>
      </p:sp>
      <p:sp>
        <p:nvSpPr>
          <p:cNvPr id="14" name="Овал 13"/>
          <p:cNvSpPr/>
          <p:nvPr/>
        </p:nvSpPr>
        <p:spPr>
          <a:xfrm>
            <a:off x="251520" y="3356992"/>
            <a:ext cx="2280253" cy="23336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Информатизация университета и развитие инфраструктуры</a:t>
            </a:r>
            <a:endParaRPr lang="ru-RU" sz="1400" b="1" dirty="0"/>
          </a:p>
        </p:txBody>
      </p:sp>
      <p:sp>
        <p:nvSpPr>
          <p:cNvPr id="4" name="Овал 3"/>
          <p:cNvSpPr/>
          <p:nvPr/>
        </p:nvSpPr>
        <p:spPr>
          <a:xfrm>
            <a:off x="0" y="1316688"/>
            <a:ext cx="2340260" cy="24003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Концепция </a:t>
            </a:r>
          </a:p>
          <a:p>
            <a:pPr algn="ctr"/>
            <a:r>
              <a:rPr lang="ru-RU" sz="1400" b="1" dirty="0" smtClean="0"/>
              <a:t>«КазНМУ – университет международного уровня до 2020 г.» (август 2014 г.)</a:t>
            </a:r>
            <a:endParaRPr lang="ru-RU" sz="1400" b="1" dirty="0"/>
          </a:p>
        </p:txBody>
      </p:sp>
      <p:sp>
        <p:nvSpPr>
          <p:cNvPr id="7" name="Овал 6"/>
          <p:cNvSpPr/>
          <p:nvPr/>
        </p:nvSpPr>
        <p:spPr>
          <a:xfrm>
            <a:off x="5796136" y="620688"/>
            <a:ext cx="2592288" cy="22322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Модель медицинского образования КазНМУ, основанная на формировании и развитии компетенций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(с 2010 г.)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11960" y="4437112"/>
            <a:ext cx="2280253" cy="226699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Концепция университетской клиники «</a:t>
            </a:r>
            <a:r>
              <a:rPr lang="ru-RU" sz="1400" b="1" dirty="0" err="1" smtClean="0"/>
              <a:t>UNIClinic</a:t>
            </a:r>
            <a:r>
              <a:rPr lang="ru-RU" sz="1400" b="1" dirty="0" smtClean="0"/>
              <a:t>» </a:t>
            </a:r>
          </a:p>
          <a:p>
            <a:pPr algn="ctr"/>
            <a:r>
              <a:rPr lang="ru-RU" sz="1400" b="1" dirty="0" smtClean="0"/>
              <a:t>(2014 г.)</a:t>
            </a:r>
            <a:endParaRPr lang="ru-RU" sz="1400" b="1" dirty="0"/>
          </a:p>
        </p:txBody>
      </p:sp>
      <p:sp>
        <p:nvSpPr>
          <p:cNvPr id="11" name="Овал 10"/>
          <p:cNvSpPr/>
          <p:nvPr/>
        </p:nvSpPr>
        <p:spPr>
          <a:xfrm>
            <a:off x="2123728" y="4437112"/>
            <a:ext cx="2220247" cy="220031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Модель личностного роста и развития выпускника КазНМУ (2014 г.)</a:t>
            </a:r>
            <a:endParaRPr lang="ru-RU" sz="1400" b="1" dirty="0"/>
          </a:p>
        </p:txBody>
      </p:sp>
      <p:sp>
        <p:nvSpPr>
          <p:cNvPr id="17" name="Овал 16"/>
          <p:cNvSpPr/>
          <p:nvPr/>
        </p:nvSpPr>
        <p:spPr>
          <a:xfrm>
            <a:off x="1691680" y="692696"/>
            <a:ext cx="2280253" cy="224163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180975" algn="l"/>
              </a:tabLst>
            </a:pPr>
            <a:r>
              <a:rPr lang="ru-RU" sz="1400" b="1" dirty="0" smtClean="0"/>
              <a:t>   В период</a:t>
            </a:r>
          </a:p>
          <a:p>
            <a:pPr algn="ctr">
              <a:tabLst>
                <a:tab pos="180975" algn="l"/>
              </a:tabLst>
            </a:pPr>
            <a:r>
              <a:rPr lang="ru-RU" sz="1400" b="1" dirty="0" smtClean="0"/>
              <a:t> 2008-2015 г.г. осуществлен  </a:t>
            </a:r>
            <a:r>
              <a:rPr lang="ru-RU" sz="1400" b="1" dirty="0" err="1" smtClean="0"/>
              <a:t>ребрендинг</a:t>
            </a:r>
            <a:r>
              <a:rPr lang="ru-RU" sz="1400" b="1" dirty="0" smtClean="0"/>
              <a:t> университета</a:t>
            </a:r>
          </a:p>
          <a:p>
            <a:pPr algn="ctr"/>
            <a:endParaRPr lang="ru-RU" sz="1400" b="1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2627784" y="2852936"/>
            <a:ext cx="3923928" cy="1512168"/>
          </a:xfrm>
          <a:prstGeom prst="rect">
            <a:avLst/>
          </a:prstGeom>
          <a:blipFill>
            <a:blip r:embed="rId3" cstate="print">
              <a:lum bright="13000"/>
            </a:blip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ТРИЕДИНСТВО=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ОБРАЗОВАНИЕ + НАУКА  + ПРАКТИКА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0"/>
            <a:ext cx="7704856" cy="5486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СТРАТЕГИЧЕСКАЯ ЦЕЛЬ – ДОСТИЧЬ ТРИЕДИНСТВА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Управление  Университетом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196752"/>
            <a:ext cx="540060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2014-2015 </a:t>
            </a:r>
            <a:r>
              <a:rPr lang="ru-RU" sz="2000" b="1" dirty="0" err="1" smtClean="0"/>
              <a:t>уч.год</a:t>
            </a:r>
            <a:r>
              <a:rPr lang="ru-RU" sz="2000" b="1" dirty="0" smtClean="0"/>
              <a:t>  проведено 11 заседаний </a:t>
            </a:r>
          </a:p>
          <a:p>
            <a:pPr algn="ctr"/>
            <a:r>
              <a:rPr lang="ru-RU" sz="2000" b="1" dirty="0" smtClean="0"/>
              <a:t>Ученого Совета, рассмотрено 200 вопросов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204864"/>
            <a:ext cx="5400600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Концепции по развитию Университета – 11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852936"/>
            <a:ext cx="5400600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Вопросы по образованию - 72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501008"/>
            <a:ext cx="5400600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Вопросы по науке - 47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149080"/>
            <a:ext cx="5400600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Вопросы по клинике  - 15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517232"/>
            <a:ext cx="5400600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Вопросы по </a:t>
            </a:r>
            <a:r>
              <a:rPr lang="ru-RU" sz="2000" b="1" dirty="0" err="1" smtClean="0"/>
              <a:t>мененджменту</a:t>
            </a:r>
            <a:r>
              <a:rPr lang="ru-RU" sz="2000" b="1" dirty="0" smtClean="0"/>
              <a:t>  - 30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6136" y="692696"/>
            <a:ext cx="3096344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4-х заседаниях Наблюдательного Совета рассмотрено и утверждено 20 вопросов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96136" y="2348880"/>
            <a:ext cx="3168352" cy="1368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Методическим  Советом на 8-ми заседаниях рассмотрено  около </a:t>
            </a:r>
          </a:p>
          <a:p>
            <a:pPr algn="ctr"/>
            <a:r>
              <a:rPr lang="ru-RU" b="1" dirty="0" smtClean="0"/>
              <a:t>100 вопросов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6" y="3861048"/>
            <a:ext cx="3096344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Этическим Советом рассмотрено  более 30 вопросов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6136" y="5085184"/>
            <a:ext cx="3096344" cy="15121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Советом  по Качеству  рассмотрено </a:t>
            </a:r>
          </a:p>
          <a:p>
            <a:pPr algn="ctr"/>
            <a:r>
              <a:rPr lang="ru-RU" b="1" dirty="0" smtClean="0"/>
              <a:t>7 вопросов по результатам СМК по основным видам деятельности  КазНМУ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797152"/>
            <a:ext cx="5400600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Вопросы по  студентам  - 25</a:t>
            </a:r>
            <a:endParaRPr lang="ru-RU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80120"/>
          </a:xfr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Основные направления развития университета: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824536"/>
          </a:xfrm>
        </p:spPr>
        <p:txBody>
          <a:bodyPr>
            <a:normAutofit fontScale="85000" lnSpcReduction="10000"/>
          </a:bodyPr>
          <a:lstStyle/>
          <a:p>
            <a:pPr marL="541338" lvl="0" indent="-541338">
              <a:buFont typeface="+mj-lt"/>
              <a:buAutoNum type="arabicPeriod"/>
            </a:pPr>
            <a:r>
              <a:rPr lang="ru-RU" dirty="0" smtClean="0"/>
              <a:t>Обеспечение высокого качества образования</a:t>
            </a:r>
          </a:p>
          <a:p>
            <a:pPr marL="541338" indent="-541338">
              <a:buFont typeface="+mj-lt"/>
              <a:buAutoNum type="arabicPeriod"/>
            </a:pPr>
            <a:r>
              <a:rPr lang="ru-RU" dirty="0" smtClean="0"/>
              <a:t>Реализация Модели медицинского образования КазНМУ на всех уровнях подготовки </a:t>
            </a:r>
          </a:p>
          <a:p>
            <a:pPr marL="541338" lvl="0" indent="-541338">
              <a:buFont typeface="+mj-lt"/>
              <a:buAutoNum type="arabicPeriod"/>
            </a:pPr>
            <a:r>
              <a:rPr lang="ru-RU" dirty="0" smtClean="0"/>
              <a:t>Достижение  компетентности педагогических кадров</a:t>
            </a:r>
          </a:p>
          <a:p>
            <a:pPr marL="541338" indent="-541338">
              <a:buFont typeface="+mj-lt"/>
              <a:buAutoNum type="arabicPeriod"/>
            </a:pPr>
            <a:r>
              <a:rPr lang="ru-RU" dirty="0" smtClean="0"/>
              <a:t>Повышение научного потенциала преподавателей  </a:t>
            </a:r>
          </a:p>
          <a:p>
            <a:pPr marL="541338" indent="-541338">
              <a:buFont typeface="+mj-lt"/>
              <a:buAutoNum type="arabicPeriod"/>
            </a:pPr>
            <a:r>
              <a:rPr lang="ru-RU" dirty="0" smtClean="0"/>
              <a:t>Достижение  эффективности международного сотрудничества</a:t>
            </a:r>
          </a:p>
          <a:p>
            <a:pPr marL="541338" lvl="0" indent="-541338">
              <a:buFont typeface="+mj-lt"/>
              <a:buAutoNum type="arabicPeriod"/>
            </a:pPr>
            <a:r>
              <a:rPr lang="ru-RU" dirty="0" smtClean="0"/>
              <a:t>Совершенствование менеджмента Университета 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52128"/>
          </a:xfrm>
        </p:spPr>
        <p:txBody>
          <a:bodyPr>
            <a:noAutofit/>
          </a:bodyPr>
          <a:lstStyle/>
          <a:p>
            <a:pPr algn="ctr">
              <a:defRPr sz="1600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srgbClr val="002060"/>
                </a:solidFill>
              </a:rPr>
              <a:t>Анализ доходов КазНМУ </a:t>
            </a:r>
            <a:r>
              <a:rPr lang="ru-RU" sz="3200" b="1" dirty="0" smtClean="0">
                <a:solidFill>
                  <a:srgbClr val="002060"/>
                </a:solidFill>
              </a:rPr>
              <a:t>за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2008-2015 гг., в тыс.тенге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543083"/>
              </p:ext>
            </p:extLst>
          </p:nvPr>
        </p:nvGraphicFramePr>
        <p:xfrm>
          <a:off x="0" y="1268760"/>
          <a:ext cx="8712968" cy="5055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srgbClr val="002060"/>
                </a:solidFill>
              </a:rPr>
              <a:t>Динамика  средней заработной платы,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 </a:t>
            </a:r>
            <a:r>
              <a:rPr lang="ru-RU" sz="3200" b="1" dirty="0">
                <a:solidFill>
                  <a:srgbClr val="002060"/>
                </a:solidFill>
              </a:rPr>
              <a:t>тенге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963255"/>
              </p:ext>
            </p:extLst>
          </p:nvPr>
        </p:nvGraphicFramePr>
        <p:xfrm>
          <a:off x="457200" y="1556793"/>
          <a:ext cx="8003232" cy="476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72400" y="1772816"/>
            <a:ext cx="971600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Зав.каф.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72400" y="2348880"/>
            <a:ext cx="971600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Проф.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72400" y="2924944"/>
            <a:ext cx="97160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Доц.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72400" y="3429000"/>
            <a:ext cx="971600" cy="3600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Ассис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72400" y="3933056"/>
            <a:ext cx="971600" cy="3600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Преп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5616" y="5733256"/>
            <a:ext cx="7344816" cy="9807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+ оплата по результатам конкурса </a:t>
            </a:r>
            <a:r>
              <a:rPr lang="en-US" sz="2400" b="1" dirty="0" smtClean="0">
                <a:solidFill>
                  <a:srgbClr val="002060"/>
                </a:solidFill>
              </a:rPr>
              <a:t> KPI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 100 тыс. </a:t>
            </a:r>
            <a:r>
              <a:rPr lang="ru-RU" sz="2400" b="1" dirty="0" err="1" smtClean="0">
                <a:solidFill>
                  <a:srgbClr val="002060"/>
                </a:solidFill>
              </a:rPr>
              <a:t>тг</a:t>
            </a:r>
            <a:r>
              <a:rPr lang="ru-RU" sz="2400" b="1" dirty="0" smtClean="0">
                <a:solidFill>
                  <a:srgbClr val="002060"/>
                </a:solidFill>
              </a:rPr>
              <a:t>. до 1 </a:t>
            </a:r>
            <a:r>
              <a:rPr lang="ru-RU" sz="2400" b="1" dirty="0" err="1" smtClean="0">
                <a:solidFill>
                  <a:srgbClr val="002060"/>
                </a:solidFill>
              </a:rPr>
              <a:t>млн</a:t>
            </a:r>
            <a:r>
              <a:rPr lang="ru-RU" sz="2400" b="1" dirty="0" smtClean="0">
                <a:solidFill>
                  <a:srgbClr val="002060"/>
                </a:solidFill>
              </a:rPr>
              <a:t> 200 тыс. </a:t>
            </a:r>
            <a:r>
              <a:rPr lang="ru-RU" sz="2400" b="1" dirty="0" err="1" smtClean="0">
                <a:solidFill>
                  <a:srgbClr val="002060"/>
                </a:solidFill>
              </a:rPr>
              <a:t>тг</a:t>
            </a:r>
            <a:r>
              <a:rPr lang="ru-RU" sz="2400" b="1" dirty="0" smtClean="0">
                <a:solidFill>
                  <a:srgbClr val="002060"/>
                </a:solidFill>
              </a:rPr>
              <a:t> - 1 раз в полгода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995936" y="1556792"/>
            <a:ext cx="1872208" cy="324036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4569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564904"/>
            <a:ext cx="8424936" cy="396044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Юбилеи видных ученых – 15</a:t>
            </a:r>
          </a:p>
          <a:p>
            <a:pPr lvl="0"/>
            <a:r>
              <a:rPr lang="ru-RU" dirty="0" smtClean="0"/>
              <a:t>Студенческие мероприятия – 22</a:t>
            </a:r>
          </a:p>
          <a:p>
            <a:pPr lvl="0"/>
            <a:r>
              <a:rPr lang="ru-RU" dirty="0" smtClean="0"/>
              <a:t>Спортивные мероприятия – 14</a:t>
            </a:r>
          </a:p>
          <a:p>
            <a:pPr lvl="0"/>
            <a:r>
              <a:rPr lang="ru-RU" dirty="0" smtClean="0"/>
              <a:t>Празднование 70-летия Победы в ВОВ – 81</a:t>
            </a:r>
          </a:p>
          <a:p>
            <a:pPr lvl="0"/>
            <a:r>
              <a:rPr lang="ru-RU" dirty="0" smtClean="0"/>
              <a:t>Мероприятия, приуроченные к году Ассамблеи народов Казахстана – 14</a:t>
            </a:r>
          </a:p>
          <a:p>
            <a:pPr lvl="0"/>
            <a:r>
              <a:rPr lang="ru-RU" dirty="0" smtClean="0"/>
              <a:t>Мероприятия, посвященные 20-летию Конституции РК и 550-летию образования Казахского ханства – 10</a:t>
            </a:r>
          </a:p>
          <a:p>
            <a:pPr lvl="0"/>
            <a:r>
              <a:rPr lang="ru-RU" dirty="0" smtClean="0"/>
              <a:t>Конференции, приуроченные 85-летию КазНМУ – 27</a:t>
            </a:r>
          </a:p>
          <a:p>
            <a:endParaRPr lang="ru-RU" dirty="0"/>
          </a:p>
        </p:txBody>
      </p:sp>
      <p:pic>
        <p:nvPicPr>
          <p:cNvPr id="61442" name="Picture 2" descr="http://kaznmu.kz/rus/wp-content/uploads/2015/02/LOGO-19-%D1%84%D0%B5%D0%B2%D1%80%D0%B0%D0%BB%D1%8F-%D0%B2-%D0%BA%D1%80%D0%B8%D0%B2%D1%8B%D1%85-580x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198138" cy="10081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412776"/>
            <a:ext cx="8496944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 первое полугодие 2015 года проведено  </a:t>
            </a:r>
          </a:p>
          <a:p>
            <a:pPr algn="ctr"/>
            <a:r>
              <a:rPr lang="ru-RU" sz="2400" b="1" dirty="0" smtClean="0"/>
              <a:t>183  юбилейных мероприятия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88640"/>
            <a:ext cx="6120680" cy="1008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2015-й является юбилейным годом для КазНМУ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2627784" y="5661248"/>
            <a:ext cx="6264696" cy="72008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«К высокому качеству образования  через развитие компетенций преподавателей»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8640960" cy="1080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Ежегодно мы ставили перед собой  цели и задачи, которые позволили продвинутся на несколько шагов вперед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5661248"/>
            <a:ext cx="237626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2014-2015 </a:t>
            </a:r>
            <a:r>
              <a:rPr lang="ru-RU" b="1" dirty="0" err="1" smtClean="0"/>
              <a:t>уч.год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797152"/>
            <a:ext cx="237626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2013-2014 </a:t>
            </a:r>
            <a:r>
              <a:rPr lang="ru-RU" b="1" dirty="0" err="1" smtClean="0"/>
              <a:t>уч.год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4005064"/>
            <a:ext cx="237626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2012-2013 </a:t>
            </a:r>
            <a:r>
              <a:rPr lang="ru-RU" b="1" dirty="0" err="1" smtClean="0"/>
              <a:t>уч.год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3140968"/>
            <a:ext cx="2376264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2011-2012 </a:t>
            </a:r>
            <a:r>
              <a:rPr lang="ru-RU" b="1" dirty="0" err="1" smtClean="0"/>
              <a:t>уч.год</a:t>
            </a:r>
            <a:endParaRPr lang="ru-RU" b="1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 flipH="1">
            <a:off x="2627784" y="3861048"/>
            <a:ext cx="6264696" cy="7920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000" b="1" dirty="0" smtClean="0"/>
              <a:t>«Год солидарной ответственности студента и преподавателя за качество образования»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b="1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 flipH="1">
            <a:off x="2627784" y="3212976"/>
            <a:ext cx="6264696" cy="504056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000" b="1" dirty="0" smtClean="0"/>
              <a:t>«Информатизация университета»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 flipH="1">
            <a:off x="2627784" y="4869160"/>
            <a:ext cx="6264696" cy="64807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200" b="1" dirty="0" smtClean="0"/>
              <a:t>«Интеграция образования, науки и практики: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4200" b="1" dirty="0" smtClean="0"/>
              <a:t>Стратегия Казахстан 2050»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628800"/>
            <a:ext cx="8568952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 2011 года   </a:t>
            </a:r>
            <a:r>
              <a:rPr lang="ru-RU" sz="2400" b="1" dirty="0" err="1" smtClean="0">
                <a:solidFill>
                  <a:srgbClr val="002060"/>
                </a:solidFill>
              </a:rPr>
              <a:t>кажд</a:t>
            </a:r>
            <a:r>
              <a:rPr lang="kk-KZ" sz="2400" b="1" dirty="0" smtClean="0">
                <a:solidFill>
                  <a:srgbClr val="002060"/>
                </a:solidFill>
              </a:rPr>
              <a:t>ому</a:t>
            </a:r>
            <a:r>
              <a:rPr lang="ru-RU" sz="2400" b="1" dirty="0" smtClean="0">
                <a:solidFill>
                  <a:srgbClr val="002060"/>
                </a:solidFill>
              </a:rPr>
              <a:t> учебному году была определена глобальная ЦЕЛЬ: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6"/>
          <p:cNvSpPr>
            <a:spLocks noGrp="1"/>
          </p:cNvSpPr>
          <p:nvPr>
            <p:ph type="title"/>
          </p:nvPr>
        </p:nvSpPr>
        <p:spPr>
          <a:xfrm>
            <a:off x="395536" y="-24"/>
            <a:ext cx="8424936" cy="792088"/>
          </a:xfrm>
        </p:spPr>
        <p:txBody>
          <a:bodyPr>
            <a:noAutofit/>
          </a:bodyPr>
          <a:lstStyle/>
          <a:p>
            <a:r>
              <a:rPr lang="kk-KZ" sz="4000" b="1" dirty="0" smtClean="0">
                <a:solidFill>
                  <a:srgbClr val="C00000"/>
                </a:solidFill>
              </a:rPr>
              <a:t>Поэтому ...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4" name="Содержимое 7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1662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b="1" dirty="0" smtClean="0"/>
              <a:t>      </a:t>
            </a:r>
            <a:r>
              <a:rPr lang="ru-RU" sz="2400" b="1" dirty="0" smtClean="0">
                <a:solidFill>
                  <a:srgbClr val="002060"/>
                </a:solidFill>
              </a:rPr>
              <a:t>В университете: 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Создана необходимая материально-техническая база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Создана и функционирует адекватная инфраструктура университета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Реализованы Принципы Болонского процесса и Модель медицинского образования, основанная на формировании  компетенций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Разработаны и реализуются собственные «Модели» в разных направлениях деятельности КазНМУ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Происходит модернизация  управления образовательным процессом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Создан кластер Университетской клиники с коечным фондом около 600, специализированными Центрами, Инновационными Школами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Увеличилось финансирование университетской науки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Повысилась публикационная активность ППС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Повысилась международная активность 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Изменилось сознание студентов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Университет следует своим базовым ценностям и традициям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332656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</a:rPr>
              <a:t>Незначительный приток молодых педагогических кадров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124744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2.   Недостаточный уровень квалификации вновь прибывших преподавателей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988840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3.   Недостаточное знание английского языка преподавателями университета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8529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4.   Невысокий уровень </a:t>
            </a:r>
            <a:r>
              <a:rPr lang="ru-RU" sz="2000" b="1" dirty="0" err="1" smtClean="0">
                <a:solidFill>
                  <a:srgbClr val="002060"/>
                </a:solidFill>
              </a:rPr>
              <a:t>публикуемости</a:t>
            </a:r>
            <a:r>
              <a:rPr lang="ru-RU" sz="2000" b="1" dirty="0" smtClean="0">
                <a:solidFill>
                  <a:srgbClr val="002060"/>
                </a:solidFill>
              </a:rPr>
              <a:t> преподавателей в зарубежных рецензируемых журналах  с высоким ИМПАКТ фактором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64502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5.  Невысокая конкурентоспособность и малая востребованность результатов научных разработок коллектива университета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229200"/>
            <a:ext cx="7867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7.     Управление Университетской клиникой  нуждается в улучшении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43711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6.   Договора и Меморандумы  о сотрудничестве с  зарубежными вузами и  международными организациями реализуются не в полной мере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661248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9.   </a:t>
            </a:r>
            <a:r>
              <a:rPr lang="kk-KZ" sz="2000" b="1" dirty="0" smtClean="0">
                <a:solidFill>
                  <a:srgbClr val="002060"/>
                </a:solidFill>
              </a:rPr>
              <a:t>Дефицит мест в общежитиях (дополнительно нуждаются в проживании в общежитиях 40</a:t>
            </a:r>
            <a:r>
              <a:rPr lang="ru-RU" sz="2000" b="1" dirty="0" smtClean="0">
                <a:solidFill>
                  <a:srgbClr val="002060"/>
                </a:solidFill>
              </a:rPr>
              <a:t>% </a:t>
            </a:r>
            <a:r>
              <a:rPr lang="kk-KZ" sz="2000" b="1" dirty="0" smtClean="0">
                <a:solidFill>
                  <a:srgbClr val="002060"/>
                </a:solidFill>
              </a:rPr>
              <a:t>от общей численности местных студентов и иностранные студенты)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0192" y="116632"/>
            <a:ext cx="2843808" cy="25202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Основные проблемы, стоящие перед КазНМУ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bultannews.com/files/fa/news/1392/4/6/177485_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6"/>
            <a:ext cx="3744416" cy="324633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Заключение,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3851920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за 7 лет деятельности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завершен  цикл эволюции Университета – СТАНОВЛЕНИЕ И УКРЕПЛЕНИЕ  СТАТУСА КазНМУ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63888" y="1124744"/>
            <a:ext cx="432048" cy="369865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4283968" y="3573016"/>
            <a:ext cx="4860032" cy="29523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КазНМУ – признанный лидер медицинского образования в Республике Казахстан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energozdrav.ru/wp-content/uploads/2012/08/%D0%BF%D1%80%D0%B5%D0%BF%D1%8F%D1%82%D1%81%D1%82%D0%B2%D0%B8%D1%8F-%D0%B2%D0%BE%D0%B7%D0%BC%D0%BE%D0%B6%D0%BD%D0%BE%D1%81%D1%82%D0%B8-225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2143125" cy="2857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25144"/>
            <a:ext cx="8229600" cy="18002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Университет переходит к новому пятилетнему циклу развития и ставит перед собой новые задачи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340768"/>
            <a:ext cx="7092280" cy="108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Наступают времена испытаний  как для страны, так и для Университета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492896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«Каждое препятствие – это испытание.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Каждое препятствие – это новые возможности».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188640"/>
            <a:ext cx="3888432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НОВЫЕ ВЫЗОВЫ: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1296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Успешного Университета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kk-KZ" sz="3600" b="1" dirty="0" smtClean="0">
                <a:solidFill>
                  <a:srgbClr val="002060"/>
                </a:solidFill>
              </a:rPr>
              <a:t>с международным признанием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0"/>
            <a:ext cx="9144000" cy="126876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Основная цель нового цикла эволюции КазНМУ -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СОЗДАНИЕ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23928" y="1124744"/>
            <a:ext cx="1296144" cy="1161953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50530" name="Picture 2" descr="http://www.ua.all.biz/img/ua/service_catalog/24007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89040"/>
            <a:ext cx="3995936" cy="2663957"/>
          </a:xfrm>
          <a:prstGeom prst="rect">
            <a:avLst/>
          </a:prstGeom>
          <a:noFill/>
        </p:spPr>
      </p:pic>
      <p:pic>
        <p:nvPicPr>
          <p:cNvPr id="150534" name="Picture 6" descr="http://d1.izvestia29.ru/data/files/fd/39/000039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157192"/>
            <a:ext cx="2051381" cy="1538536"/>
          </a:xfrm>
          <a:prstGeom prst="ellipse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245070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Задачи и перспективы развития Университета  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15567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Выполнение поставленных задач позволило достигнуть  следующих  успехов: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4248472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1-е место в   Национальном рейтинге медицинских университетов и образовательных программ в 2015 г. (НКАОКО)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412776"/>
            <a:ext cx="4104456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1-е место  в рейтинге  по специальностям </a:t>
            </a:r>
            <a:r>
              <a:rPr lang="ru-RU" b="1" dirty="0" err="1" smtClean="0"/>
              <a:t>бакалавриата</a:t>
            </a:r>
            <a:r>
              <a:rPr lang="ru-RU" b="1" dirty="0" smtClean="0"/>
              <a:t>, магистратуры и докторантуры в здравоохранении и фармации  </a:t>
            </a:r>
          </a:p>
          <a:p>
            <a:pPr lvl="0" algn="ctr"/>
            <a:r>
              <a:rPr lang="ru-RU" b="1" dirty="0" smtClean="0"/>
              <a:t>в 2015 г. (НААР)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068960"/>
            <a:ext cx="6624736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1-место в рейтинге оценки результативности научной деятельности среди медицинских вузов РК в 2014 г.</a:t>
            </a:r>
          </a:p>
          <a:p>
            <a:pPr lvl="0" algn="ctr"/>
            <a:r>
              <a:rPr lang="ru-RU" sz="1600" b="1" dirty="0" smtClean="0"/>
              <a:t>1-е место в рейтинге оценки   цитирования научных работ за  5 лет среди организаций медицинского образования РК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437112"/>
            <a:ext cx="4320480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1- место в мировом рейтинге </a:t>
            </a:r>
            <a:r>
              <a:rPr lang="ru-RU" b="1" dirty="0" err="1" smtClean="0"/>
              <a:t>Webometrics</a:t>
            </a:r>
            <a:r>
              <a:rPr lang="ru-RU" b="1" dirty="0" smtClean="0"/>
              <a:t> среди казахстанских  медицинских и 4-е среди вузов РК </a:t>
            </a:r>
          </a:p>
          <a:p>
            <a:pPr algn="ctr"/>
            <a:r>
              <a:rPr lang="ru-RU" b="1" dirty="0" smtClean="0"/>
              <a:t>(июль 2015 г.)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4437112"/>
            <a:ext cx="4176464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Количество публикаций в рейтинговых журналах с </a:t>
            </a:r>
            <a:r>
              <a:rPr lang="ru-RU" b="1" dirty="0" err="1" smtClean="0"/>
              <a:t>импакт-фактором</a:t>
            </a:r>
            <a:r>
              <a:rPr lang="ru-RU" b="1" dirty="0" smtClean="0"/>
              <a:t>  </a:t>
            </a:r>
          </a:p>
          <a:p>
            <a:pPr lvl="0" algn="ctr"/>
            <a:r>
              <a:rPr lang="ru-RU" b="1" dirty="0" smtClean="0"/>
              <a:t>в 2014 г. – 91,</a:t>
            </a:r>
          </a:p>
          <a:p>
            <a:pPr lvl="0" algn="ctr"/>
            <a:r>
              <a:rPr lang="ru-RU" b="1" dirty="0" smtClean="0"/>
              <a:t> 1-е полугодие 2015 г.- 52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733256"/>
            <a:ext cx="381642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Рост объема финансирования НИР  за 5 лет с 26,8 до 764,7 </a:t>
            </a:r>
            <a:r>
              <a:rPr lang="ru-RU" b="1" dirty="0" err="1" smtClean="0"/>
              <a:t>млн</a:t>
            </a:r>
            <a:r>
              <a:rPr lang="ru-RU" b="1" dirty="0" smtClean="0"/>
              <a:t> </a:t>
            </a:r>
            <a:r>
              <a:rPr lang="ru-RU" b="1" dirty="0" err="1" smtClean="0"/>
              <a:t>тг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5733256"/>
            <a:ext cx="4032448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Открытие филиалов КазНМУ в </a:t>
            </a:r>
            <a:r>
              <a:rPr lang="ru-RU" b="1" dirty="0" err="1" smtClean="0"/>
              <a:t>г.Талдыкорган</a:t>
            </a:r>
            <a:r>
              <a:rPr lang="ru-RU" b="1" dirty="0" smtClean="0"/>
              <a:t>, </a:t>
            </a:r>
            <a:r>
              <a:rPr lang="ru-RU" b="1" dirty="0" err="1" smtClean="0"/>
              <a:t>г.Тараз</a:t>
            </a:r>
            <a:r>
              <a:rPr lang="ru-RU" b="1" dirty="0" smtClean="0"/>
              <a:t> и </a:t>
            </a:r>
            <a:r>
              <a:rPr lang="ru-RU" b="1" dirty="0" err="1" smtClean="0"/>
              <a:t>г.Кызылорда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Глобальные задачи, стоящие перед Университетом до 2020 г. 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268760"/>
            <a:ext cx="1619672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Образование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1268760"/>
            <a:ext cx="936104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Наука 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9792" y="1268760"/>
            <a:ext cx="1584176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Практика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5976" y="1268760"/>
            <a:ext cx="1656184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Преподаватели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68344" y="5157192"/>
            <a:ext cx="1475656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Развитие  региональных филиалов КазНМУ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916832"/>
            <a:ext cx="4283968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Создание Научно-образовательного Консорциума,  объединяющего образование (вуз), науку (НИИ, НЦ) и практику (клиники)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1916832"/>
            <a:ext cx="1656184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Формирование пула </a:t>
            </a:r>
            <a:r>
              <a:rPr lang="ru-RU" sz="1600" b="1" dirty="0" err="1" smtClean="0"/>
              <a:t>полиязычных</a:t>
            </a:r>
            <a:r>
              <a:rPr lang="ru-RU" sz="1600" b="1" dirty="0" smtClean="0"/>
              <a:t> преподавателей до  25%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1268760"/>
            <a:ext cx="1512168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Студенты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1916832"/>
            <a:ext cx="1512168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 Увеличение количества англоязычных студентов до 30% 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68344" y="1268760"/>
            <a:ext cx="1475656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Управление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95736" y="4653136"/>
            <a:ext cx="2088232" cy="8367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Аккредитация собственных клиник университета 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95736" y="5589240"/>
            <a:ext cx="2088232" cy="7703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 Увеличение коечного фонда КазНМУ до 1000  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2852936"/>
            <a:ext cx="428396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Обеспечение преемственности  уровней образования 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668344" y="3861048"/>
            <a:ext cx="1475656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/>
          </a:p>
          <a:p>
            <a:pPr lvl="0" algn="ctr"/>
            <a:r>
              <a:rPr lang="ru-RU" sz="1600" b="1" dirty="0" smtClean="0"/>
              <a:t>Эффективный финансовый менеджмент</a:t>
            </a:r>
          </a:p>
          <a:p>
            <a:pPr algn="ctr"/>
            <a:endParaRPr lang="ru-RU" sz="1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3573016"/>
            <a:ext cx="428396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Обучение на англ. языке  до 40%</a:t>
            </a:r>
            <a:endParaRPr lang="ru-RU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4077072"/>
            <a:ext cx="428396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Двудиплом</a:t>
            </a:r>
            <a:r>
              <a:rPr lang="ru-RU" sz="1600" b="1" dirty="0" smtClean="0"/>
              <a:t>. программы обучения до  20%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355976" y="3501008"/>
            <a:ext cx="165618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Иностранные ППС</a:t>
            </a:r>
          </a:p>
          <a:p>
            <a:pPr algn="ctr"/>
            <a:r>
              <a:rPr lang="ru-RU" sz="1600" b="1" dirty="0" smtClean="0"/>
              <a:t>до 40 чел.</a:t>
            </a:r>
            <a:endParaRPr lang="ru-RU" sz="1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084168" y="3501008"/>
            <a:ext cx="151216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Привлечение студентов в НИР до 50%</a:t>
            </a:r>
            <a:endParaRPr lang="ru-RU" sz="1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355976" y="4653136"/>
            <a:ext cx="165618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Выполнение НИР  на </a:t>
            </a:r>
          </a:p>
          <a:p>
            <a:pPr algn="ctr"/>
            <a:r>
              <a:rPr lang="ru-RU" sz="1600" b="1" dirty="0" smtClean="0"/>
              <a:t> 50% кафедр</a:t>
            </a:r>
            <a:endParaRPr lang="ru-RU" sz="1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355976" y="5517232"/>
            <a:ext cx="1656184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Кол-во статей с ИМПАКТ до</a:t>
            </a:r>
          </a:p>
          <a:p>
            <a:pPr algn="ctr"/>
            <a:r>
              <a:rPr lang="ru-RU" sz="1600" b="1" dirty="0" smtClean="0"/>
              <a:t> 200 в год</a:t>
            </a:r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668344" y="1916832"/>
            <a:ext cx="1475656" cy="1872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/>
          </a:p>
          <a:p>
            <a:pPr lvl="0" algn="ctr"/>
            <a:r>
              <a:rPr lang="ru-RU" sz="1500" b="1" dirty="0" smtClean="0"/>
              <a:t>Модернизация </a:t>
            </a:r>
            <a:r>
              <a:rPr lang="ru-RU" sz="1600" b="1" dirty="0" smtClean="0"/>
              <a:t>организационной структуры КазНМУ (создание Институтов)</a:t>
            </a:r>
          </a:p>
          <a:p>
            <a:pPr algn="ctr"/>
            <a:endParaRPr lang="ru-RU" sz="16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2060848"/>
            <a:ext cx="9144000" cy="2520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Получение международного признания, путем вхождения  в мировой рейтинг университетов  </a:t>
            </a:r>
          </a:p>
          <a:p>
            <a:pPr algn="ctr"/>
            <a:r>
              <a:rPr lang="en-US" sz="2800" b="1" dirty="0" smtClean="0"/>
              <a:t>QS WUR</a:t>
            </a:r>
            <a:r>
              <a:rPr lang="ru-RU" sz="2800" b="1" dirty="0" smtClean="0"/>
              <a:t>  к 2020 г. в ТОП +400  и </a:t>
            </a:r>
          </a:p>
          <a:p>
            <a:pPr algn="ctr"/>
            <a:r>
              <a:rPr lang="ru-RU" sz="2800" b="1" dirty="0" smtClean="0"/>
              <a:t> сохранение ведущей позиции в рейтинге </a:t>
            </a:r>
            <a:r>
              <a:rPr lang="en-US" sz="2800" b="1" dirty="0" smtClean="0"/>
              <a:t>WEBOMETRICS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4" grpId="0" build="allAtOnce" animBg="1"/>
      <p:bldP spid="16" grpId="0" build="allAtOnce" animBg="1"/>
      <p:bldP spid="19" grpId="0" build="allAtOnce" animBg="1"/>
      <p:bldP spid="21" grpId="0" build="allAtOnce" animBg="1"/>
      <p:bldP spid="23" grpId="0" build="allAtOnce" animBg="1"/>
      <p:bldP spid="26" grpId="0" build="allAtOnce" animBg="1"/>
      <p:bldP spid="20" grpId="0" build="allAtOnce" animBg="1"/>
      <p:bldP spid="22" grpId="0" build="allAtOnce" animBg="1"/>
      <p:bldP spid="24" grpId="0" build="allAtOnce" animBg="1"/>
      <p:bldP spid="25" grpId="0" build="allAtOnce" animBg="1"/>
      <p:bldP spid="27" grpId="0" build="allAtOnce" animBg="1"/>
      <p:bldP spid="28" grpId="0" build="allAtOnce" animBg="1"/>
      <p:bldP spid="29" grpId="0" build="allAtOnce" animBg="1"/>
      <p:bldP spid="30" grpId="0" build="allAtOnce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Задачи, стоящие перед Университетом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в 2015-2016 учебном году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836712"/>
            <a:ext cx="291581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Образование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836712"/>
            <a:ext cx="3096344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Наука 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63680" y="836712"/>
            <a:ext cx="288032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Практика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1556792"/>
            <a:ext cx="291581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Развитие  региональных филиалов КазНМУ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013176"/>
            <a:ext cx="2843808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 Формирование пула </a:t>
            </a:r>
            <a:r>
              <a:rPr lang="ru-RU" sz="1600" b="1" dirty="0" err="1" smtClean="0"/>
              <a:t>полиязычных</a:t>
            </a:r>
            <a:r>
              <a:rPr lang="ru-RU" sz="1600" b="1" dirty="0" smtClean="0"/>
              <a:t> преподавателей до  </a:t>
            </a:r>
            <a:r>
              <a:rPr lang="en-US" sz="1600" b="1" dirty="0" smtClean="0"/>
              <a:t>15</a:t>
            </a:r>
            <a:r>
              <a:rPr lang="ru-RU" sz="1600" b="1" dirty="0" smtClean="0"/>
              <a:t>%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949280"/>
            <a:ext cx="2843808" cy="9087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 Увеличение количества англоязычных студентов до  1</a:t>
            </a:r>
            <a:r>
              <a:rPr lang="en-US" sz="1600" b="1" dirty="0" smtClean="0"/>
              <a:t>0 </a:t>
            </a:r>
            <a:r>
              <a:rPr lang="ru-RU" sz="1600" b="1" dirty="0" smtClean="0"/>
              <a:t>%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556792"/>
            <a:ext cx="2843808" cy="16561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Обеспечение преемственности  уровней образования  (бакалавриат/интернатура- резидентура/магистратура - докторантура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3284984"/>
            <a:ext cx="2843808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Перевод на обучение на англ. языке  до </a:t>
            </a:r>
            <a:r>
              <a:rPr lang="en-US" sz="1600" b="1" dirty="0" smtClean="0"/>
              <a:t> 1</a:t>
            </a:r>
            <a:r>
              <a:rPr lang="ru-RU" sz="1600" b="1" dirty="0" smtClean="0"/>
              <a:t>0% студентов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149080"/>
            <a:ext cx="2843808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Привлечение в штат иностранных ППС</a:t>
            </a:r>
          </a:p>
          <a:p>
            <a:pPr algn="ctr"/>
            <a:r>
              <a:rPr lang="ru-RU" sz="1600" b="1" dirty="0" smtClean="0"/>
              <a:t>до </a:t>
            </a:r>
            <a:r>
              <a:rPr lang="en-US" sz="1600" b="1" dirty="0" smtClean="0"/>
              <a:t>10-12</a:t>
            </a:r>
            <a:r>
              <a:rPr lang="ru-RU" sz="1600" b="1" dirty="0" smtClean="0"/>
              <a:t> чел</a:t>
            </a:r>
            <a:endParaRPr lang="ru-RU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87824" y="4221088"/>
            <a:ext cx="3096344" cy="979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Всесторонний охват и  вовлечение обучающихся в НИР - до 50% всех обучающихся 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87824" y="6065912"/>
            <a:ext cx="3096344" cy="6754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Выполнение НИР  на  </a:t>
            </a:r>
          </a:p>
          <a:p>
            <a:pPr algn="ctr"/>
            <a:r>
              <a:rPr lang="ru-RU" sz="1600" b="1" dirty="0" smtClean="0"/>
              <a:t> </a:t>
            </a:r>
            <a:r>
              <a:rPr lang="en-US" sz="1600" b="1" dirty="0" smtClean="0"/>
              <a:t>2</a:t>
            </a:r>
            <a:r>
              <a:rPr lang="ru-RU" sz="1600" b="1" dirty="0" smtClean="0"/>
              <a:t>0% кафедр 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987824" y="5301208"/>
            <a:ext cx="3096344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Публикации статей с ИМПАКТ до 1</a:t>
            </a:r>
            <a:r>
              <a:rPr lang="en-US" sz="1600" b="1" dirty="0" smtClean="0"/>
              <a:t>0</a:t>
            </a:r>
            <a:r>
              <a:rPr lang="ru-RU" sz="1600" b="1" dirty="0" smtClean="0"/>
              <a:t>0-1</a:t>
            </a:r>
            <a:r>
              <a:rPr lang="en-US" sz="1600" b="1" dirty="0" smtClean="0"/>
              <a:t>1</a:t>
            </a:r>
            <a:r>
              <a:rPr lang="ru-RU" sz="1600" b="1" dirty="0" smtClean="0"/>
              <a:t>0 в год</a:t>
            </a:r>
            <a:endParaRPr lang="ru-RU" sz="1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987824" y="1556792"/>
            <a:ext cx="309634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Расширение  источников финансирования НИР и укрепление международного партнерства </a:t>
            </a:r>
            <a:endParaRPr lang="ru-RU" sz="1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987824" y="2924944"/>
            <a:ext cx="3096344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Развитие </a:t>
            </a:r>
            <a:r>
              <a:rPr lang="ru-RU" sz="1600" b="1" dirty="0" err="1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мультидисциплинарных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  социально   ориентированных научных проектов</a:t>
            </a:r>
            <a:endParaRPr lang="ru-RU" sz="1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228184" y="3356992"/>
            <a:ext cx="2915816" cy="1728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 Развитие новых  клинических направлений КазНМУ - </a:t>
            </a:r>
            <a:r>
              <a:rPr lang="ru-RU" sz="1600" b="1" dirty="0" err="1" smtClean="0"/>
              <a:t>гепатология</a:t>
            </a:r>
            <a:r>
              <a:rPr lang="ru-RU" sz="1600" b="1" dirty="0" smtClean="0"/>
              <a:t> (</a:t>
            </a:r>
            <a:r>
              <a:rPr lang="ru-RU" sz="1600" b="1" dirty="0" err="1" smtClean="0"/>
              <a:t>Гепатологический</a:t>
            </a:r>
            <a:r>
              <a:rPr lang="ru-RU" sz="1600" b="1" dirty="0" smtClean="0"/>
              <a:t> центр) и сосудистая хирургия (Школа сосудистой хирургии  </a:t>
            </a:r>
            <a:r>
              <a:rPr lang="ru-RU" sz="1600" b="1" dirty="0" err="1" smtClean="0"/>
              <a:t>им.Тадахиро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Сасаджима</a:t>
            </a:r>
            <a:r>
              <a:rPr lang="ru-RU" sz="1600" b="1" dirty="0" smtClean="0"/>
              <a:t>)</a:t>
            </a:r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228184" y="5157192"/>
            <a:ext cx="2915816" cy="15121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 Вхождение в </a:t>
            </a:r>
            <a:r>
              <a:rPr lang="en-US" sz="1600" b="1" dirty="0" smtClean="0"/>
              <a:t>QS WUR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в ТОП 700+, </a:t>
            </a:r>
          </a:p>
          <a:p>
            <a:pPr algn="ctr"/>
            <a:r>
              <a:rPr lang="ru-RU" sz="1600" b="1" dirty="0" smtClean="0"/>
              <a:t> сохранение ведущей позиции в  </a:t>
            </a:r>
            <a:r>
              <a:rPr lang="en-US" sz="1600" b="1" dirty="0" smtClean="0"/>
              <a:t>WEBOMETRICS</a:t>
            </a:r>
            <a:r>
              <a:rPr lang="ru-RU" sz="1600" b="1" dirty="0" smtClean="0"/>
              <a:t> и Национальных рейтингах</a:t>
            </a:r>
            <a:endParaRPr lang="ru-RU" sz="1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2132856"/>
            <a:ext cx="291581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Лидерство в клинической практике (диабет,  фарм. технологии, обществ. здравоохранение</a:t>
            </a:r>
            <a:r>
              <a:rPr lang="en-US" sz="1600" b="1" dirty="0" smtClean="0"/>
              <a:t>)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3" grpId="0" build="allAtOnce" animBg="1"/>
      <p:bldP spid="14" grpId="0" build="allAtOnce" animBg="1"/>
      <p:bldP spid="17" grpId="0" build="allAtOnce" animBg="1"/>
      <p:bldP spid="19" grpId="0" build="allAtOnce" animBg="1"/>
      <p:bldP spid="21" grpId="0" build="allAtOnce" animBg="1"/>
      <p:bldP spid="22" grpId="0" build="allAtOnce" animBg="1"/>
      <p:bldP spid="23" grpId="0" build="allAtOnce" animBg="1"/>
      <p:bldP spid="24" grpId="0" build="allAtOnce" animBg="1"/>
      <p:bldP spid="26" grpId="0" build="allAtOnce" animBg="1"/>
      <p:bldP spid="27" grpId="0" build="allAtOnce" animBg="1"/>
      <p:bldP spid="28" grpId="0" build="allAtOnce" animBg="1"/>
      <p:bldP spid="29" grpId="0" build="allAtOnce" animBg="1"/>
      <p:bldP spid="20" grpId="0" build="allAtOnce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3" name="Picture 9" descr="http://geographyofrussia.com/wp-content/uploads/2009/07/asia_m.gif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4533900" y="1484784"/>
            <a:ext cx="4610100" cy="3952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Портрет студента 2015 года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052736"/>
            <a:ext cx="8319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Количество зачисленных на 1-й курс = 1680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844824"/>
            <a:ext cx="4572000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508 иностранных студентов из Кыргызстана, России, Таджикистана, Туркменистана, Узбекистана, КНР, Индии, Афганистана, Ирака, Иордании, Южной Кореи</a:t>
            </a:r>
            <a:r>
              <a:rPr lang="ru-RU" sz="2400" b="1" smtClean="0">
                <a:solidFill>
                  <a:schemeClr val="tx2">
                    <a:lumMod val="75000"/>
                  </a:schemeClr>
                </a:solidFill>
              </a:rPr>
              <a:t>, Монголии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3426" name="AutoShape 2" descr="http://upload.wikimedia.org/wikipedia/commons/thumb/3/37/OblKZru.jpg/450px-OblKZ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28" name="AutoShape 4" descr="http://upload.wikimedia.org/wikipedia/commons/thumb/3/37/OblKZru.jpg/450px-OblKZ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30" name="AutoShape 6" descr="http://upload.wikimedia.org/wikipedia/commons/thumb/3/37/OblKZru.jpg/450px-OblKZ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31" name="Picture 7" descr="C:\Documents and Settings\user.PC\Рабочий стол\450px-OblKZru.jpg"/>
          <p:cNvPicPr>
            <a:picLocks noChangeAspect="1" noChangeArrowheads="1"/>
          </p:cNvPicPr>
          <p:nvPr/>
        </p:nvPicPr>
        <p:blipFill>
          <a:blip r:embed="rId3" cstate="print">
            <a:lum bright="9000"/>
          </a:blip>
          <a:srcRect/>
          <a:stretch>
            <a:fillRect/>
          </a:stretch>
        </p:blipFill>
        <p:spPr bwMode="auto">
          <a:xfrm>
            <a:off x="0" y="1700808"/>
            <a:ext cx="4644008" cy="283131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2636912"/>
            <a:ext cx="39604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1172 жителя Казахстана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0" y="3789040"/>
            <a:ext cx="3131840" cy="3068960"/>
          </a:xfrm>
          <a:prstGeom prst="upArrowCallout">
            <a:avLst>
              <a:gd name="adj1" fmla="val 25000"/>
              <a:gd name="adj2" fmla="val 25000"/>
              <a:gd name="adj3" fmla="val 6937"/>
              <a:gd name="adj4" fmla="val 875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Из них 447  (65%) - </a:t>
            </a:r>
          </a:p>
          <a:p>
            <a:pPr algn="ctr"/>
            <a:r>
              <a:rPr lang="ru-RU" b="1" dirty="0" smtClean="0"/>
              <a:t> обладатели знака </a:t>
            </a:r>
          </a:p>
          <a:p>
            <a:pPr algn="ctr"/>
            <a:r>
              <a:rPr lang="ru-RU" b="1" dirty="0" smtClean="0"/>
              <a:t>«Алтын </a:t>
            </a:r>
            <a:r>
              <a:rPr lang="ru-RU" b="1" dirty="0" err="1" smtClean="0"/>
              <a:t>белг</a:t>
            </a:r>
            <a:r>
              <a:rPr lang="en-US" b="1" dirty="0" err="1" smtClean="0"/>
              <a:t>i</a:t>
            </a:r>
            <a:r>
              <a:rPr lang="ru-RU" b="1" dirty="0" smtClean="0"/>
              <a:t>» (337),</a:t>
            </a:r>
          </a:p>
          <a:p>
            <a:pPr algn="ctr"/>
            <a:r>
              <a:rPr lang="ru-RU" b="1" dirty="0" smtClean="0"/>
              <a:t>выпускники </a:t>
            </a:r>
            <a:r>
              <a:rPr lang="kk-KZ" b="1" dirty="0" smtClean="0"/>
              <a:t>Интеллектуальных Назарбаев Школ </a:t>
            </a:r>
            <a:r>
              <a:rPr lang="ru-RU" b="1" dirty="0" smtClean="0"/>
              <a:t>(46),</a:t>
            </a:r>
          </a:p>
          <a:p>
            <a:pPr algn="ctr"/>
            <a:r>
              <a:rPr lang="ru-RU" b="1" dirty="0" smtClean="0"/>
              <a:t> победители   научных олимпиад (74).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4509120"/>
            <a:ext cx="2304256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1600" b="1" dirty="0" smtClean="0"/>
          </a:p>
          <a:p>
            <a:pPr algn="ctr"/>
            <a:r>
              <a:rPr lang="kk-KZ" sz="1600" b="1" dirty="0" smtClean="0"/>
              <a:t>В сравнении, </a:t>
            </a:r>
          </a:p>
          <a:p>
            <a:pPr algn="ctr"/>
            <a:r>
              <a:rPr lang="kk-KZ" sz="1600" b="1" dirty="0" smtClean="0"/>
              <a:t>в 2014 г.  принято  1445 абитуриентов, из них </a:t>
            </a:r>
          </a:p>
          <a:p>
            <a:pPr algn="ctr"/>
            <a:r>
              <a:rPr lang="kk-KZ" sz="1600" b="1" dirty="0" smtClean="0"/>
              <a:t>206 “Алтын белг</a:t>
            </a:r>
            <a:r>
              <a:rPr lang="en-US" sz="1600" b="1" dirty="0" err="1" smtClean="0"/>
              <a:t>i</a:t>
            </a:r>
            <a:r>
              <a:rPr lang="kk-KZ" sz="1600" b="1" dirty="0" smtClean="0"/>
              <a:t>”, </a:t>
            </a:r>
          </a:p>
          <a:p>
            <a:pPr algn="ctr"/>
            <a:r>
              <a:rPr lang="kk-KZ" sz="1600" b="1" dirty="0" smtClean="0"/>
              <a:t>9  выпускников ИНШ, </a:t>
            </a:r>
          </a:p>
          <a:p>
            <a:pPr algn="ctr"/>
            <a:r>
              <a:rPr lang="kk-KZ" sz="1600" b="1" dirty="0" smtClean="0"/>
              <a:t> 72 победителей Олимпиад</a:t>
            </a:r>
            <a:br>
              <a:rPr lang="kk-KZ" sz="1600" b="1" dirty="0" smtClean="0"/>
            </a:br>
            <a:r>
              <a:rPr lang="kk-KZ" sz="1600" b="1" dirty="0" smtClean="0">
                <a:solidFill>
                  <a:srgbClr val="002060"/>
                </a:solidFill>
              </a:rPr>
              <a:t>(что составило 20%)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sz="1600" dirty="0"/>
          </a:p>
        </p:txBody>
      </p:sp>
      <p:sp>
        <p:nvSpPr>
          <p:cNvPr id="14" name="Овал 13"/>
          <p:cNvSpPr/>
          <p:nvPr/>
        </p:nvSpPr>
        <p:spPr>
          <a:xfrm>
            <a:off x="5940152" y="4653136"/>
            <a:ext cx="2915816" cy="18722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Средний проходной балл ЕНТ  в  КазНМУ</a:t>
            </a:r>
          </a:p>
          <a:p>
            <a:pPr algn="ctr"/>
            <a:r>
              <a:rPr lang="ru-RU" sz="2000" b="1" dirty="0" smtClean="0"/>
              <a:t> в 2015 г. </a:t>
            </a:r>
          </a:p>
          <a:p>
            <a:pPr algn="ctr"/>
            <a:r>
              <a:rPr lang="ru-RU" sz="2000" b="1" dirty="0" smtClean="0"/>
              <a:t>был 100</a:t>
            </a:r>
            <a:endParaRPr lang="ru-RU" sz="20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2555776" y="4653136"/>
            <a:ext cx="864096" cy="16561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24744"/>
            <a:ext cx="7992888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Статус, имидж, репутация КазНМУ,</a:t>
            </a:r>
          </a:p>
          <a:p>
            <a:pPr algn="ctr"/>
            <a:r>
              <a:rPr lang="ru-RU" sz="3600" b="1" dirty="0" smtClean="0"/>
              <a:t>подтверждаются кроме академических рейтингов,  выбором населения и наиболее молодой талантливой молодежью </a:t>
            </a:r>
            <a:endParaRPr lang="ru-RU" sz="3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293096"/>
            <a:ext cx="6912768" cy="20621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НАШ ДОЛГ –</a:t>
            </a:r>
          </a:p>
          <a:p>
            <a:pPr algn="ctr"/>
            <a:r>
              <a:rPr lang="ru-RU" sz="3200" b="1" dirty="0" smtClean="0"/>
              <a:t>Соответствовать ожиданиям и требованиям студента </a:t>
            </a:r>
          </a:p>
          <a:p>
            <a:pPr algn="ctr"/>
            <a:r>
              <a:rPr lang="ru-RU" sz="3200" b="1" dirty="0" smtClean="0"/>
              <a:t> 21 века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116632"/>
            <a:ext cx="4752528" cy="8640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ВЫВОД: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2627784" y="3140968"/>
            <a:ext cx="6264696" cy="72008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«К высокому качеству образования  через развитие компетенций преподавателей»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6672"/>
            <a:ext cx="8640960" cy="129614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2015-2016 учебный год предполагается  следующим: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140968"/>
            <a:ext cx="237626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2014-2015 </a:t>
            </a:r>
            <a:r>
              <a:rPr lang="ru-RU" b="1" dirty="0" err="1" smtClean="0"/>
              <a:t>уч.год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077072"/>
            <a:ext cx="237626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2013-2014 </a:t>
            </a:r>
            <a:r>
              <a:rPr lang="ru-RU" b="1" dirty="0" err="1" smtClean="0"/>
              <a:t>уч.год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5085184"/>
            <a:ext cx="237626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2012-2013 </a:t>
            </a:r>
            <a:r>
              <a:rPr lang="ru-RU" b="1" dirty="0" err="1" smtClean="0"/>
              <a:t>уч.год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5949280"/>
            <a:ext cx="237626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2011-2012 </a:t>
            </a:r>
            <a:r>
              <a:rPr lang="ru-RU" b="1" dirty="0" err="1" smtClean="0"/>
              <a:t>уч.год</a:t>
            </a:r>
            <a:endParaRPr lang="ru-RU" b="1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 flipH="1">
            <a:off x="2627784" y="5085184"/>
            <a:ext cx="6264696" cy="64807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000" b="1" dirty="0" smtClean="0"/>
              <a:t>«Год солидарной ответственности студента и преподавателя за качество образования»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b="1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 flipH="1">
            <a:off x="2627784" y="6021288"/>
            <a:ext cx="6264696" cy="504056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000" b="1" dirty="0" smtClean="0"/>
              <a:t>«Информатизация университета»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 flipH="1">
            <a:off x="2627784" y="4149080"/>
            <a:ext cx="6264696" cy="64807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200" b="1" dirty="0" smtClean="0"/>
              <a:t>«Интеграция образования, науки и практики: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4200" b="1" dirty="0" smtClean="0"/>
              <a:t>Стратегия Казахстан 2050»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2132856"/>
            <a:ext cx="2376264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2015-2016 </a:t>
            </a:r>
            <a:r>
              <a:rPr lang="ru-RU" b="1" dirty="0" err="1" smtClean="0"/>
              <a:t>уч.год</a:t>
            </a:r>
            <a:endParaRPr lang="ru-RU" b="1" dirty="0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 flipH="1">
            <a:off x="2627784" y="1916832"/>
            <a:ext cx="6264696" cy="1080120"/>
          </a:xfrm>
          <a:prstGeom prst="homePlate">
            <a:avLst>
              <a:gd name="adj" fmla="val 254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/>
              <a:t>К университету  международного уровня через развитие к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орпоративной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культуры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http://news.kaznmu.kz/wp-content/uploads/2015/05/DSC_0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86512" y="2171635"/>
            <a:ext cx="2593293" cy="412562"/>
          </a:xfrm>
          <a:prstGeom prst="rect">
            <a:avLst/>
          </a:prstGeom>
          <a:noFill/>
        </p:spPr>
        <p:txBody>
          <a:bodyPr wrap="square" lIns="89988" tIns="45713" rIns="91428" bIns="45713">
            <a:spAutoFit/>
          </a:bodyPr>
          <a:lstStyle/>
          <a:p>
            <a:pPr algn="ctr"/>
            <a:r>
              <a:rPr lang="en-US" sz="20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2" y="214292"/>
            <a:ext cx="1857386" cy="18573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88640"/>
            <a:ext cx="6084168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sz="3200" b="1" dirty="0" smtClean="0">
                <a:solidFill>
                  <a:srgbClr val="0070C0"/>
                </a:solidFill>
              </a:rPr>
              <a:t>СПАСИБО ЗА ВНИМАНИЕ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&amp;Ocy;&amp;Fcy;&amp;Icy;&amp;TScy;&amp;Icy;&amp;Acy;&amp;Lcy;&amp;SOFTcy;&amp;Ncy;&amp;Ycy;&amp;Jcy; &amp;Scy;&amp;Acy;&amp;Jcy;&amp;Tcy; &amp;Rcy;&amp;IEcy;&amp;Scy;&amp;Pcy;&amp;Ucy;&amp;Bcy;&amp;Lcy;&amp;Icy;&amp;Kcy;&amp;Acy;&amp;Ncy;&amp;Scy;&amp;Kcy;&amp;Ocy;&amp;Jcy; &amp;Dcy;&amp;IEcy;&amp;Tcy;&amp;Scy;&amp;Kcy;&amp;Ocy;&amp;Jcy; &amp;Kcy;&amp;Lcy;&amp;Icy;&amp;Ncy;&amp;Icy;&amp;CHcy;&amp;IEcy;&amp;Scy;&amp;Kcy;&amp;Ocy;&amp;Jcy; &amp;Bcy;&amp;Ocy;&amp;Lcy;&amp;SOFTcy;&amp;Ncy;&amp;Icy;&amp;TScy;&amp;Ycy; &quot;&amp;Acy;&amp;Kcy;&amp;Scy;&amp;Acy;&amp;Jcy;&quot;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0" y="2852936"/>
            <a:ext cx="9073009" cy="3240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Развитие  собственных  Университетских Клиник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75656" y="980728"/>
            <a:ext cx="3168352" cy="31683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ВСМП пациентам с сахарным диабетом с множественными осложнениями</a:t>
            </a:r>
          </a:p>
          <a:p>
            <a:pPr algn="ctr"/>
            <a:r>
              <a:rPr lang="ru-RU" sz="2000" b="1" dirty="0" smtClean="0"/>
              <a:t>Центр диабета ОУК – 65 коек</a:t>
            </a:r>
          </a:p>
        </p:txBody>
      </p:sp>
      <p:sp>
        <p:nvSpPr>
          <p:cNvPr id="5" name="Овал 4"/>
          <p:cNvSpPr/>
          <p:nvPr/>
        </p:nvSpPr>
        <p:spPr>
          <a:xfrm>
            <a:off x="4644008" y="1052736"/>
            <a:ext cx="3024336" cy="31683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ВСМП больным с заболеваниями уха, горла и носа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err="1" smtClean="0"/>
              <a:t>ЛОР-центр</a:t>
            </a:r>
            <a:r>
              <a:rPr lang="ru-RU" sz="2000" b="1" dirty="0" smtClean="0"/>
              <a:t> на 10 коек в ОУК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251520" y="3717032"/>
            <a:ext cx="3168352" cy="28803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ПМСП прикрепленному населению (18 259 студентов)</a:t>
            </a:r>
          </a:p>
          <a:p>
            <a:pPr algn="ctr"/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6012160" y="3573016"/>
            <a:ext cx="3131840" cy="30963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ВСМП  педиатрического профиля </a:t>
            </a:r>
          </a:p>
          <a:p>
            <a:pPr algn="ctr"/>
            <a:r>
              <a:rPr lang="ru-RU" sz="2000" b="1" dirty="0" smtClean="0"/>
              <a:t>  (Унив. Клиника «Аксай»</a:t>
            </a:r>
          </a:p>
          <a:p>
            <a:pPr algn="ctr"/>
            <a:r>
              <a:rPr lang="ru-RU" sz="2000" b="1" dirty="0" smtClean="0"/>
              <a:t>на 285 коек)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3563888" y="3933056"/>
            <a:ext cx="2376264" cy="26642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Все виды </a:t>
            </a:r>
            <a:r>
              <a:rPr lang="ru-RU" sz="2000" b="1" dirty="0" err="1" smtClean="0"/>
              <a:t>стоматологи-ческого</a:t>
            </a:r>
            <a:r>
              <a:rPr lang="ru-RU" sz="2000" b="1" dirty="0" smtClean="0"/>
              <a:t> лечения </a:t>
            </a:r>
            <a:r>
              <a:rPr lang="ru-RU" b="1" dirty="0" smtClean="0"/>
              <a:t>(Институт стоматологии) </a:t>
            </a:r>
          </a:p>
          <a:p>
            <a:pPr algn="ctr"/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3131840" y="692696"/>
            <a:ext cx="2808312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Общий коечный фонд - 600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980728"/>
            <a:ext cx="2051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Использование навигационной системы при операциях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836712"/>
            <a:ext cx="1907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Проект «Помповая инсулинотерапия при беременности»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132856"/>
            <a:ext cx="1979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</a:rPr>
              <a:t>Разработан  «Национальный Стандарт оказания </a:t>
            </a:r>
            <a:r>
              <a:rPr lang="ru-RU" sz="1600" b="1" dirty="0" err="1" smtClean="0">
                <a:solidFill>
                  <a:srgbClr val="002060"/>
                </a:solidFill>
              </a:rPr>
              <a:t>эндокринологичес-кой</a:t>
            </a:r>
            <a:r>
              <a:rPr lang="ru-RU" sz="1600" b="1" dirty="0" smtClean="0">
                <a:solidFill>
                  <a:srgbClr val="002060"/>
                </a:solidFill>
              </a:rPr>
              <a:t> помощи в РК».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6488668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Мультидисциплинарные</a:t>
            </a:r>
            <a:r>
              <a:rPr lang="ru-RU" b="1" dirty="0" smtClean="0">
                <a:solidFill>
                  <a:srgbClr val="002060"/>
                </a:solidFill>
              </a:rPr>
              <a:t> команды специалистов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1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848872" cy="37444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Обеспечение высокого качества образования.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Реализация Модели медицинского образования КазНМУ на всех уровнях подготовки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general.kaznmu.kz/wp-content/uploads/2014/03/gm-1360x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01008"/>
            <a:ext cx="9144001" cy="33569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260648"/>
            <a:ext cx="7344816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Общее количество обучающихся  на конец 2014-2015 </a:t>
            </a:r>
            <a:r>
              <a:rPr lang="ru-RU" sz="2800" b="1" dirty="0" err="1" smtClean="0">
                <a:solidFill>
                  <a:srgbClr val="002060"/>
                </a:solidFill>
              </a:rPr>
              <a:t>уч.г</a:t>
            </a:r>
            <a:r>
              <a:rPr lang="ru-RU" sz="2800" b="1" dirty="0" smtClean="0">
                <a:solidFill>
                  <a:srgbClr val="002060"/>
                </a:solidFill>
              </a:rPr>
              <a:t>. – около 10 000, в том числе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708921"/>
            <a:ext cx="3384376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Интернов - 2014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708920"/>
            <a:ext cx="3600400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Докторантов - 52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1455980"/>
            <a:ext cx="2592288" cy="11089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Резидентов - 286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412776"/>
            <a:ext cx="2736304" cy="1123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Бакалавров -  7564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1412776"/>
            <a:ext cx="2664296" cy="1123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Магистрантов - 141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84168" y="5013176"/>
            <a:ext cx="3059832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Студенты 22 национальностей и народностей</a:t>
            </a:r>
            <a:endParaRPr lang="ru-RU" sz="2000" b="1" dirty="0"/>
          </a:p>
        </p:txBody>
      </p:sp>
      <p:sp>
        <p:nvSpPr>
          <p:cNvPr id="12" name="Овал 11"/>
          <p:cNvSpPr/>
          <p:nvPr/>
        </p:nvSpPr>
        <p:spPr>
          <a:xfrm>
            <a:off x="0" y="5229200"/>
            <a:ext cx="2952328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Студенты</a:t>
            </a:r>
          </a:p>
          <a:p>
            <a:pPr algn="ctr"/>
            <a:r>
              <a:rPr lang="ru-RU" sz="2400" b="1" dirty="0" smtClean="0"/>
              <a:t> 12-ти стран мира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2987824" y="5229200"/>
            <a:ext cx="3024336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Студенты  из </a:t>
            </a:r>
          </a:p>
          <a:p>
            <a:pPr algn="ctr"/>
            <a:r>
              <a:rPr lang="ru-RU" sz="2000" b="1" dirty="0" smtClean="0"/>
              <a:t>10-ти регионов Казахстана</a:t>
            </a:r>
            <a:endParaRPr lang="ru-RU" sz="20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 animBg="1"/>
      <p:bldP spid="1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Выпускники </a:t>
            </a:r>
            <a:r>
              <a:rPr lang="ru-RU" b="1" dirty="0" err="1" smtClean="0">
                <a:solidFill>
                  <a:srgbClr val="002060"/>
                </a:solidFill>
              </a:rPr>
              <a:t>бакалавриата</a:t>
            </a:r>
            <a:r>
              <a:rPr lang="ru-RU" b="1" dirty="0" smtClean="0">
                <a:solidFill>
                  <a:srgbClr val="002060"/>
                </a:solidFill>
              </a:rPr>
              <a:t> 2015 г.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309634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Всего - 1465 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700808"/>
            <a:ext cx="259228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ОМ - 823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708920"/>
            <a:ext cx="2592288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Стоматологи – 140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3212976"/>
            <a:ext cx="2592288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Фармацевты - 92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4077072"/>
            <a:ext cx="2592288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МПД - 75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4581128"/>
            <a:ext cx="259228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Сестринское дело - 51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5157192"/>
            <a:ext cx="2592288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ОЗ - 62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836712"/>
            <a:ext cx="4032448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том числе, с красным дипломом – 286 (19,5%)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1700808"/>
            <a:ext cx="2448272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ОМ - 194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2708920"/>
            <a:ext cx="2448272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Стоматологи – 35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3212976"/>
            <a:ext cx="2448272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Фармацевты - 31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4077072"/>
            <a:ext cx="2448272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МПД - 8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4581128"/>
            <a:ext cx="2448272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Сестринское дело - 4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5157192"/>
            <a:ext cx="2448272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ОЗ - 13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51720" y="3645024"/>
            <a:ext cx="2592288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ТФП - 34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3645024"/>
            <a:ext cx="2448272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ТФП - 1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5661248"/>
            <a:ext cx="259228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Менеджмент  </a:t>
            </a:r>
            <a:r>
              <a:rPr lang="ru-RU" b="1" dirty="0" err="1" smtClean="0">
                <a:solidFill>
                  <a:srgbClr val="002060"/>
                </a:solidFill>
              </a:rPr>
              <a:t>заоч</a:t>
            </a:r>
            <a:r>
              <a:rPr lang="ru-RU" b="1" dirty="0" smtClean="0">
                <a:solidFill>
                  <a:srgbClr val="002060"/>
                </a:solidFill>
              </a:rPr>
              <a:t>- 86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51720" y="6237312"/>
            <a:ext cx="259228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Менеджмент </a:t>
            </a:r>
            <a:r>
              <a:rPr lang="ru-RU" b="1" dirty="0" err="1" smtClean="0">
                <a:solidFill>
                  <a:srgbClr val="002060"/>
                </a:solidFill>
              </a:rPr>
              <a:t>дист</a:t>
            </a:r>
            <a:r>
              <a:rPr lang="ru-RU" b="1" dirty="0" smtClean="0">
                <a:solidFill>
                  <a:srgbClr val="002060"/>
                </a:solidFill>
              </a:rPr>
              <a:t>.  - 22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39752" y="2204864"/>
            <a:ext cx="2304256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Иностранные студ. – 12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76056" y="2204864"/>
            <a:ext cx="2232248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в т.ч. 2 </a:t>
            </a:r>
            <a:r>
              <a:rPr lang="ru-RU" b="1" dirty="0" err="1" smtClean="0">
                <a:solidFill>
                  <a:srgbClr val="002060"/>
                </a:solidFill>
              </a:rPr>
              <a:t>иностр.студ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www.mk.ru/upload/iblock_mk/550/38/2a/f5/DETAIL_PICTURE__29705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700808"/>
            <a:ext cx="1309224" cy="980728"/>
          </a:xfrm>
          <a:prstGeom prst="rect">
            <a:avLst/>
          </a:prstGeom>
          <a:noFill/>
        </p:spPr>
      </p:pic>
      <p:pic>
        <p:nvPicPr>
          <p:cNvPr id="16388" name="Picture 4" descr="http://cs614631.vk.me/v614631223/13d6b/IQJAtgw0d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1858009" cy="1236738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7308304" y="2924944"/>
            <a:ext cx="1835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В 2014 и 2013 гг  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</a:rPr>
              <a:t>276 (16,5%) и 191 (15%) соответственно, 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отличников</a:t>
            </a:r>
          </a:p>
        </p:txBody>
      </p:sp>
      <p:pic>
        <p:nvPicPr>
          <p:cNvPr id="26" name="Picture 4" descr="http://news.kaznmu.kz/wp-content/uploads/2015/07/IMG_2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445224"/>
            <a:ext cx="1872208" cy="12485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3340</Words>
  <Application>Microsoft Office PowerPoint</Application>
  <PresentationFormat>Экран (4:3)</PresentationFormat>
  <Paragraphs>590</Paragraphs>
  <Slides>55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Тема Office</vt:lpstr>
      <vt:lpstr>Worksheet</vt:lpstr>
      <vt:lpstr>Dokument</vt:lpstr>
      <vt:lpstr>Презентация PowerPoint</vt:lpstr>
      <vt:lpstr> </vt:lpstr>
      <vt:lpstr>В соответствии со Стратегическим планом   КазНМУ до 2020 г.   в  2014-2015  учебном году  основными направлениями развития университета были следующие:</vt:lpstr>
      <vt:lpstr>Основные направления развития университета:  </vt:lpstr>
      <vt:lpstr> Выполнение поставленных задач позволило достигнуть  следующих  успехов:</vt:lpstr>
      <vt:lpstr>Развитие  собственных  Университетских Клиник</vt:lpstr>
      <vt:lpstr> Обеспечение высокого качества образования.   Реализация Модели медицинского образования КазНМУ на всех уровнях подготовки </vt:lpstr>
      <vt:lpstr>Презентация PowerPoint</vt:lpstr>
      <vt:lpstr>Выпускники бакалавриата 2015 г.</vt:lpstr>
      <vt:lpstr> Выпускники магистратуры и PhD-докторантуры</vt:lpstr>
      <vt:lpstr>Выездная практика в 5-ти регионах РК   в 2014-2015 учебном году –  435  интернов</vt:lpstr>
      <vt:lpstr>Независимая оценка знаний интернов по MCQ (тестирование) 2014-2015 уч.год</vt:lpstr>
      <vt:lpstr>Интернационализация образования в КазНМУ</vt:lpstr>
      <vt:lpstr>География научных стажировок  магистрантов и докторантов   13 стран мира</vt:lpstr>
      <vt:lpstr>Стратегия полиязычного обучения в 2014-2015 г.г.</vt:lpstr>
      <vt:lpstr>Социальная поддержка студентов на сумму –    более 131 млн.тг  (в прошлом году – 47 млн.тг) </vt:lpstr>
      <vt:lpstr>Волонтерская деятельность студентов</vt:lpstr>
      <vt:lpstr>Презентация PowerPoint</vt:lpstr>
      <vt:lpstr>  Диссертационный Совет </vt:lpstr>
      <vt:lpstr>Презентация PowerPoint</vt:lpstr>
      <vt:lpstr>Презентация PowerPoint</vt:lpstr>
      <vt:lpstr>Презентация PowerPoint</vt:lpstr>
      <vt:lpstr>Презентация PowerPoint</vt:lpstr>
      <vt:lpstr> Достижение  компетентности педагогических кадров  Повышение научного потенциала преподавателей  </vt:lpstr>
      <vt:lpstr>Компетентность преподавателей –  качество образования  </vt:lpstr>
      <vt:lpstr>Привлечение иностранных преподавателей в 2014-2015 уч.году</vt:lpstr>
      <vt:lpstr> Достижение  эффективности международного сотрудничества </vt:lpstr>
      <vt:lpstr>Презентация PowerPoint</vt:lpstr>
      <vt:lpstr>Шаг к международному признанию КазНМУ </vt:lpstr>
      <vt:lpstr>Презентация PowerPoint</vt:lpstr>
      <vt:lpstr>Презентация PowerPoint</vt:lpstr>
      <vt:lpstr>Презентация PowerPoint</vt:lpstr>
      <vt:lpstr>МЕЖДУНАРОДНОЕ СОТРУДНИЧЕСТВО  ПО МЕДИЦИНСКОМУ ОБРАЗОВАНИЮ </vt:lpstr>
      <vt:lpstr>МЕЖДУНАРОДНОЕ СОТРУДНИЧЕСТВО  ПО МЕДИЦИНСКОМУ ОБРАЗОВАНИЮ  Например, …</vt:lpstr>
      <vt:lpstr>МЕЖДУНАРОДНОЕ СОТРУДНИЧЕСТВО  ПО МЕДИЦИНСКОМУ ОБРАЗОВАНИЮ, Например, … </vt:lpstr>
      <vt:lpstr>МЕЖДУНАРОДНОЕ СОТРУДНИЧЕСТВО  ПО МЕДИЦИНСКОМУ ОБРАЗОВАНИЮ  Например, …</vt:lpstr>
      <vt:lpstr> Совершенствование менеджмента КазНМУ  </vt:lpstr>
      <vt:lpstr>Презентация PowerPoint</vt:lpstr>
      <vt:lpstr>Управление  Университетом</vt:lpstr>
      <vt:lpstr>Анализ доходов КазНМУ за  2008-2015 гг., в тыс.тенге</vt:lpstr>
      <vt:lpstr>Динамика  средней заработной платы,  в тенге</vt:lpstr>
      <vt:lpstr>Презентация PowerPoint</vt:lpstr>
      <vt:lpstr>Презентация PowerPoint</vt:lpstr>
      <vt:lpstr>Поэтому ...</vt:lpstr>
      <vt:lpstr>Презентация PowerPoint</vt:lpstr>
      <vt:lpstr>Заключение, </vt:lpstr>
      <vt:lpstr>Презентация PowerPoint</vt:lpstr>
      <vt:lpstr>Успешного Университета  с международным признанием </vt:lpstr>
      <vt:lpstr> Задачи и перспективы развития Университета  </vt:lpstr>
      <vt:lpstr>Глобальные задачи, стоящие перед Университетом до 2020 г.  </vt:lpstr>
      <vt:lpstr>Задачи, стоящие перед Университетом   в 2015-2016 учебном году </vt:lpstr>
      <vt:lpstr> Портрет студента 2015 года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Жанар</cp:lastModifiedBy>
  <cp:revision>406</cp:revision>
  <dcterms:modified xsi:type="dcterms:W3CDTF">2015-09-02T04:03:31Z</dcterms:modified>
</cp:coreProperties>
</file>