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85" r:id="rId4"/>
    <p:sldId id="284" r:id="rId5"/>
    <p:sldId id="286" r:id="rId6"/>
    <p:sldId id="287" r:id="rId7"/>
    <p:sldId id="298" r:id="rId8"/>
    <p:sldId id="296" r:id="rId9"/>
    <p:sldId id="299" r:id="rId10"/>
    <p:sldId id="288" r:id="rId11"/>
    <p:sldId id="291" r:id="rId12"/>
    <p:sldId id="292" r:id="rId13"/>
    <p:sldId id="290" r:id="rId14"/>
    <p:sldId id="300" r:id="rId15"/>
    <p:sldId id="297" r:id="rId16"/>
    <p:sldId id="293" r:id="rId17"/>
    <p:sldId id="282" r:id="rId18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C315-47B2-443B-85AC-5AD748D75D65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28CED-31B5-497E-B4C2-70AE4B5C8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D92B5-E942-4223-835C-999B102E694D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DEDE9-F335-4F2C-A587-3BA209D67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E61A5-D482-4509-99DD-2CBBEBB6BB4C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E99FA-8DB9-4831-B57B-FE1362C80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28FA1-2195-4E1D-BC2F-562EB13FC9CE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B677-13C4-4A05-8BF8-AEF0D2345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0E02A-2FD7-4A1D-A236-9F5940A22B3B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4F862-1C3D-4B1F-9DF6-C93D36C33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B899-157E-4B72-B90C-6F2D8946C4BC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1043B-EC1B-4118-A0B9-31C2B621C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AEAD0-3C5E-4F57-9769-FD67415F7DEC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03AE2-1DC6-4719-82E2-677EC399A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E33A5-186F-4B0D-80CE-92D77914553C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DBDD5-51F3-4D37-B6A6-7C31B166E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679D-A719-4582-8FAB-A8F0528CC56B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60BCE-3D59-41F0-A53E-13C01CC5B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59F7D-BC08-4B97-B029-D46A735357BF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FD067-233F-43C7-8A51-1518E10B6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93E2-6247-4FBA-8BB1-FAA3CFF8FB3C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3778-55AB-4544-BEEC-615125EF7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1FB36B-A652-466B-BA90-AE9C11712F95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CB028E-C0F0-4A2C-88F1-128F841F5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928934"/>
            <a:ext cx="8536017" cy="2286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cs typeface="Arial" pitchFamily="34" charset="0"/>
              </a:rPr>
              <a:t>ОБУЧЕНИЕ ЧЕРЕЗ ИССЛЕДОВАНИЕ</a:t>
            </a:r>
            <a:r>
              <a:rPr lang="ru-RU" sz="4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929198"/>
            <a:ext cx="4962530" cy="7096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д.м.н., профессор </a:t>
            </a:r>
            <a:r>
              <a:rPr lang="ru-RU" sz="2400" b="1" dirty="0" err="1" smtClean="0">
                <a:solidFill>
                  <a:srgbClr val="C00000"/>
                </a:solidFill>
                <a:latin typeface="+mj-lt"/>
                <a:cs typeface="Arial" pitchFamily="34" charset="0"/>
              </a:rPr>
              <a:t>Камалиев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 М.А.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директор учебного департамента общественного здравоохранения</a:t>
            </a:r>
          </a:p>
          <a:p>
            <a:pPr algn="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428604"/>
            <a:ext cx="857256" cy="84013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28793" y="357166"/>
            <a:ext cx="6858049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Казахский национальный медицинский университет   имени С.Д. </a:t>
            </a:r>
            <a:r>
              <a:rPr lang="ru-RU" sz="2400" b="1" dirty="0" err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Асфендиярова</a:t>
            </a:r>
            <a:endParaRPr lang="ru-RU" sz="24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285720" y="5072074"/>
            <a:ext cx="2571768" cy="1000132"/>
            <a:chOff x="2151" y="3338"/>
            <a:chExt cx="12001" cy="5233"/>
          </a:xfrm>
        </p:grpSpPr>
        <p:sp>
          <p:nvSpPr>
            <p:cNvPr id="7" name="Freeform 14"/>
            <p:cNvSpPr>
              <a:spLocks noChangeArrowheads="1"/>
            </p:cNvSpPr>
            <p:nvPr/>
          </p:nvSpPr>
          <p:spPr bwMode="auto">
            <a:xfrm>
              <a:off x="8828" y="4685"/>
              <a:ext cx="2040" cy="34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3" y="1895"/>
                </a:cxn>
                <a:cxn ang="0">
                  <a:pos x="537" y="1913"/>
                </a:cxn>
                <a:cxn ang="0">
                  <a:pos x="537" y="2281"/>
                </a:cxn>
                <a:cxn ang="0">
                  <a:pos x="533" y="2300"/>
                </a:cxn>
                <a:cxn ang="0">
                  <a:pos x="523" y="2315"/>
                </a:cxn>
                <a:cxn ang="0">
                  <a:pos x="508" y="2325"/>
                </a:cxn>
                <a:cxn ang="0">
                  <a:pos x="490" y="2328"/>
                </a:cxn>
                <a:cxn ang="0">
                  <a:pos x="98" y="2328"/>
                </a:cxn>
                <a:cxn ang="0">
                  <a:pos x="98" y="3030"/>
                </a:cxn>
                <a:cxn ang="0">
                  <a:pos x="490" y="3030"/>
                </a:cxn>
                <a:cxn ang="0">
                  <a:pos x="508" y="3033"/>
                </a:cxn>
                <a:cxn ang="0">
                  <a:pos x="523" y="3043"/>
                </a:cxn>
                <a:cxn ang="0">
                  <a:pos x="533" y="3058"/>
                </a:cxn>
                <a:cxn ang="0">
                  <a:pos x="537" y="3077"/>
                </a:cxn>
                <a:cxn ang="0">
                  <a:pos x="537" y="3468"/>
                </a:cxn>
                <a:cxn ang="0">
                  <a:pos x="1533" y="3468"/>
                </a:cxn>
                <a:cxn ang="0">
                  <a:pos x="1533" y="3077"/>
                </a:cxn>
                <a:cxn ang="0">
                  <a:pos x="1537" y="3058"/>
                </a:cxn>
                <a:cxn ang="0">
                  <a:pos x="1547" y="3043"/>
                </a:cxn>
                <a:cxn ang="0">
                  <a:pos x="1562" y="3033"/>
                </a:cxn>
                <a:cxn ang="0">
                  <a:pos x="1581" y="3030"/>
                </a:cxn>
                <a:cxn ang="0">
                  <a:pos x="1998" y="3030"/>
                </a:cxn>
                <a:cxn ang="0">
                  <a:pos x="1998" y="2328"/>
                </a:cxn>
                <a:cxn ang="0">
                  <a:pos x="1577" y="2328"/>
                </a:cxn>
                <a:cxn ang="0">
                  <a:pos x="1558" y="2323"/>
                </a:cxn>
                <a:cxn ang="0">
                  <a:pos x="1545" y="2312"/>
                </a:cxn>
                <a:cxn ang="0">
                  <a:pos x="1535" y="2297"/>
                </a:cxn>
                <a:cxn ang="0">
                  <a:pos x="1532" y="2278"/>
                </a:cxn>
                <a:cxn ang="0">
                  <a:pos x="1532" y="2222"/>
                </a:cxn>
                <a:cxn ang="0">
                  <a:pos x="1533" y="2176"/>
                </a:cxn>
                <a:cxn ang="0">
                  <a:pos x="1532" y="2095"/>
                </a:cxn>
                <a:cxn ang="0">
                  <a:pos x="1531" y="2015"/>
                </a:cxn>
                <a:cxn ang="0">
                  <a:pos x="1532" y="1968"/>
                </a:cxn>
                <a:cxn ang="0">
                  <a:pos x="1532" y="1913"/>
                </a:cxn>
                <a:cxn ang="0">
                  <a:pos x="1563" y="1807"/>
                </a:cxn>
                <a:cxn ang="0">
                  <a:pos x="1596" y="1695"/>
                </a:cxn>
                <a:cxn ang="0">
                  <a:pos x="1661" y="1450"/>
                </a:cxn>
                <a:cxn ang="0">
                  <a:pos x="1728" y="1190"/>
                </a:cxn>
                <a:cxn ang="0">
                  <a:pos x="1795" y="925"/>
                </a:cxn>
                <a:cxn ang="0">
                  <a:pos x="1861" y="663"/>
                </a:cxn>
                <a:cxn ang="0">
                  <a:pos x="1925" y="416"/>
                </a:cxn>
                <a:cxn ang="0">
                  <a:pos x="1956" y="300"/>
                </a:cxn>
                <a:cxn ang="0">
                  <a:pos x="1985" y="191"/>
                </a:cxn>
                <a:cxn ang="0">
                  <a:pos x="2013" y="91"/>
                </a:cxn>
                <a:cxn ang="0">
                  <a:pos x="2040" y="0"/>
                </a:cxn>
                <a:cxn ang="0">
                  <a:pos x="1360" y="0"/>
                </a:cxn>
                <a:cxn ang="0">
                  <a:pos x="1076" y="1506"/>
                </a:cxn>
                <a:cxn ang="0">
                  <a:pos x="1063" y="1530"/>
                </a:cxn>
                <a:cxn ang="0">
                  <a:pos x="1040" y="1543"/>
                </a:cxn>
                <a:cxn ang="0">
                  <a:pos x="1021" y="1545"/>
                </a:cxn>
                <a:cxn ang="0">
                  <a:pos x="1003" y="1537"/>
                </a:cxn>
                <a:cxn ang="0">
                  <a:pos x="982" y="1507"/>
                </a:cxn>
                <a:cxn ang="0">
                  <a:pos x="680" y="0"/>
                </a:cxn>
                <a:cxn ang="0">
                  <a:pos x="0" y="0"/>
                </a:cxn>
              </a:cxnLst>
              <a:rect l="0" t="0" r="r" b="b"/>
              <a:pathLst>
                <a:path w="2040" h="3468">
                  <a:moveTo>
                    <a:pt x="0" y="0"/>
                  </a:moveTo>
                  <a:lnTo>
                    <a:pt x="533" y="1895"/>
                  </a:lnTo>
                  <a:lnTo>
                    <a:pt x="537" y="1913"/>
                  </a:lnTo>
                  <a:lnTo>
                    <a:pt x="537" y="2281"/>
                  </a:lnTo>
                  <a:lnTo>
                    <a:pt x="533" y="2300"/>
                  </a:lnTo>
                  <a:lnTo>
                    <a:pt x="523" y="2315"/>
                  </a:lnTo>
                  <a:lnTo>
                    <a:pt x="508" y="2325"/>
                  </a:lnTo>
                  <a:lnTo>
                    <a:pt x="490" y="2328"/>
                  </a:lnTo>
                  <a:lnTo>
                    <a:pt x="98" y="2328"/>
                  </a:lnTo>
                  <a:lnTo>
                    <a:pt x="98" y="3030"/>
                  </a:lnTo>
                  <a:lnTo>
                    <a:pt x="490" y="3030"/>
                  </a:lnTo>
                  <a:lnTo>
                    <a:pt x="508" y="3033"/>
                  </a:lnTo>
                  <a:lnTo>
                    <a:pt x="523" y="3043"/>
                  </a:lnTo>
                  <a:lnTo>
                    <a:pt x="533" y="3058"/>
                  </a:lnTo>
                  <a:lnTo>
                    <a:pt x="537" y="3077"/>
                  </a:lnTo>
                  <a:lnTo>
                    <a:pt x="537" y="3468"/>
                  </a:lnTo>
                  <a:lnTo>
                    <a:pt x="1533" y="3468"/>
                  </a:lnTo>
                  <a:lnTo>
                    <a:pt x="1533" y="3077"/>
                  </a:lnTo>
                  <a:lnTo>
                    <a:pt x="1537" y="3058"/>
                  </a:lnTo>
                  <a:lnTo>
                    <a:pt x="1547" y="3043"/>
                  </a:lnTo>
                  <a:lnTo>
                    <a:pt x="1562" y="3033"/>
                  </a:lnTo>
                  <a:lnTo>
                    <a:pt x="1581" y="3030"/>
                  </a:lnTo>
                  <a:lnTo>
                    <a:pt x="1998" y="3030"/>
                  </a:lnTo>
                  <a:lnTo>
                    <a:pt x="1998" y="2328"/>
                  </a:lnTo>
                  <a:lnTo>
                    <a:pt x="1577" y="2328"/>
                  </a:lnTo>
                  <a:lnTo>
                    <a:pt x="1558" y="2323"/>
                  </a:lnTo>
                  <a:lnTo>
                    <a:pt x="1545" y="2312"/>
                  </a:lnTo>
                  <a:lnTo>
                    <a:pt x="1535" y="2297"/>
                  </a:lnTo>
                  <a:lnTo>
                    <a:pt x="1532" y="2278"/>
                  </a:lnTo>
                  <a:lnTo>
                    <a:pt x="1532" y="2222"/>
                  </a:lnTo>
                  <a:lnTo>
                    <a:pt x="1533" y="2176"/>
                  </a:lnTo>
                  <a:lnTo>
                    <a:pt x="1532" y="2095"/>
                  </a:lnTo>
                  <a:lnTo>
                    <a:pt x="1531" y="2015"/>
                  </a:lnTo>
                  <a:lnTo>
                    <a:pt x="1532" y="1968"/>
                  </a:lnTo>
                  <a:lnTo>
                    <a:pt x="1532" y="1913"/>
                  </a:lnTo>
                  <a:lnTo>
                    <a:pt x="1563" y="1807"/>
                  </a:lnTo>
                  <a:lnTo>
                    <a:pt x="1596" y="1695"/>
                  </a:lnTo>
                  <a:lnTo>
                    <a:pt x="1661" y="1450"/>
                  </a:lnTo>
                  <a:lnTo>
                    <a:pt x="1728" y="1190"/>
                  </a:lnTo>
                  <a:lnTo>
                    <a:pt x="1795" y="925"/>
                  </a:lnTo>
                  <a:lnTo>
                    <a:pt x="1861" y="663"/>
                  </a:lnTo>
                  <a:lnTo>
                    <a:pt x="1925" y="416"/>
                  </a:lnTo>
                  <a:lnTo>
                    <a:pt x="1956" y="300"/>
                  </a:lnTo>
                  <a:lnTo>
                    <a:pt x="1985" y="191"/>
                  </a:lnTo>
                  <a:lnTo>
                    <a:pt x="2013" y="91"/>
                  </a:lnTo>
                  <a:lnTo>
                    <a:pt x="2040" y="0"/>
                  </a:lnTo>
                  <a:lnTo>
                    <a:pt x="1360" y="0"/>
                  </a:lnTo>
                  <a:lnTo>
                    <a:pt x="1076" y="1506"/>
                  </a:lnTo>
                  <a:lnTo>
                    <a:pt x="1063" y="1530"/>
                  </a:lnTo>
                  <a:lnTo>
                    <a:pt x="1040" y="1543"/>
                  </a:lnTo>
                  <a:lnTo>
                    <a:pt x="1021" y="1545"/>
                  </a:lnTo>
                  <a:lnTo>
                    <a:pt x="1003" y="1537"/>
                  </a:lnTo>
                  <a:lnTo>
                    <a:pt x="982" y="1507"/>
                  </a:lnTo>
                  <a:lnTo>
                    <a:pt x="68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8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85" y="3924"/>
              <a:ext cx="8667" cy="4335"/>
            </a:xfrm>
            <a:prstGeom prst="rect">
              <a:avLst/>
            </a:prstGeom>
            <a:noFill/>
          </p:spPr>
        </p:pic>
        <p:pic>
          <p:nvPicPr>
            <p:cNvPr id="9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51" y="5338"/>
              <a:ext cx="1711" cy="2717"/>
            </a:xfrm>
            <a:prstGeom prst="rect">
              <a:avLst/>
            </a:prstGeom>
            <a:noFill/>
          </p:spPr>
        </p:pic>
        <p:pic>
          <p:nvPicPr>
            <p:cNvPr id="10" name="Picture 1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70" y="4499"/>
              <a:ext cx="1657" cy="2713"/>
            </a:xfrm>
            <a:prstGeom prst="rect">
              <a:avLst/>
            </a:prstGeom>
            <a:noFill/>
          </p:spPr>
        </p:pic>
        <p:pic>
          <p:nvPicPr>
            <p:cNvPr id="11" name="Picture 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85" y="8156"/>
              <a:ext cx="747" cy="398"/>
            </a:xfrm>
            <a:prstGeom prst="rect">
              <a:avLst/>
            </a:prstGeom>
            <a:noFill/>
          </p:spPr>
        </p:pic>
        <p:pic>
          <p:nvPicPr>
            <p:cNvPr id="12" name="Picture 1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385" y="8140"/>
              <a:ext cx="646" cy="406"/>
            </a:xfrm>
            <a:prstGeom prst="rect">
              <a:avLst/>
            </a:prstGeom>
            <a:noFill/>
          </p:spPr>
        </p:pic>
        <p:pic>
          <p:nvPicPr>
            <p:cNvPr id="13" name="Picture 2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720" y="8154"/>
              <a:ext cx="1337" cy="417"/>
            </a:xfrm>
            <a:prstGeom prst="rect">
              <a:avLst/>
            </a:prstGeom>
            <a:noFill/>
          </p:spPr>
        </p:pic>
        <p:pic>
          <p:nvPicPr>
            <p:cNvPr id="14" name="Picture 2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838" y="3481"/>
              <a:ext cx="1332" cy="1593"/>
            </a:xfrm>
            <a:prstGeom prst="rect">
              <a:avLst/>
            </a:prstGeom>
            <a:noFill/>
          </p:spPr>
        </p:pic>
        <p:pic>
          <p:nvPicPr>
            <p:cNvPr id="15" name="Picture 2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0632" y="3338"/>
              <a:ext cx="1591" cy="1817"/>
            </a:xfrm>
            <a:prstGeom prst="rect">
              <a:avLst/>
            </a:prstGeom>
            <a:noFill/>
          </p:spPr>
        </p:pic>
        <p:pic>
          <p:nvPicPr>
            <p:cNvPr id="16" name="Picture 2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852" y="7421"/>
              <a:ext cx="1362" cy="34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1-2 курсы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•    </a:t>
            </a:r>
            <a:r>
              <a:rPr lang="ru-RU" sz="2000" b="1" dirty="0" smtClean="0"/>
              <a:t>обучение основам самостоятельной работы; </a:t>
            </a:r>
          </a:p>
          <a:p>
            <a:pPr>
              <a:buNone/>
            </a:pPr>
            <a:r>
              <a:rPr lang="ru-RU" sz="2000" b="1" dirty="0" smtClean="0"/>
              <a:t>•    обучение правилам оформления справочного научного материала и конспектированию научной литературы; </a:t>
            </a:r>
          </a:p>
          <a:p>
            <a:pPr>
              <a:buNone/>
            </a:pPr>
            <a:r>
              <a:rPr lang="ru-RU" sz="2000" b="1" dirty="0" smtClean="0"/>
              <a:t>•    развитие аналитических способностей и нестандартного мышления (реферативная работа, научные исследования в рамках лабораторных работ и т. д.); </a:t>
            </a:r>
          </a:p>
          <a:p>
            <a:pPr>
              <a:buNone/>
            </a:pPr>
            <a:r>
              <a:rPr lang="ru-RU" sz="2000" b="1" dirty="0" smtClean="0"/>
              <a:t>•    представление научных результатов в виде выполненной реферативной, лабораторной (курсовой) работы в рамках учебного процесса либо в форме научного доклада на конференции, «круглом столе», заседании научного кружка и т. д. </a:t>
            </a:r>
          </a:p>
          <a:p>
            <a:pPr lvl="0"/>
            <a:r>
              <a:rPr lang="ru-RU" sz="2000" b="1" dirty="0" smtClean="0"/>
              <a:t>реферирование отдельных тем изучаемых курсов; </a:t>
            </a:r>
          </a:p>
          <a:p>
            <a:pPr lvl="0"/>
            <a:r>
              <a:rPr lang="ru-RU" sz="2000" b="1" dirty="0" smtClean="0"/>
              <a:t>составление библиографии по определенной теме; </a:t>
            </a:r>
          </a:p>
          <a:p>
            <a:pPr lvl="0"/>
            <a:r>
              <a:rPr lang="ru-RU" sz="2000" b="1" dirty="0" smtClean="0"/>
              <a:t>участие в изготовлении учебно-методических пособий (таблиц, макетов, моделей); </a:t>
            </a:r>
          </a:p>
          <a:p>
            <a:pPr lvl="0"/>
            <a:r>
              <a:rPr lang="ru-RU" sz="2000" b="1" dirty="0" smtClean="0"/>
              <a:t>изготовление по заданиям кафедр схем, плакатов; </a:t>
            </a:r>
          </a:p>
          <a:p>
            <a:pPr lvl="0"/>
            <a:r>
              <a:rPr lang="ru-RU" sz="2000" b="1" dirty="0" smtClean="0"/>
              <a:t>участие в подготовке лекционного демонстрирования и т.д.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3 курс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sz="1800" b="1" smtClean="0"/>
              <a:t> •</a:t>
            </a:r>
            <a:r>
              <a:rPr lang="ru-RU" sz="1800" smtClean="0"/>
              <a:t>    </a:t>
            </a:r>
            <a:r>
              <a:rPr lang="ru-RU" sz="2400" b="1" dirty="0" smtClean="0"/>
              <a:t>формирование специальных исследовательских навыков, углубление знаний методов, методик, технических средств проведения исследований и обработки результатов; </a:t>
            </a:r>
          </a:p>
          <a:p>
            <a:pPr>
              <a:buNone/>
            </a:pPr>
            <a:r>
              <a:rPr lang="ru-RU" sz="2400" b="1" dirty="0" smtClean="0"/>
              <a:t>•    участие во </a:t>
            </a:r>
            <a:r>
              <a:rPr lang="ru-RU" sz="2400" b="1" dirty="0" err="1" smtClean="0"/>
              <a:t>внутривузовских</a:t>
            </a:r>
            <a:r>
              <a:rPr lang="ru-RU" sz="2400" b="1" dirty="0" smtClean="0"/>
              <a:t> конференциях, конкурсах научных работ; </a:t>
            </a:r>
          </a:p>
          <a:p>
            <a:pPr>
              <a:buNone/>
            </a:pPr>
            <a:r>
              <a:rPr lang="ru-RU" sz="2400" b="1" dirty="0" smtClean="0"/>
              <a:t>•    поиск и выбор темы исследования по соответствующим научным направлениям (научным школам); </a:t>
            </a:r>
          </a:p>
          <a:p>
            <a:pPr>
              <a:buNone/>
            </a:pPr>
            <a:r>
              <a:rPr lang="ru-RU" sz="2400" b="1" dirty="0" smtClean="0"/>
              <a:t>•    представление научных результатов в виде выполненной курсовой работы в рамках учебного процесса либо в форме научного доклада на конференции, «круглом столе», заседании научного кружка и т. д. </a:t>
            </a:r>
            <a:endParaRPr lang="ru-RU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4-5 курсы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5411807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• </a:t>
            </a:r>
            <a:r>
              <a:rPr lang="ru-RU" sz="2000" b="1" dirty="0" smtClean="0"/>
              <a:t>дальнейшее формирование, закрепление и совершенствование полученных знаний, умений и навыков; </a:t>
            </a:r>
          </a:p>
          <a:p>
            <a:pPr>
              <a:buNone/>
            </a:pPr>
            <a:r>
              <a:rPr lang="ru-RU" sz="2000" b="1" dirty="0" smtClean="0"/>
              <a:t>   • развитие творческого мышления и подхода к решению конкретных задач, умения самостоятельно принимать и реализовывать решения; </a:t>
            </a:r>
          </a:p>
          <a:p>
            <a:pPr>
              <a:buNone/>
            </a:pPr>
            <a:r>
              <a:rPr lang="ru-RU" sz="2000" b="1" dirty="0" smtClean="0"/>
              <a:t>   • использование студентом полученных знаний на практике в процессе самостоятельной научно-исследовательской работы по индивидуальному заданию; </a:t>
            </a:r>
          </a:p>
          <a:p>
            <a:pPr>
              <a:buNone/>
            </a:pPr>
            <a:r>
              <a:rPr lang="ru-RU" sz="2000" b="1" dirty="0" smtClean="0"/>
              <a:t>   • участие студента в научных конференциях, конкурсах всех уровней, научных исследованиях под руководством профессорско-преподавательского состава и сотрудников научных подразделений Университета; </a:t>
            </a:r>
          </a:p>
          <a:p>
            <a:pPr>
              <a:buNone/>
            </a:pPr>
            <a:r>
              <a:rPr lang="ru-RU" sz="2000" b="1" dirty="0" smtClean="0"/>
              <a:t>   • выбор темы дипломной работы (в рамках научного направления, научной школы конкретной кафедры или научного центра), которая впоследствии может стать основой при выборе темы диссертационного исследования в магистратуре и докторантуре; </a:t>
            </a:r>
          </a:p>
          <a:p>
            <a:pPr>
              <a:buNone/>
            </a:pPr>
            <a:r>
              <a:rPr lang="ru-RU" sz="2000" b="1" dirty="0" smtClean="0"/>
              <a:t>    • представление научных результатов в виде выполненной лабораторной (курсовой или дипломной) работы в рамках учебного процесса либо в форме научного доклада на конференции, «круглом столе», заседании научного кружка и т. д.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08266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Самостоятельная работа студентов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197493"/>
          </a:xfrm>
        </p:spPr>
        <p:txBody>
          <a:bodyPr/>
          <a:lstStyle/>
          <a:p>
            <a:pPr lvl="0"/>
            <a:r>
              <a:rPr lang="ru-RU" sz="2400" b="1" dirty="0" smtClean="0"/>
              <a:t>подготовка к аудиторным занятиям (лекциям, практическим, семинарским, лабораторным и др.) и выполнение соответствующих заданий;</a:t>
            </a:r>
          </a:p>
          <a:p>
            <a:pPr lvl="0"/>
            <a:r>
              <a:rPr lang="ru-RU" sz="2400" b="1" dirty="0" smtClean="0"/>
              <a:t>самостоятельная работа над отдельными темами учебных дисциплин в соответствии с учебно-тематическими планами;</a:t>
            </a:r>
          </a:p>
          <a:p>
            <a:pPr lvl="0"/>
            <a:r>
              <a:rPr lang="ru-RU" sz="2400" b="1" dirty="0" smtClean="0"/>
              <a:t>подготовка к практикам и выполнение заданий, предусмотренных практиками;</a:t>
            </a:r>
          </a:p>
          <a:p>
            <a:pPr lvl="0"/>
            <a:r>
              <a:rPr lang="ru-RU" sz="2400" b="1" dirty="0" smtClean="0"/>
              <a:t>выполнение письменных контрольных и курсовых работ;</a:t>
            </a:r>
          </a:p>
          <a:p>
            <a:pPr lvl="0"/>
            <a:r>
              <a:rPr lang="ru-RU" sz="2400" b="1" dirty="0" smtClean="0"/>
              <a:t>подготовка ко всем видам контрольных испытаний, в том числе курсовым, цикловым и комплексным экзаменам и зачётам;</a:t>
            </a:r>
          </a:p>
          <a:p>
            <a:pPr lvl="0"/>
            <a:r>
              <a:rPr lang="ru-RU" sz="2400" b="1" dirty="0" smtClean="0"/>
              <a:t>подготовка к итоговой государственной аттестации, в том числе выполнение выпускной квалификационной (дипломной) работы, магистерской диссертации;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lvl="0"/>
            <a:r>
              <a:rPr lang="ru-RU" sz="2800" b="1" dirty="0" smtClean="0"/>
              <a:t>работа в студенческих научных обществах, кружках, семинарах и т.п.;</a:t>
            </a:r>
          </a:p>
          <a:p>
            <a:pPr lvl="0"/>
            <a:r>
              <a:rPr lang="ru-RU" sz="2800" b="1" dirty="0" smtClean="0"/>
              <a:t>участие в работе факультативов, </a:t>
            </a:r>
            <a:r>
              <a:rPr lang="ru-RU" sz="2800" b="1" dirty="0" err="1" smtClean="0"/>
              <a:t>спецсеминаров</a:t>
            </a:r>
            <a:r>
              <a:rPr lang="ru-RU" sz="2800" b="1" dirty="0" smtClean="0"/>
              <a:t> и т.п.;</a:t>
            </a:r>
          </a:p>
          <a:p>
            <a:pPr lvl="0"/>
            <a:r>
              <a:rPr lang="ru-RU" sz="2800" b="1" dirty="0" smtClean="0"/>
              <a:t>участие в научной и научно-методической работе кафедр, факультетов и др. учебно-научных подразделений вуза;</a:t>
            </a:r>
          </a:p>
          <a:p>
            <a:pPr lvl="0"/>
            <a:r>
              <a:rPr lang="ru-RU" sz="2800" b="1" dirty="0" smtClean="0"/>
              <a:t>участие в научных и научно-практических конференциях, семинарах, конгрессах и т.п.;</a:t>
            </a:r>
          </a:p>
          <a:p>
            <a:pPr lvl="0"/>
            <a:r>
              <a:rPr lang="ru-RU" sz="2800" b="1" dirty="0" smtClean="0"/>
              <a:t>другие виды деятельности, организуемой и осуществляемой вузом, факультетом, кафедрой и органами студенческого самоуправления.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7" y="785793"/>
          <a:ext cx="8286808" cy="5334000"/>
        </p:xfrm>
        <a:graphic>
          <a:graphicData uri="http://schemas.openxmlformats.org/drawingml/2006/table">
            <a:tbl>
              <a:tblPr/>
              <a:tblGrid>
                <a:gridCol w="1745469"/>
                <a:gridCol w="2151024"/>
                <a:gridCol w="1651637"/>
                <a:gridCol w="2738678"/>
              </a:tblGrid>
              <a:tr h="13738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+mn-lt"/>
                          <a:ea typeface="Calibri"/>
                          <a:cs typeface="Times New Roman"/>
                        </a:rPr>
                        <a:t>Бакалавриат</a:t>
                      </a:r>
                      <a:endParaRPr lang="ru-R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Интернатура</a:t>
                      </a: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1-2 курсы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3-4 курсы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Calibri"/>
                          <a:cs typeface="Times New Roman"/>
                        </a:rPr>
                        <a:t>5 курс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репродуктивный    уровень</a:t>
                      </a: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Логико-аналитический </a:t>
                      </a: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уровень</a:t>
                      </a: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Calibri"/>
                          <a:cs typeface="Times New Roman"/>
                        </a:rPr>
                        <a:t>творческий уровень</a:t>
                      </a: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творческий и научно-исследовательский уровень</a:t>
                      </a: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952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реферат, доклад,  презентация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письменная работа на заданные темы,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перевод, пересказ текстов, изучение литературных источников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конструирование ситуационных задач, тестов,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работа с медицинской документацией,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выполнение курсового проекта,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участие в научных проектах (в т.ч. групповых),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участие в научных конференциях,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публикация статей в студенческих и  университетских изданиях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2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составление глоссария,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кроссворда,  вопросов для самоконтроля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глоссарий на 3-х языках,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аналитическая справка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эссе,  решение задач;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разработка и составление различных схем, выполнение графических работ,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проведение расчетов,</a:t>
                      </a:r>
                      <a:b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участие в групповом проекте,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взаимное рецензирование рефератов,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выступление с презентацией,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Calibri"/>
                          <a:cs typeface="Times New Roman"/>
                        </a:rPr>
                        <a:t>написание обзора по тематике.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20281"/>
            <a:ext cx="735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Виды внеаудиторной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СРС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Требует решения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В рамках подготовки студентов к самостоятельной </a:t>
            </a:r>
            <a:r>
              <a:rPr lang="ru-RU" b="1" dirty="0" err="1" smtClean="0"/>
              <a:t>учебно</a:t>
            </a:r>
            <a:r>
              <a:rPr lang="ru-RU" b="1" dirty="0" smtClean="0"/>
              <a:t>- и научно-исследовательской работе и с целью выработки у них первичных навыков самостоятельной работы целесообразно проведение интегрированного </a:t>
            </a:r>
            <a:r>
              <a:rPr lang="ru-RU" b="1" dirty="0" err="1" smtClean="0"/>
              <a:t>электива</a:t>
            </a:r>
            <a:r>
              <a:rPr lang="ru-RU" b="1" dirty="0" smtClean="0"/>
              <a:t> «Основы исследовательской работы».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3542" y="1988840"/>
            <a:ext cx="863691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БЛАГОДАРИМ 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Программа «Обучение через исследование» (далее – Программа) обсуждена и утверждена Методическим советом 28 декабря 2012 г. и Ученым советом </a:t>
            </a:r>
            <a:r>
              <a:rPr lang="ru-RU" b="1" dirty="0" err="1" smtClean="0"/>
              <a:t>КазНМУ</a:t>
            </a:r>
            <a:r>
              <a:rPr lang="ru-RU" b="1" dirty="0" smtClean="0"/>
              <a:t> 29 января 2013 г. (протокол заседания № 6).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Программы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Повышение уровня подготовки будущего специалистов в вузе, как едином учебно-научно-производственном комплексе, посредством формирования у студентов базовых научно-исследовательских компетенций, необходимых для будущей профессиональной деятельности.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Основная </a:t>
            </a:r>
            <a:r>
              <a:rPr lang="ru-RU" b="1" smtClean="0">
                <a:solidFill>
                  <a:srgbClr val="C00000"/>
                </a:solidFill>
              </a:rPr>
              <a:t>задача Программы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Привить студентам навыки самостоятельной теоретической и экспериментальной работы, ознакомить их с современными методами научного исследования и техникой эксперимента.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Целевые индикаторы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Охват обучающихся исследовательской работой, включенной в образовательный процесс – 100%.</a:t>
            </a:r>
          </a:p>
          <a:p>
            <a:r>
              <a:rPr lang="ru-RU" b="1" dirty="0" smtClean="0"/>
              <a:t>Вовлечение профессорско-преподавательского состава в исследовательскую деятельность, включенную в образовательный процесс – 100%.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Механизм реализации Программы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Программа встраивается в образовательный процесс и осуществляется посредством учебно-исследовательской работы студентов, которая:</a:t>
            </a:r>
          </a:p>
          <a:p>
            <a:pPr lvl="0"/>
            <a:r>
              <a:rPr lang="ru-RU" sz="2800" b="1" dirty="0" smtClean="0"/>
              <a:t>является важнейшей функцией системы образования и должностной обязанностью всех структур и работников университета;</a:t>
            </a:r>
          </a:p>
          <a:p>
            <a:pPr lvl="0"/>
            <a:r>
              <a:rPr lang="ru-RU" sz="2800" b="1" dirty="0" smtClean="0"/>
              <a:t>вводится в учебные планы всех специальностей, в индивидуальные рабочие планы преподавателей и расписание занятий студентов в пределах общего количества часов дисциплины;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lvl="0"/>
            <a:r>
              <a:rPr lang="ru-RU" b="1" dirty="0" smtClean="0"/>
              <a:t>проводится на всех кафедрах и модулях университета в часы, отводимые учебными планами и расписанием; </a:t>
            </a:r>
          </a:p>
          <a:p>
            <a:pPr lvl="0"/>
            <a:r>
              <a:rPr lang="ru-RU" b="1" dirty="0" smtClean="0"/>
              <a:t>выполняется каждым студентом в отведенное расписанием занятий учебное время по специальному заданию в обязательном порядке под руководством преподавателя;</a:t>
            </a:r>
          </a:p>
          <a:p>
            <a:pPr lvl="0"/>
            <a:r>
              <a:rPr lang="ru-RU" b="1" dirty="0" smtClean="0"/>
              <a:t>распределяется с учетом личных интересов студентов.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6286544"/>
          </a:xfrm>
        </p:spPr>
        <p:txBody>
          <a:bodyPr/>
          <a:lstStyle/>
          <a:p>
            <a:r>
              <a:rPr lang="ru-RU" sz="2800" b="1" dirty="0" smtClean="0"/>
              <a:t>Общие методические вопросы проведения </a:t>
            </a:r>
            <a:r>
              <a:rPr lang="ru-RU" sz="2800" b="1" dirty="0" err="1" smtClean="0"/>
              <a:t>УИРС</a:t>
            </a:r>
            <a:r>
              <a:rPr lang="ru-RU" sz="2800" b="1" dirty="0" smtClean="0"/>
              <a:t> (программы, пособия, описание проведения эксперимента и т.д.) разрабатываются кафедрами и комитетами образовательных программ, решаются учебными департаментами. </a:t>
            </a:r>
          </a:p>
          <a:p>
            <a:r>
              <a:rPr lang="ru-RU" sz="2800" b="1" dirty="0" smtClean="0"/>
              <a:t>К руководству </a:t>
            </a:r>
            <a:r>
              <a:rPr lang="ru-RU" sz="2800" b="1" dirty="0" err="1" smtClean="0"/>
              <a:t>УИРС</a:t>
            </a:r>
            <a:r>
              <a:rPr lang="ru-RU" sz="2800" b="1" dirty="0" smtClean="0"/>
              <a:t> привлекаются все заведующие кафедрами, руководители модулей, профессора, доценты, старшие преподаватели, преподаватели, ассистенты, докторанты, научные сотрудники. </a:t>
            </a:r>
          </a:p>
          <a:p>
            <a:r>
              <a:rPr lang="ru-RU" sz="2800" b="1" dirty="0" smtClean="0"/>
              <a:t>Руководство </a:t>
            </a:r>
            <a:r>
              <a:rPr lang="ru-RU" sz="2800" b="1" dirty="0" err="1" smtClean="0"/>
              <a:t>УИРС</a:t>
            </a:r>
            <a:r>
              <a:rPr lang="ru-RU" sz="2800" b="1" dirty="0" smtClean="0"/>
              <a:t> для работников университета является одной из составляющих учебной нагрузки. 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sz="2400" b="1" dirty="0" smtClean="0"/>
              <a:t>Рекомендуется на кафедрах (модулях) из числа преподавателей выделить ответственного за организацию </a:t>
            </a:r>
            <a:r>
              <a:rPr lang="ru-RU" sz="2400" b="1" dirty="0" err="1" smtClean="0"/>
              <a:t>УИРС</a:t>
            </a:r>
            <a:r>
              <a:rPr lang="ru-RU" sz="2400" b="1" dirty="0" smtClean="0"/>
              <a:t>. </a:t>
            </a:r>
          </a:p>
          <a:p>
            <a:r>
              <a:rPr lang="ru-RU" sz="2400" b="1" dirty="0" smtClean="0"/>
              <a:t>Ответственный за проведение </a:t>
            </a:r>
            <a:r>
              <a:rPr lang="ru-RU" sz="2400" b="1" dirty="0" err="1" smtClean="0"/>
              <a:t>УИРС</a:t>
            </a:r>
            <a:r>
              <a:rPr lang="ru-RU" sz="2400" b="1" dirty="0" smtClean="0"/>
              <a:t> и руководитель осуществляют систематический контроль за выполнением студентами </a:t>
            </a:r>
            <a:r>
              <a:rPr lang="ru-RU" sz="2400" b="1" dirty="0" err="1" smtClean="0"/>
              <a:t>УИРС</a:t>
            </a:r>
            <a:r>
              <a:rPr lang="ru-RU" sz="2400" b="1" dirty="0" smtClean="0"/>
              <a:t>. Состояние </a:t>
            </a:r>
            <a:r>
              <a:rPr lang="ru-RU" sz="2400" b="1" dirty="0" err="1" smtClean="0"/>
              <a:t>УИРС</a:t>
            </a:r>
            <a:r>
              <a:rPr lang="ru-RU" sz="2400" b="1" dirty="0" smtClean="0"/>
              <a:t> регулярно обсуждается на заседаниях кафедры.</a:t>
            </a:r>
          </a:p>
          <a:p>
            <a:r>
              <a:rPr lang="ru-RU" sz="2400" b="1" dirty="0" smtClean="0"/>
              <a:t>Каждый студент, выполняющий </a:t>
            </a:r>
            <a:r>
              <a:rPr lang="ru-RU" sz="2400" b="1" dirty="0" err="1" smtClean="0"/>
              <a:t>УИРС</a:t>
            </a:r>
            <a:r>
              <a:rPr lang="ru-RU" sz="2400" b="1" dirty="0" smtClean="0"/>
              <a:t>, должен быть по возможности обеспечен всем необходимым: рабочим местом, лабораторной посудой, аппаратурой, инструментом, материалами, доступом к персональным компьютерам и сети Интернет и т.д.</a:t>
            </a:r>
          </a:p>
          <a:p>
            <a:r>
              <a:rPr lang="ru-RU" sz="2400" b="1" dirty="0" smtClean="0"/>
              <a:t>Каждый студент должен включать выполненную </a:t>
            </a:r>
            <a:r>
              <a:rPr lang="ru-RU" sz="2400" b="1" dirty="0" err="1" smtClean="0"/>
              <a:t>УИРС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портфолио</a:t>
            </a:r>
            <a:r>
              <a:rPr lang="ru-RU" sz="2400" b="1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734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ОБУЧЕНИЕ ЧЕРЕЗ ИССЛЕДОВАНИЕ      </vt:lpstr>
      <vt:lpstr>Презентация PowerPoint</vt:lpstr>
      <vt:lpstr>Цель Программы</vt:lpstr>
      <vt:lpstr>Основная задача Программы</vt:lpstr>
      <vt:lpstr>Целевые индикаторы</vt:lpstr>
      <vt:lpstr>Механизм реализации Программы</vt:lpstr>
      <vt:lpstr>Презентация PowerPoint</vt:lpstr>
      <vt:lpstr>Презентация PowerPoint</vt:lpstr>
      <vt:lpstr>Презентация PowerPoint</vt:lpstr>
      <vt:lpstr>1-2 курсы</vt:lpstr>
      <vt:lpstr>3 курс</vt:lpstr>
      <vt:lpstr>4-5 курсы</vt:lpstr>
      <vt:lpstr>Самостоятельная работа студентов </vt:lpstr>
      <vt:lpstr>Презентация PowerPoint</vt:lpstr>
      <vt:lpstr>Презентация PowerPoint</vt:lpstr>
      <vt:lpstr>Требует решения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социологического опроса мнения профессорско-преподавательского состава и студентов Казахского национального медицинского университета имени С.Д. Асфендиярова  по обеспечению безопасности и прав пациента</dc:title>
  <dc:creator>Нурабакытова Ардак</dc:creator>
  <cp:lastModifiedBy>Жанар</cp:lastModifiedBy>
  <cp:revision>63</cp:revision>
  <dcterms:created xsi:type="dcterms:W3CDTF">2013-10-15T06:52:04Z</dcterms:created>
  <dcterms:modified xsi:type="dcterms:W3CDTF">2015-09-03T05:20:49Z</dcterms:modified>
</cp:coreProperties>
</file>