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8" r:id="rId3"/>
    <p:sldId id="296" r:id="rId4"/>
    <p:sldId id="303" r:id="rId5"/>
    <p:sldId id="305" r:id="rId6"/>
    <p:sldId id="313" r:id="rId7"/>
    <p:sldId id="319" r:id="rId8"/>
    <p:sldId id="320" r:id="rId9"/>
    <p:sldId id="321" r:id="rId10"/>
    <p:sldId id="322" r:id="rId11"/>
    <p:sldId id="31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328" autoAdjust="0"/>
  </p:normalViewPr>
  <p:slideViewPr>
    <p:cSldViewPr>
      <p:cViewPr>
        <p:scale>
          <a:sx n="82" d="100"/>
          <a:sy n="82" d="100"/>
        </p:scale>
        <p:origin x="-15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42"/>
    </p:cViewPr>
  </p:sorter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F2E95-9687-4657-91C1-B871777050DA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FB60C-4E61-46E8-B9C3-390CBC5074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621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FDA94-6C9A-45F9-9A64-ED6A7492B437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02362-72BF-466E-82BE-2E6560127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14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2362-72BF-466E-82BE-2E6560127C5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384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7B8D4-EBC5-4B68-A5DC-471C44D6CA0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64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1FC7-047F-4D35-847C-E798916E1A32}" type="datetime1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4036-CACC-4073-B691-BF55A11D6EE0}" type="datetime1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FAF3-3E51-4E58-A75B-49EFAE51DDDC}" type="datetime1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40D1-781E-4207-87B9-3FE2A70DBFC2}" type="datetime1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0721-4311-4E58-A266-B4274C65A2C7}" type="datetime1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BB76-677B-4149-97AA-E1AD2E15F376}" type="datetime1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E561-A802-4DD1-8F73-2A9AEF6E26E2}" type="datetime1">
              <a:rPr lang="ru-RU" smtClean="0"/>
              <a:pPr/>
              <a:t>26.08.2015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ACCB-B3DD-4180-8620-B9035CC457CB}" type="datetime1">
              <a:rPr lang="ru-RU" smtClean="0"/>
              <a:pPr/>
              <a:t>26.08.2015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014-4DC6-462F-90D1-04866A600ED1}" type="datetime1">
              <a:rPr lang="ru-RU" smtClean="0"/>
              <a:pPr/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5A14-C46D-463C-A2E0-439659701AAE}" type="datetime1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D5BB-60FF-480D-8587-6958772AF62E}" type="datetime1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80357-86BF-41D4-8DCB-C016FDDCED65}" type="datetime1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91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6512" y="2171634"/>
            <a:ext cx="2593292" cy="400110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sz="2000" b="0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0708" y="5357826"/>
            <a:ext cx="2593292" cy="400110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kk-KZ" sz="2000" i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Божбанбаева Н.С.</a:t>
            </a:r>
            <a:endParaRPr lang="ru-RU" sz="2000" b="0" i="1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Безымянный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1" y="214291"/>
            <a:ext cx="1857387" cy="1857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Перспективы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Переподготовка по специальности «Неврология» и специфика работы в Центре </a:t>
            </a:r>
            <a:r>
              <a:rPr lang="ru-RU" dirty="0" err="1" smtClean="0"/>
              <a:t>перинатологии</a:t>
            </a:r>
            <a:r>
              <a:rPr lang="ru-RU" dirty="0" smtClean="0"/>
              <a:t>, тематика научных исследований  дают возможность развить направление «Школа перинатальной неврологии»</a:t>
            </a:r>
          </a:p>
          <a:p>
            <a:endParaRPr lang="ru-RU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577368" cy="6858000"/>
          </a:xfrm>
          <a:prstGeom prst="rect">
            <a:avLst/>
          </a:prstGeom>
        </p:spPr>
      </p:pic>
      <p:grpSp>
        <p:nvGrpSpPr>
          <p:cNvPr id="5" name="Группа 6"/>
          <p:cNvGrpSpPr/>
          <p:nvPr/>
        </p:nvGrpSpPr>
        <p:grpSpPr>
          <a:xfrm>
            <a:off x="6429388" y="5500702"/>
            <a:ext cx="2450448" cy="1078206"/>
            <a:chOff x="7286644" y="5786454"/>
            <a:chExt cx="1878944" cy="1006768"/>
          </a:xfrm>
        </p:grpSpPr>
        <p:pic>
          <p:nvPicPr>
            <p:cNvPr id="6" name="Рисунок 5" descr="Безымянный-6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Пожелания посетителей </a:t>
            </a:r>
            <a:endParaRPr lang="ru-RU" b="1" dirty="0"/>
          </a:p>
        </p:txBody>
      </p:sp>
      <p:pic>
        <p:nvPicPr>
          <p:cNvPr id="5122" name="Picture 2" descr="F:\2014-04-28 с сотки Гульжан 2\с сотки Гульжан 2 2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100" y="1571612"/>
            <a:ext cx="3528392" cy="42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2014-04-28 с сотки Гульжан 2\с сотки Гульжан 2 2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3438" y="1428736"/>
            <a:ext cx="410445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Безымянный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0"/>
            <a:ext cx="577368" cy="6858000"/>
          </a:xfrm>
          <a:prstGeom prst="rect">
            <a:avLst/>
          </a:prstGeom>
        </p:spPr>
      </p:pic>
      <p:grpSp>
        <p:nvGrpSpPr>
          <p:cNvPr id="6" name="Группа 6"/>
          <p:cNvGrpSpPr/>
          <p:nvPr/>
        </p:nvGrpSpPr>
        <p:grpSpPr>
          <a:xfrm>
            <a:off x="7286644" y="5643578"/>
            <a:ext cx="1878944" cy="1006768"/>
            <a:chOff x="7286644" y="5786454"/>
            <a:chExt cx="1878944" cy="1006768"/>
          </a:xfrm>
        </p:grpSpPr>
        <p:pic>
          <p:nvPicPr>
            <p:cNvPr id="7" name="Рисунок 6" descr="Безымянный-6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45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428604"/>
            <a:ext cx="8229600" cy="52689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Нынешнее время – </a:t>
            </a:r>
            <a:r>
              <a:rPr lang="ru-RU" dirty="0" err="1" smtClean="0"/>
              <a:t>время</a:t>
            </a:r>
            <a:r>
              <a:rPr lang="ru-RU" dirty="0" smtClean="0"/>
              <a:t> талантливых, упорных, уверенных в себе людей, время людей, умеющих мечтать и имеющих волю воплощать мечты в реальность.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</a:t>
            </a:r>
          </a:p>
          <a:p>
            <a:pPr>
              <a:buNone/>
            </a:pPr>
            <a:r>
              <a:rPr lang="ru-RU" b="1" dirty="0" smtClean="0"/>
              <a:t>                                                     Н.Назарбаев</a:t>
            </a:r>
            <a:endParaRPr lang="ru-RU" b="1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577368" cy="6858000"/>
          </a:xfrm>
          <a:prstGeom prst="rect">
            <a:avLst/>
          </a:prstGeom>
        </p:spPr>
      </p:pic>
      <p:grpSp>
        <p:nvGrpSpPr>
          <p:cNvPr id="5" name="Группа 6"/>
          <p:cNvGrpSpPr/>
          <p:nvPr/>
        </p:nvGrpSpPr>
        <p:grpSpPr>
          <a:xfrm>
            <a:off x="7286644" y="5643578"/>
            <a:ext cx="1878944" cy="1006768"/>
            <a:chOff x="7286644" y="5786454"/>
            <a:chExt cx="1878944" cy="1006768"/>
          </a:xfrm>
        </p:grpSpPr>
        <p:pic>
          <p:nvPicPr>
            <p:cNvPr id="6" name="Рисунок 5" descr="Безымянный-6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7286644" y="5643578"/>
            <a:ext cx="1878944" cy="1006768"/>
            <a:chOff x="7286644" y="5786454"/>
            <a:chExt cx="1878944" cy="1006768"/>
          </a:xfrm>
        </p:grpSpPr>
        <p:pic>
          <p:nvPicPr>
            <p:cNvPr id="5" name="Рисунок 4" descr="Безымянный-6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/>
              <a:t>Государственная программа </a:t>
            </a:r>
            <a:r>
              <a:rPr lang="ru-RU" b="1" dirty="0" smtClean="0"/>
              <a:t>«</a:t>
            </a:r>
            <a:r>
              <a:rPr lang="ru-RU" b="1" dirty="0" err="1" smtClean="0"/>
              <a:t>Болашак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643063"/>
            <a:ext cx="8929688" cy="4483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+mj-lt"/>
              </a:rPr>
              <a:t>          За 20 лет существования программы  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     10.383 человек стали обладателями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     международной стипендии «</a:t>
            </a:r>
            <a:r>
              <a:rPr lang="ru-RU" dirty="0" err="1" smtClean="0">
                <a:latin typeface="+mj-lt"/>
              </a:rPr>
              <a:t>Болашак</a:t>
            </a:r>
            <a:r>
              <a:rPr lang="ru-RU" dirty="0" smtClean="0">
                <a:latin typeface="+mj-lt"/>
              </a:rPr>
              <a:t>».</a:t>
            </a: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          Подготовка высокоспециализированных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     специалистов осуществляется в 33 странах  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     мира.</a:t>
            </a:r>
          </a:p>
          <a:p>
            <a:pPr>
              <a:buNone/>
            </a:pP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7286644" y="5643578"/>
            <a:ext cx="1878944" cy="1006768"/>
            <a:chOff x="7286644" y="5786454"/>
            <a:chExt cx="1878944" cy="1006768"/>
          </a:xfrm>
        </p:grpSpPr>
        <p:pic>
          <p:nvPicPr>
            <p:cNvPr id="5" name="Рисунок 4" descr="Безымянный-6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785794"/>
            <a:ext cx="8229600" cy="524035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Республика Казахстан, государственная </a:t>
            </a:r>
          </a:p>
          <a:p>
            <a:pPr>
              <a:buNone/>
            </a:pPr>
            <a:r>
              <a:rPr lang="ru-RU" dirty="0" smtClean="0"/>
              <a:t>          программа «</a:t>
            </a:r>
            <a:r>
              <a:rPr lang="ru-RU" dirty="0" err="1" smtClean="0"/>
              <a:t>Болашак</a:t>
            </a:r>
            <a:r>
              <a:rPr lang="ru-RU" dirty="0" smtClean="0"/>
              <a:t>» дает</a:t>
            </a:r>
          </a:p>
          <a:p>
            <a:pPr>
              <a:buNone/>
            </a:pPr>
            <a:r>
              <a:rPr lang="ru-RU" dirty="0" smtClean="0"/>
              <a:t>          уникальную возможность повысить    </a:t>
            </a:r>
          </a:p>
          <a:p>
            <a:pPr>
              <a:buNone/>
            </a:pPr>
            <a:r>
              <a:rPr lang="ru-RU" dirty="0" smtClean="0"/>
              <a:t>          квалификацию за рубежом для    </a:t>
            </a:r>
          </a:p>
          <a:p>
            <a:pPr>
              <a:buNone/>
            </a:pPr>
            <a:r>
              <a:rPr lang="ru-RU" dirty="0" smtClean="0"/>
              <a:t>          повышения качества оказания услуг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7286644" y="5643578"/>
            <a:ext cx="1878944" cy="1006768"/>
            <a:chOff x="7286644" y="5786454"/>
            <a:chExt cx="1878944" cy="1006768"/>
          </a:xfrm>
        </p:grpSpPr>
        <p:pic>
          <p:nvPicPr>
            <p:cNvPr id="5" name="Рисунок 4" descr="Безымянный-6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000108"/>
            <a:ext cx="8229600" cy="5126055"/>
          </a:xfrm>
        </p:spPr>
        <p:txBody>
          <a:bodyPr>
            <a:normAutofit fontScale="77500" lnSpcReduction="20000"/>
          </a:bodyPr>
          <a:lstStyle/>
          <a:p>
            <a:pPr lvl="0" algn="just">
              <a:buNone/>
            </a:pPr>
            <a:r>
              <a:rPr lang="ru-RU" dirty="0" smtClean="0"/>
              <a:t>           </a:t>
            </a:r>
            <a:r>
              <a:rPr lang="ru-RU" sz="3800" dirty="0" smtClean="0">
                <a:latin typeface="Calibri" pitchFamily="34" charset="0"/>
                <a:cs typeface="Times New Roman" pitchFamily="18" charset="0"/>
              </a:rPr>
              <a:t>В 2014 году стажировка в клинике </a:t>
            </a:r>
          </a:p>
          <a:p>
            <a:pPr lvl="0" algn="just">
              <a:buNone/>
            </a:pPr>
            <a:r>
              <a:rPr lang="ru-RU" sz="3800" dirty="0" smtClean="0">
                <a:latin typeface="Calibri" pitchFamily="34" charset="0"/>
                <a:cs typeface="Times New Roman" pitchFamily="18" charset="0"/>
              </a:rPr>
              <a:t>         неонатологии Литовского университета наук</a:t>
            </a:r>
          </a:p>
          <a:p>
            <a:pPr lvl="0" algn="just">
              <a:buNone/>
            </a:pPr>
            <a:r>
              <a:rPr lang="ru-RU" sz="3800" dirty="0" smtClean="0">
                <a:latin typeface="Calibri" pitchFamily="34" charset="0"/>
                <a:cs typeface="Times New Roman" pitchFamily="18" charset="0"/>
              </a:rPr>
              <a:t>          и здоровья (г. Каунас). </a:t>
            </a:r>
          </a:p>
          <a:p>
            <a:pPr algn="just">
              <a:buNone/>
            </a:pPr>
            <a:r>
              <a:rPr lang="ru-RU" altLang="zh-CN" sz="3800" dirty="0" smtClean="0">
                <a:latin typeface="Calibri" pitchFamily="34" charset="0"/>
                <a:cs typeface="Times New Roman" panose="02020603050405020304" pitchFamily="18" charset="0"/>
              </a:rPr>
              <a:t>          </a:t>
            </a:r>
            <a:r>
              <a:rPr lang="ru-RU" altLang="zh-CN" sz="3800" dirty="0" err="1" smtClean="0">
                <a:latin typeface="Calibri" pitchFamily="34" charset="0"/>
                <a:cs typeface="Times New Roman" panose="02020603050405020304" pitchFamily="18" charset="0"/>
              </a:rPr>
              <a:t>Неонатальная</a:t>
            </a:r>
            <a:r>
              <a:rPr lang="ru-RU" altLang="zh-CN" sz="3800" dirty="0" smtClean="0">
                <a:latin typeface="Calibri" pitchFamily="34" charset="0"/>
                <a:cs typeface="Times New Roman" panose="02020603050405020304" pitchFamily="18" charset="0"/>
              </a:rPr>
              <a:t> клиника находится в составе</a:t>
            </a:r>
          </a:p>
          <a:p>
            <a:pPr algn="just">
              <a:buNone/>
            </a:pPr>
            <a:r>
              <a:rPr lang="ru-RU" altLang="zh-CN" sz="3800" dirty="0" smtClean="0">
                <a:latin typeface="Calibri" pitchFamily="34" charset="0"/>
                <a:cs typeface="Times New Roman" panose="02020603050405020304" pitchFamily="18" charset="0"/>
              </a:rPr>
              <a:t>          многопрофильной больницы, что позволяет</a:t>
            </a:r>
          </a:p>
          <a:p>
            <a:pPr algn="just">
              <a:buNone/>
            </a:pPr>
            <a:r>
              <a:rPr lang="ru-RU" altLang="zh-CN" sz="3800" dirty="0" smtClean="0">
                <a:latin typeface="Calibri" pitchFamily="34" charset="0"/>
                <a:cs typeface="Times New Roman" panose="02020603050405020304" pitchFamily="18" charset="0"/>
              </a:rPr>
              <a:t>          оказывать в</a:t>
            </a:r>
            <a:r>
              <a:rPr lang="ru-RU" sz="3800" dirty="0" smtClean="0">
                <a:latin typeface="Calibri" pitchFamily="34" charset="0"/>
                <a:cs typeface="Times New Roman" panose="02020603050405020304" pitchFamily="18" charset="0"/>
              </a:rPr>
              <a:t>ысококвалифицированную</a:t>
            </a:r>
          </a:p>
          <a:p>
            <a:pPr algn="just">
              <a:buNone/>
            </a:pPr>
            <a:r>
              <a:rPr lang="ru-RU" sz="3800" dirty="0" smtClean="0">
                <a:latin typeface="Calibri" pitchFamily="34" charset="0"/>
                <a:cs typeface="Times New Roman" panose="02020603050405020304" pitchFamily="18" charset="0"/>
              </a:rPr>
              <a:t>          помощь  новорожденным детям. </a:t>
            </a:r>
          </a:p>
          <a:p>
            <a:pPr lvl="0"/>
            <a:endParaRPr lang="ru-RU" dirty="0" smtClean="0"/>
          </a:p>
          <a:p>
            <a:pPr lvl="0">
              <a:buNone/>
            </a:pPr>
            <a:r>
              <a:rPr lang="ru-RU" dirty="0" smtClean="0">
                <a:latin typeface="+mj-lt"/>
              </a:rPr>
              <a:t> </a:t>
            </a:r>
            <a:endParaRPr lang="kk-KZ" dirty="0" smtClean="0"/>
          </a:p>
          <a:p>
            <a:pPr lvl="0"/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7072330" y="5643578"/>
            <a:ext cx="1878944" cy="1006768"/>
            <a:chOff x="7286644" y="5786454"/>
            <a:chExt cx="1878944" cy="1006768"/>
          </a:xfrm>
        </p:grpSpPr>
        <p:pic>
          <p:nvPicPr>
            <p:cNvPr id="5" name="Рисунок 4" descr="Безымянный-6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zh-CN" b="1" dirty="0" err="1" smtClean="0"/>
              <a:t>Неонатальная</a:t>
            </a:r>
            <a:r>
              <a:rPr lang="ru-RU" altLang="zh-CN" b="1" dirty="0" smtClean="0"/>
              <a:t> служба </a:t>
            </a:r>
            <a:br>
              <a:rPr lang="ru-RU" altLang="zh-CN" b="1" dirty="0" smtClean="0"/>
            </a:br>
            <a:r>
              <a:rPr lang="ru-RU" altLang="zh-CN" b="1" dirty="0" smtClean="0"/>
              <a:t> в Литве</a:t>
            </a: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zh-CN" dirty="0" smtClean="0">
                <a:latin typeface="Calibri" pitchFamily="34" charset="0"/>
                <a:cs typeface="Times New Roman" panose="02020603050405020304" pitchFamily="18" charset="0"/>
              </a:rPr>
              <a:t>Командный дух – перинатальная команда </a:t>
            </a:r>
          </a:p>
          <a:p>
            <a:r>
              <a:rPr lang="ru-RU" altLang="zh-CN" dirty="0" smtClean="0">
                <a:latin typeface="Calibri" pitchFamily="34" charset="0"/>
                <a:cs typeface="Times New Roman" panose="02020603050405020304" pitchFamily="18" charset="0"/>
              </a:rPr>
              <a:t>Свободный доступ врачей к базе научных данных, основанных на доказательной медицине (</a:t>
            </a:r>
            <a:r>
              <a:rPr lang="en-US" altLang="zh-CN" dirty="0" err="1" smtClean="0">
                <a:latin typeface="Calibri" pitchFamily="34" charset="0"/>
                <a:cs typeface="Times New Roman" panose="02020603050405020304" pitchFamily="18" charset="0"/>
              </a:rPr>
              <a:t>uptodate</a:t>
            </a:r>
            <a:r>
              <a:rPr lang="en-US" altLang="zh-CN" dirty="0" smtClean="0"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 smtClean="0">
                <a:latin typeface="Calibri" pitchFamily="34" charset="0"/>
                <a:cs typeface="Times New Roman" panose="02020603050405020304" pitchFamily="18" charset="0"/>
              </a:rPr>
              <a:t>cochrein</a:t>
            </a:r>
            <a:r>
              <a:rPr lang="en-US" altLang="zh-CN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altLang="zh-CN" dirty="0" smtClean="0">
                <a:latin typeface="Calibri" pitchFamily="34" charset="0"/>
                <a:cs typeface="Times New Roman" panose="02020603050405020304" pitchFamily="18" charset="0"/>
              </a:rPr>
              <a:t>и др.) (90% врачей знают английский язык)</a:t>
            </a:r>
          </a:p>
          <a:p>
            <a:endParaRPr lang="ru-RU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7286644" y="5708380"/>
            <a:ext cx="1878944" cy="1006768"/>
            <a:chOff x="7286644" y="5786454"/>
            <a:chExt cx="1878944" cy="1006768"/>
          </a:xfrm>
        </p:grpSpPr>
        <p:pic>
          <p:nvPicPr>
            <p:cNvPr id="5" name="Рисунок 4" descr="Безымянный-6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Обучение позволило достичь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68931"/>
          </a:xfrm>
        </p:spPr>
        <p:txBody>
          <a:bodyPr>
            <a:normAutofit fontScale="25000" lnSpcReduction="20000"/>
          </a:bodyPr>
          <a:lstStyle/>
          <a:p>
            <a:pPr lvl="0"/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200" dirty="0"/>
              <a:t>В июне 2014г. прошла конкурс на должность зав. кафедрой </a:t>
            </a:r>
            <a:r>
              <a:rPr lang="ru-RU" sz="11200" dirty="0" err="1"/>
              <a:t>неонатологии</a:t>
            </a:r>
            <a:r>
              <a:rPr lang="ru-RU" sz="11200" dirty="0"/>
              <a:t> </a:t>
            </a:r>
            <a:r>
              <a:rPr lang="ru-RU" sz="11200" dirty="0" err="1"/>
              <a:t>КазНМУ</a:t>
            </a:r>
            <a:endParaRPr lang="ru-RU" sz="11200" dirty="0"/>
          </a:p>
          <a:p>
            <a:r>
              <a:rPr lang="ru-RU" sz="11200" dirty="0"/>
              <a:t>С сентября 2014 г. являюсь научным руководителем </a:t>
            </a:r>
            <a:r>
              <a:rPr lang="ru-RU" sz="11200" dirty="0" smtClean="0"/>
              <a:t> </a:t>
            </a:r>
            <a:r>
              <a:rPr lang="ru-RU" sz="11200" dirty="0"/>
              <a:t>диссертации по теме «Прогностическое значение инфекционного фактора в оценке заболеваемости маловесных детей»</a:t>
            </a:r>
          </a:p>
          <a:p>
            <a:pPr lvl="0"/>
            <a:r>
              <a:rPr lang="kk-KZ" sz="11200" dirty="0" smtClean="0"/>
              <a:t>В январе 2015 г.  - НТП грантовое финансирование МОН РК на 2015-17гг  “Разработка </a:t>
            </a:r>
            <a:r>
              <a:rPr lang="kk-KZ" sz="11200" dirty="0"/>
              <a:t>и внедрение диагностических и лечебно-профилактических мероприятий по снижению неврологических нарушений у детей раннего возраста с пролонгированными </a:t>
            </a:r>
            <a:r>
              <a:rPr lang="kk-KZ" sz="11200" dirty="0" smtClean="0"/>
              <a:t>желтухами”</a:t>
            </a:r>
          </a:p>
          <a:p>
            <a:pPr lvl="0"/>
            <a:endParaRPr lang="kk-KZ" sz="6400" dirty="0" smtClean="0"/>
          </a:p>
          <a:p>
            <a:pPr lvl="0"/>
            <a:endParaRPr lang="kk-KZ" dirty="0" smtClean="0"/>
          </a:p>
          <a:p>
            <a:pPr lvl="0"/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Обучение позволило достичь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kk-KZ" sz="2400" dirty="0" smtClean="0">
                <a:cs typeface="Times New Roman" pitchFamily="18" charset="0"/>
              </a:rPr>
              <a:t>В 2015 г. внутривузовский грант “Разработка инновационных лечебно-профилактических мероприятий по снижению стоматологической патологии у детей с ВУИ”</a:t>
            </a:r>
          </a:p>
          <a:p>
            <a:pPr lvl="0"/>
            <a:r>
              <a:rPr lang="ru-RU" sz="2400" dirty="0" smtClean="0"/>
              <a:t>Эффективные перинатальные технологии и опыт выхаживания и реабилитации недоношенных детей в Литве, которые оказали на меня впечатление, явились предпосылкой разработки научно-технического проекта «Совершенствование диагностических и лечебно-профилактических мероприятий по снижению заболеваемости у  недоношенных детей»</a:t>
            </a:r>
          </a:p>
          <a:p>
            <a:r>
              <a:rPr lang="en-US" sz="2400" dirty="0" smtClean="0"/>
              <a:t>2 </a:t>
            </a:r>
            <a:r>
              <a:rPr lang="kk-KZ" sz="2400" dirty="0" smtClean="0"/>
              <a:t>а</a:t>
            </a:r>
            <a:r>
              <a:rPr lang="ru-RU" sz="2400" dirty="0" err="1" smtClean="0"/>
              <a:t>кта</a:t>
            </a:r>
            <a:r>
              <a:rPr lang="ru-RU" sz="2400" dirty="0" smtClean="0"/>
              <a:t> внедрения в клинику «</a:t>
            </a:r>
            <a:r>
              <a:rPr lang="kk-KZ" sz="2400" dirty="0" smtClean="0">
                <a:cs typeface="Times New Roman" panose="02020603050405020304" pitchFamily="18" charset="0"/>
              </a:rPr>
              <a:t>Л</a:t>
            </a:r>
            <a:r>
              <a:rPr lang="ru-RU" sz="2400" dirty="0" err="1" smtClean="0">
                <a:cs typeface="Times New Roman" panose="02020603050405020304" pitchFamily="18" charset="0"/>
              </a:rPr>
              <a:t>ечение</a:t>
            </a:r>
            <a:r>
              <a:rPr lang="ru-RU" sz="2400" dirty="0" smtClean="0">
                <a:cs typeface="Times New Roman" panose="02020603050405020304" pitchFamily="18" charset="0"/>
              </a:rPr>
              <a:t> асфиксии методом гипотермии» , «Лист самоконтроля матери по уходу за ребенком в отделении совместного пребывания матери и ребенка»</a:t>
            </a:r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577368" cy="6858000"/>
          </a:xfrm>
          <a:prstGeom prst="rect">
            <a:avLst/>
          </a:prstGeom>
        </p:spPr>
      </p:pic>
      <p:grpSp>
        <p:nvGrpSpPr>
          <p:cNvPr id="5" name="Группа 6"/>
          <p:cNvGrpSpPr/>
          <p:nvPr/>
        </p:nvGrpSpPr>
        <p:grpSpPr>
          <a:xfrm>
            <a:off x="7286644" y="5643578"/>
            <a:ext cx="1878944" cy="1006768"/>
            <a:chOff x="7286644" y="5786454"/>
            <a:chExt cx="1878944" cy="1006768"/>
          </a:xfrm>
        </p:grpSpPr>
        <p:pic>
          <p:nvPicPr>
            <p:cNvPr id="6" name="Рисунок 5" descr="Безымянный-6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b="1" dirty="0" smtClean="0"/>
              <a:t>Обучение позволило достичь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kk-KZ" dirty="0" smtClean="0"/>
              <a:t>Проводятся семинары для врачей </a:t>
            </a:r>
            <a:r>
              <a:rPr lang="ru-RU" dirty="0" smtClean="0"/>
              <a:t>с выдачей сертификатов на тему «Актуальные вопросы неонатологии» с целью повышения их квалификации</a:t>
            </a:r>
          </a:p>
          <a:p>
            <a:pPr lvl="0"/>
            <a:r>
              <a:rPr lang="ru-RU" dirty="0" smtClean="0"/>
              <a:t>Как аккредитованный независимый эксперт,   проведены более 20 экспертиз  по республике по анализу летальных случаев, разбору жалоб.</a:t>
            </a:r>
          </a:p>
        </p:txBody>
      </p:sp>
      <p:grpSp>
        <p:nvGrpSpPr>
          <p:cNvPr id="4" name="Группа 6"/>
          <p:cNvGrpSpPr/>
          <p:nvPr/>
        </p:nvGrpSpPr>
        <p:grpSpPr>
          <a:xfrm>
            <a:off x="7286644" y="5643578"/>
            <a:ext cx="1878944" cy="1006768"/>
            <a:chOff x="7286644" y="5786454"/>
            <a:chExt cx="1878944" cy="1006768"/>
          </a:xfrm>
        </p:grpSpPr>
        <p:pic>
          <p:nvPicPr>
            <p:cNvPr id="5" name="Рисунок 4" descr="Безымянный-6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7" name="Рисунок 6" descr="Безымянный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57736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</TotalTime>
  <Words>410</Words>
  <Application>Microsoft Office PowerPoint</Application>
  <PresentationFormat>Экран (4:3)</PresentationFormat>
  <Paragraphs>67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Государственная программа «Болашак»</vt:lpstr>
      <vt:lpstr>Презентация PowerPoint</vt:lpstr>
      <vt:lpstr>Презентация PowerPoint</vt:lpstr>
      <vt:lpstr>Неонатальная служба   в Литве</vt:lpstr>
      <vt:lpstr>Обучение позволило достичь</vt:lpstr>
      <vt:lpstr>Обучение позволило достичь</vt:lpstr>
      <vt:lpstr>Обучение позволило достичь</vt:lpstr>
      <vt:lpstr>Перспективы</vt:lpstr>
      <vt:lpstr>Пожелания посетителей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167</cp:revision>
  <dcterms:created xsi:type="dcterms:W3CDTF">2013-05-27T05:58:42Z</dcterms:created>
  <dcterms:modified xsi:type="dcterms:W3CDTF">2015-08-26T12:55:15Z</dcterms:modified>
</cp:coreProperties>
</file>