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74" r:id="rId5"/>
    <p:sldId id="277" r:id="rId6"/>
    <p:sldId id="279" r:id="rId7"/>
    <p:sldId id="280" r:id="rId8"/>
    <p:sldId id="281" r:id="rId9"/>
    <p:sldId id="265" r:id="rId10"/>
    <p:sldId id="275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C3EAF-84B2-4CF0-B5D8-9C2DEB3A772D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5A8FC0-0A49-4BBE-BB81-F12E2737BFBC}">
      <dgm:prSet phldrT="[Текст]" custT="1"/>
      <dgm:spPr/>
      <dgm:t>
        <a:bodyPr/>
        <a:lstStyle/>
        <a:p>
          <a:r>
            <a:rPr lang="ru-RU" sz="2000" dirty="0" smtClean="0"/>
            <a:t>Издана на 3-х языках Брошюра «Традиции и ценности </a:t>
          </a:r>
          <a:r>
            <a:rPr lang="ru-RU" sz="2000" dirty="0" err="1" smtClean="0"/>
            <a:t>КазНМУ</a:t>
          </a:r>
          <a:r>
            <a:rPr lang="ru-RU" sz="2000" dirty="0" smtClean="0"/>
            <a:t>» Календарь  традиционных мероприятий </a:t>
          </a:r>
          <a:endParaRPr lang="ru-RU" sz="2000" dirty="0"/>
        </a:p>
      </dgm:t>
    </dgm:pt>
    <dgm:pt modelId="{9002F201-0EC5-404D-95C6-C8DF7BD84E4C}" type="parTrans" cxnId="{8AF74967-80AD-420D-90D5-E2EBE7042224}">
      <dgm:prSet/>
      <dgm:spPr/>
      <dgm:t>
        <a:bodyPr/>
        <a:lstStyle/>
        <a:p>
          <a:endParaRPr lang="ru-RU" sz="2000"/>
        </a:p>
      </dgm:t>
    </dgm:pt>
    <dgm:pt modelId="{B1136376-3C13-477F-BBE0-34F8806303ED}" type="sibTrans" cxnId="{8AF74967-80AD-420D-90D5-E2EBE7042224}">
      <dgm:prSet/>
      <dgm:spPr/>
      <dgm:t>
        <a:bodyPr/>
        <a:lstStyle/>
        <a:p>
          <a:endParaRPr lang="ru-RU" sz="2000"/>
        </a:p>
      </dgm:t>
    </dgm:pt>
    <dgm:pt modelId="{4AC75454-9925-433B-A58A-B77308243C0E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Arial" pitchFamily="34" charset="0"/>
            </a:rPr>
            <a:t>2010-2015 г.г.  созданы инновационные структуры с целью повышения качества образования, интеграции образования, науки и практики</a:t>
          </a:r>
          <a:endParaRPr lang="ru-RU" sz="2000" dirty="0">
            <a:latin typeface="+mn-lt"/>
            <a:cs typeface="Arial" pitchFamily="34" charset="0"/>
          </a:endParaRPr>
        </a:p>
      </dgm:t>
    </dgm:pt>
    <dgm:pt modelId="{CDA98FA8-96B7-4DCD-BE34-0C12FD3BB0AE}" type="parTrans" cxnId="{CB7C78ED-1E10-4C7D-B688-3B1034150FD6}">
      <dgm:prSet/>
      <dgm:spPr/>
      <dgm:t>
        <a:bodyPr/>
        <a:lstStyle/>
        <a:p>
          <a:endParaRPr lang="ru-RU" sz="2000"/>
        </a:p>
      </dgm:t>
    </dgm:pt>
    <dgm:pt modelId="{488C3CBD-CCDA-49C2-8E10-2DF81B248DCF}" type="sibTrans" cxnId="{CB7C78ED-1E10-4C7D-B688-3B1034150FD6}">
      <dgm:prSet/>
      <dgm:spPr/>
      <dgm:t>
        <a:bodyPr/>
        <a:lstStyle/>
        <a:p>
          <a:endParaRPr lang="ru-RU" sz="2000"/>
        </a:p>
      </dgm:t>
    </dgm:pt>
    <dgm:pt modelId="{76FE3960-E6C3-42A6-9029-60DAB2682D7C}">
      <dgm:prSet phldrT="[Текст]" custT="1"/>
      <dgm:spPr/>
      <dgm:t>
        <a:bodyPr/>
        <a:lstStyle/>
        <a:p>
          <a:r>
            <a:rPr lang="ru-RU" sz="2000" dirty="0" smtClean="0"/>
            <a:t>2012 по 2015 г.г.  был принят ряд  важных </a:t>
          </a:r>
          <a:r>
            <a:rPr lang="ru-RU" sz="2000" i="1" dirty="0" smtClean="0"/>
            <a:t>концепций</a:t>
          </a:r>
          <a:r>
            <a:rPr lang="ru-RU" sz="2000" dirty="0" smtClean="0"/>
            <a:t>, направленных на достижение университетом глобальной конкурентоспособности в образовании, науке и клинической практике.</a:t>
          </a:r>
          <a:endParaRPr lang="ru-RU" sz="2000" dirty="0"/>
        </a:p>
      </dgm:t>
    </dgm:pt>
    <dgm:pt modelId="{C5D6C317-610D-45F2-A71D-53C96B7066DD}" type="parTrans" cxnId="{DF83AC05-3F49-4D77-A615-2EB975104A85}">
      <dgm:prSet/>
      <dgm:spPr/>
      <dgm:t>
        <a:bodyPr/>
        <a:lstStyle/>
        <a:p>
          <a:endParaRPr lang="ru-RU" sz="2000"/>
        </a:p>
      </dgm:t>
    </dgm:pt>
    <dgm:pt modelId="{EC9AFA68-BA8C-47FB-8D8C-33CA1A34D94F}" type="sibTrans" cxnId="{DF83AC05-3F49-4D77-A615-2EB975104A85}">
      <dgm:prSet/>
      <dgm:spPr/>
      <dgm:t>
        <a:bodyPr/>
        <a:lstStyle/>
        <a:p>
          <a:endParaRPr lang="ru-RU" sz="2000"/>
        </a:p>
      </dgm:t>
    </dgm:pt>
    <dgm:pt modelId="{374E5167-D349-4201-88B9-7A1DEEBF8308}" type="pres">
      <dgm:prSet presAssocID="{24FC3EAF-84B2-4CF0-B5D8-9C2DEB3A77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D01E7-DB7C-45BE-87CB-DF1410486926}" type="pres">
      <dgm:prSet presAssocID="{BD5A8FC0-0A49-4BBE-BB81-F12E2737BF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9206-B797-492D-81DB-641551138774}" type="pres">
      <dgm:prSet presAssocID="{B1136376-3C13-477F-BBE0-34F8806303ED}" presName="sibTrans" presStyleCnt="0"/>
      <dgm:spPr/>
    </dgm:pt>
    <dgm:pt modelId="{D7EE5007-1BDB-4898-BE22-07797A562A48}" type="pres">
      <dgm:prSet presAssocID="{4AC75454-9925-433B-A58A-B77308243C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C7FBD-FE1A-4B89-ABF4-5408DA523ED5}" type="pres">
      <dgm:prSet presAssocID="{488C3CBD-CCDA-49C2-8E10-2DF81B248DCF}" presName="sibTrans" presStyleCnt="0"/>
      <dgm:spPr/>
    </dgm:pt>
    <dgm:pt modelId="{5D8683F8-8205-462B-8D17-24E2858001F4}" type="pres">
      <dgm:prSet presAssocID="{76FE3960-E6C3-42A6-9029-60DAB2682D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26EB0-89D9-4919-A2D4-642094E41A6C}" type="presOf" srcId="{4AC75454-9925-433B-A58A-B77308243C0E}" destId="{D7EE5007-1BDB-4898-BE22-07797A562A48}" srcOrd="0" destOrd="0" presId="urn:microsoft.com/office/officeart/2005/8/layout/hList6"/>
    <dgm:cxn modelId="{55256739-0F67-474E-BD72-BE52554E3086}" type="presOf" srcId="{24FC3EAF-84B2-4CF0-B5D8-9C2DEB3A772D}" destId="{374E5167-D349-4201-88B9-7A1DEEBF8308}" srcOrd="0" destOrd="0" presId="urn:microsoft.com/office/officeart/2005/8/layout/hList6"/>
    <dgm:cxn modelId="{F2C137E0-A672-4529-8FD9-22DD739D08D8}" type="presOf" srcId="{76FE3960-E6C3-42A6-9029-60DAB2682D7C}" destId="{5D8683F8-8205-462B-8D17-24E2858001F4}" srcOrd="0" destOrd="0" presId="urn:microsoft.com/office/officeart/2005/8/layout/hList6"/>
    <dgm:cxn modelId="{7C145365-96C4-4001-A5BC-6A29D94E8326}" type="presOf" srcId="{BD5A8FC0-0A49-4BBE-BB81-F12E2737BFBC}" destId="{076D01E7-DB7C-45BE-87CB-DF1410486926}" srcOrd="0" destOrd="0" presId="urn:microsoft.com/office/officeart/2005/8/layout/hList6"/>
    <dgm:cxn modelId="{8AF74967-80AD-420D-90D5-E2EBE7042224}" srcId="{24FC3EAF-84B2-4CF0-B5D8-9C2DEB3A772D}" destId="{BD5A8FC0-0A49-4BBE-BB81-F12E2737BFBC}" srcOrd="0" destOrd="0" parTransId="{9002F201-0EC5-404D-95C6-C8DF7BD84E4C}" sibTransId="{B1136376-3C13-477F-BBE0-34F8806303ED}"/>
    <dgm:cxn modelId="{DF83AC05-3F49-4D77-A615-2EB975104A85}" srcId="{24FC3EAF-84B2-4CF0-B5D8-9C2DEB3A772D}" destId="{76FE3960-E6C3-42A6-9029-60DAB2682D7C}" srcOrd="2" destOrd="0" parTransId="{C5D6C317-610D-45F2-A71D-53C96B7066DD}" sibTransId="{EC9AFA68-BA8C-47FB-8D8C-33CA1A34D94F}"/>
    <dgm:cxn modelId="{CB7C78ED-1E10-4C7D-B688-3B1034150FD6}" srcId="{24FC3EAF-84B2-4CF0-B5D8-9C2DEB3A772D}" destId="{4AC75454-9925-433B-A58A-B77308243C0E}" srcOrd="1" destOrd="0" parTransId="{CDA98FA8-96B7-4DCD-BE34-0C12FD3BB0AE}" sibTransId="{488C3CBD-CCDA-49C2-8E10-2DF81B248DCF}"/>
    <dgm:cxn modelId="{A47DEE05-F33E-4E58-9150-9500F42BA47E}" type="presParOf" srcId="{374E5167-D349-4201-88B9-7A1DEEBF8308}" destId="{076D01E7-DB7C-45BE-87CB-DF1410486926}" srcOrd="0" destOrd="0" presId="urn:microsoft.com/office/officeart/2005/8/layout/hList6"/>
    <dgm:cxn modelId="{F1A7A9FF-7C2F-446B-A321-C3EAEA4FB813}" type="presParOf" srcId="{374E5167-D349-4201-88B9-7A1DEEBF8308}" destId="{FB799206-B797-492D-81DB-641551138774}" srcOrd="1" destOrd="0" presId="urn:microsoft.com/office/officeart/2005/8/layout/hList6"/>
    <dgm:cxn modelId="{1341BE49-829F-454F-95AD-C908D76E47F8}" type="presParOf" srcId="{374E5167-D349-4201-88B9-7A1DEEBF8308}" destId="{D7EE5007-1BDB-4898-BE22-07797A562A48}" srcOrd="2" destOrd="0" presId="urn:microsoft.com/office/officeart/2005/8/layout/hList6"/>
    <dgm:cxn modelId="{0C25B0FE-5A65-47BB-B6C4-F666D543580B}" type="presParOf" srcId="{374E5167-D349-4201-88B9-7A1DEEBF8308}" destId="{F0EC7FBD-FE1A-4B89-ABF4-5408DA523ED5}" srcOrd="3" destOrd="0" presId="urn:microsoft.com/office/officeart/2005/8/layout/hList6"/>
    <dgm:cxn modelId="{50A289DB-1284-4B5D-BE33-6B30DB4C0333}" type="presParOf" srcId="{374E5167-D349-4201-88B9-7A1DEEBF8308}" destId="{5D8683F8-8205-462B-8D17-24E2858001F4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15911-52EA-4B0C-8971-83A5DE96974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49EC98-E34A-472F-A783-FBF098A62A07}">
      <dgm:prSet phldrT="[Текст]" custT="1"/>
      <dgm:spPr/>
      <dgm:t>
        <a:bodyPr/>
        <a:lstStyle/>
        <a:p>
          <a:r>
            <a:rPr lang="ru-RU" sz="1600" b="0" i="1" dirty="0" smtClean="0"/>
            <a:t>Кодексы чести  студента и преподавателя,</a:t>
          </a:r>
          <a:r>
            <a:rPr lang="ru-RU" sz="1600" b="0" dirty="0" smtClean="0"/>
            <a:t> действующие как регламентирующие документы более 5-ти лет.  В 2014 г. создана «</a:t>
          </a:r>
          <a:r>
            <a:rPr lang="ru-RU" sz="1600" b="0" i="1" dirty="0" smtClean="0"/>
            <a:t>Модель формирования личности выпускника </a:t>
          </a:r>
          <a:r>
            <a:rPr lang="ru-RU" sz="1600" b="0" i="1" dirty="0" err="1" smtClean="0"/>
            <a:t>КазНМУ</a:t>
          </a:r>
          <a:r>
            <a:rPr lang="ru-RU" sz="1600" b="0" dirty="0" smtClean="0"/>
            <a:t>»</a:t>
          </a:r>
          <a:endParaRPr lang="ru-RU" sz="1600" b="0" dirty="0"/>
        </a:p>
      </dgm:t>
    </dgm:pt>
    <dgm:pt modelId="{54296FF2-E964-47DB-8C80-BCD441C82C1C}" type="parTrans" cxnId="{B3EB4543-6BE1-4FCC-8461-9CED9CC27E8C}">
      <dgm:prSet/>
      <dgm:spPr/>
      <dgm:t>
        <a:bodyPr/>
        <a:lstStyle/>
        <a:p>
          <a:endParaRPr lang="ru-RU" sz="1600" b="0"/>
        </a:p>
      </dgm:t>
    </dgm:pt>
    <dgm:pt modelId="{E92CEF91-4B78-4CE9-89D4-593D21A74809}" type="sibTrans" cxnId="{B3EB4543-6BE1-4FCC-8461-9CED9CC27E8C}">
      <dgm:prSet/>
      <dgm:spPr/>
      <dgm:t>
        <a:bodyPr/>
        <a:lstStyle/>
        <a:p>
          <a:endParaRPr lang="ru-RU" sz="1600" b="0"/>
        </a:p>
      </dgm:t>
    </dgm:pt>
    <dgm:pt modelId="{363032EB-5DC6-4C23-959D-2FCD8AD2CCD9}">
      <dgm:prSet phldrT="[Текст]" custT="1"/>
      <dgm:spPr/>
      <dgm:t>
        <a:bodyPr/>
        <a:lstStyle/>
        <a:p>
          <a:r>
            <a:rPr lang="ru-RU" sz="1600" b="0" dirty="0" smtClean="0"/>
            <a:t>С 2015 г. </a:t>
          </a:r>
          <a:r>
            <a:rPr lang="ru-RU" sz="1600" b="0" i="1" dirty="0" err="1" smtClean="0"/>
            <a:t>слоганом</a:t>
          </a:r>
          <a:r>
            <a:rPr lang="ru-RU" sz="1600" b="0" i="1" dirty="0" smtClean="0"/>
            <a:t> университета</a:t>
          </a:r>
          <a:r>
            <a:rPr lang="ru-RU" sz="1600" b="0" dirty="0" smtClean="0"/>
            <a:t> стала древняя латинская цитата, «</a:t>
          </a:r>
          <a:r>
            <a:rPr lang="ru-RU" sz="1600" b="0" i="1" dirty="0" err="1" smtClean="0"/>
            <a:t>Erat</a:t>
          </a:r>
          <a:r>
            <a:rPr lang="ru-RU" sz="1600" b="0" i="1" dirty="0" smtClean="0"/>
            <a:t> – </a:t>
          </a:r>
          <a:r>
            <a:rPr lang="ru-RU" sz="1600" b="0" i="1" dirty="0" err="1" smtClean="0"/>
            <a:t>Est</a:t>
          </a:r>
          <a:r>
            <a:rPr lang="ru-RU" sz="1600" b="0" i="1" dirty="0" smtClean="0"/>
            <a:t> - </a:t>
          </a:r>
          <a:r>
            <a:rPr lang="ru-RU" sz="1600" b="0" i="1" dirty="0" err="1" smtClean="0"/>
            <a:t>Fruit</a:t>
          </a:r>
          <a:r>
            <a:rPr lang="ru-RU" sz="1600" b="0" dirty="0" smtClean="0"/>
            <a:t>» - «Был - Есть - Будет». </a:t>
          </a:r>
        </a:p>
        <a:p>
          <a:r>
            <a:rPr lang="ru-RU" sz="1600" b="0" dirty="0" smtClean="0"/>
            <a:t>Символ первого медицинского «</a:t>
          </a:r>
          <a:r>
            <a:rPr lang="ru-RU" sz="1600" b="0" dirty="0" err="1" smtClean="0"/>
            <a:t>Витрувианский</a:t>
          </a:r>
          <a:r>
            <a:rPr lang="ru-RU" sz="1600" b="0" dirty="0" smtClean="0"/>
            <a:t> человек» как гармония мира, природы, человека, знаний, подкрепленный  фразой «</a:t>
          </a:r>
          <a:r>
            <a:rPr lang="ru-RU" sz="1600" b="0" dirty="0" err="1" smtClean="0"/>
            <a:t>Aeternae</a:t>
          </a:r>
          <a:r>
            <a:rPr lang="ru-RU" sz="1600" b="0" dirty="0" smtClean="0"/>
            <a:t> </a:t>
          </a:r>
          <a:r>
            <a:rPr lang="ru-RU" sz="1600" b="0" dirty="0" err="1" smtClean="0"/>
            <a:t>gloriae</a:t>
          </a:r>
          <a:r>
            <a:rPr lang="ru-RU" sz="1600" b="0" dirty="0" smtClean="0"/>
            <a:t> </a:t>
          </a:r>
          <a:r>
            <a:rPr lang="ru-RU" sz="1600" b="0" dirty="0" err="1" smtClean="0"/>
            <a:t>ad</a:t>
          </a:r>
          <a:r>
            <a:rPr lang="ru-RU" sz="1600" b="0" dirty="0" smtClean="0"/>
            <a:t> </a:t>
          </a:r>
          <a:r>
            <a:rPr lang="ru-RU" sz="1600" b="0" dirty="0" err="1" smtClean="0"/>
            <a:t>University</a:t>
          </a:r>
          <a:r>
            <a:rPr lang="ru-RU" sz="1600" b="0" dirty="0" smtClean="0"/>
            <a:t>» («Вечная слава Университету»)</a:t>
          </a:r>
          <a:endParaRPr lang="ru-RU" sz="1600" b="0" dirty="0"/>
        </a:p>
      </dgm:t>
    </dgm:pt>
    <dgm:pt modelId="{5960BED7-40FB-45DA-8963-3E040D154F68}" type="parTrans" cxnId="{23DC3609-D10A-4C8C-AF57-B73C69725FD2}">
      <dgm:prSet/>
      <dgm:spPr/>
      <dgm:t>
        <a:bodyPr/>
        <a:lstStyle/>
        <a:p>
          <a:endParaRPr lang="ru-RU" sz="1600" b="0"/>
        </a:p>
      </dgm:t>
    </dgm:pt>
    <dgm:pt modelId="{6B8AE861-3673-4A28-93E3-713DD2855508}" type="sibTrans" cxnId="{23DC3609-D10A-4C8C-AF57-B73C69725FD2}">
      <dgm:prSet/>
      <dgm:spPr/>
      <dgm:t>
        <a:bodyPr/>
        <a:lstStyle/>
        <a:p>
          <a:endParaRPr lang="ru-RU" sz="1600" b="0"/>
        </a:p>
      </dgm:t>
    </dgm:pt>
    <dgm:pt modelId="{8ED06F7A-B824-46D8-A8DF-BF80766B8D46}">
      <dgm:prSet phldrT="[Текст]" custT="1"/>
      <dgm:spPr/>
      <dgm:t>
        <a:bodyPr/>
        <a:lstStyle/>
        <a:p>
          <a:r>
            <a:rPr lang="ru-RU" sz="1600" b="0" dirty="0" smtClean="0"/>
            <a:t>С 2008 по 2015 г. проведен </a:t>
          </a:r>
          <a:r>
            <a:rPr lang="ru-RU" sz="1600" b="0" i="1" dirty="0" err="1" smtClean="0"/>
            <a:t>ребрендинг</a:t>
          </a:r>
          <a:r>
            <a:rPr lang="ru-RU" sz="1600" b="0" i="1" dirty="0" smtClean="0"/>
            <a:t> университета</a:t>
          </a:r>
          <a:r>
            <a:rPr lang="ru-RU" sz="1600" b="0" dirty="0" smtClean="0"/>
            <a:t>, появилось обновленное ЛОГО, флаг, Гимн </a:t>
          </a:r>
          <a:r>
            <a:rPr lang="ru-RU" sz="1600" b="0" dirty="0" err="1" smtClean="0"/>
            <a:t>КазНМУ</a:t>
          </a:r>
          <a:r>
            <a:rPr lang="ru-RU" sz="1600" b="0" dirty="0" smtClean="0"/>
            <a:t>, </a:t>
          </a:r>
        </a:p>
        <a:p>
          <a:r>
            <a:rPr lang="ru-RU" sz="1600" b="0" dirty="0" smtClean="0"/>
            <a:t>Аллеи, Площади, мемориальные комплексы, именные аудитории  </a:t>
          </a:r>
          <a:endParaRPr lang="ru-RU" sz="1600" b="0" dirty="0"/>
        </a:p>
      </dgm:t>
    </dgm:pt>
    <dgm:pt modelId="{8CFB5A02-60D8-42F4-AB04-BE9E5FDD4536}" type="parTrans" cxnId="{5D1BFF84-E5E0-47C2-A560-B0EDAEAA3516}">
      <dgm:prSet/>
      <dgm:spPr/>
      <dgm:t>
        <a:bodyPr/>
        <a:lstStyle/>
        <a:p>
          <a:endParaRPr lang="ru-RU" sz="1600" b="0"/>
        </a:p>
      </dgm:t>
    </dgm:pt>
    <dgm:pt modelId="{7045D1FA-774D-471D-BBA9-50DFC357FEFC}" type="sibTrans" cxnId="{5D1BFF84-E5E0-47C2-A560-B0EDAEAA3516}">
      <dgm:prSet/>
      <dgm:spPr/>
      <dgm:t>
        <a:bodyPr/>
        <a:lstStyle/>
        <a:p>
          <a:endParaRPr lang="ru-RU" sz="1600" b="0"/>
        </a:p>
      </dgm:t>
    </dgm:pt>
    <dgm:pt modelId="{551F88B1-CCD3-40CF-BD7C-0AAC0193900D}" type="pres">
      <dgm:prSet presAssocID="{9BC15911-52EA-4B0C-8971-83A5DE96974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CDEAC-139F-448D-8E50-E75E44E09C7D}" type="pres">
      <dgm:prSet presAssocID="{1849EC98-E34A-472F-A783-FBF098A62A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14D2-8ED3-4E98-AF61-E8C98E0F67E4}" type="pres">
      <dgm:prSet presAssocID="{E92CEF91-4B78-4CE9-89D4-593D21A74809}" presName="sibTrans" presStyleCnt="0"/>
      <dgm:spPr/>
    </dgm:pt>
    <dgm:pt modelId="{CAADA16F-38DA-4763-82FF-E7163F335AB2}" type="pres">
      <dgm:prSet presAssocID="{363032EB-5DC6-4C23-959D-2FCD8AD2CC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F73F4-602C-4881-8BA1-3D86C9E999D7}" type="pres">
      <dgm:prSet presAssocID="{6B8AE861-3673-4A28-93E3-713DD2855508}" presName="sibTrans" presStyleCnt="0"/>
      <dgm:spPr/>
    </dgm:pt>
    <dgm:pt modelId="{9EF8E737-53B7-4DF0-9CF1-B755405F0880}" type="pres">
      <dgm:prSet presAssocID="{8ED06F7A-B824-46D8-A8DF-BF80766B8D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B4543-6BE1-4FCC-8461-9CED9CC27E8C}" srcId="{9BC15911-52EA-4B0C-8971-83A5DE969741}" destId="{1849EC98-E34A-472F-A783-FBF098A62A07}" srcOrd="0" destOrd="0" parTransId="{54296FF2-E964-47DB-8C80-BCD441C82C1C}" sibTransId="{E92CEF91-4B78-4CE9-89D4-593D21A74809}"/>
    <dgm:cxn modelId="{3ABE470A-E50D-4E92-8CDF-2B7341BE1CE6}" type="presOf" srcId="{9BC15911-52EA-4B0C-8971-83A5DE969741}" destId="{551F88B1-CCD3-40CF-BD7C-0AAC0193900D}" srcOrd="0" destOrd="0" presId="urn:microsoft.com/office/officeart/2005/8/layout/hList6"/>
    <dgm:cxn modelId="{BE5BCA32-204D-4217-8864-98A48A375CE6}" type="presOf" srcId="{1849EC98-E34A-472F-A783-FBF098A62A07}" destId="{8FDCDEAC-139F-448D-8E50-E75E44E09C7D}" srcOrd="0" destOrd="0" presId="urn:microsoft.com/office/officeart/2005/8/layout/hList6"/>
    <dgm:cxn modelId="{23DC3609-D10A-4C8C-AF57-B73C69725FD2}" srcId="{9BC15911-52EA-4B0C-8971-83A5DE969741}" destId="{363032EB-5DC6-4C23-959D-2FCD8AD2CCD9}" srcOrd="1" destOrd="0" parTransId="{5960BED7-40FB-45DA-8963-3E040D154F68}" sibTransId="{6B8AE861-3673-4A28-93E3-713DD2855508}"/>
    <dgm:cxn modelId="{5D1BFF84-E5E0-47C2-A560-B0EDAEAA3516}" srcId="{9BC15911-52EA-4B0C-8971-83A5DE969741}" destId="{8ED06F7A-B824-46D8-A8DF-BF80766B8D46}" srcOrd="2" destOrd="0" parTransId="{8CFB5A02-60D8-42F4-AB04-BE9E5FDD4536}" sibTransId="{7045D1FA-774D-471D-BBA9-50DFC357FEFC}"/>
    <dgm:cxn modelId="{64FD4D65-C356-4041-8FBB-CD76DA6629C4}" type="presOf" srcId="{363032EB-5DC6-4C23-959D-2FCD8AD2CCD9}" destId="{CAADA16F-38DA-4763-82FF-E7163F335AB2}" srcOrd="0" destOrd="0" presId="urn:microsoft.com/office/officeart/2005/8/layout/hList6"/>
    <dgm:cxn modelId="{FB683B9D-360A-4872-966A-33A9B661B0B9}" type="presOf" srcId="{8ED06F7A-B824-46D8-A8DF-BF80766B8D46}" destId="{9EF8E737-53B7-4DF0-9CF1-B755405F0880}" srcOrd="0" destOrd="0" presId="urn:microsoft.com/office/officeart/2005/8/layout/hList6"/>
    <dgm:cxn modelId="{FE71306F-9770-4850-9969-5FF218737EFF}" type="presParOf" srcId="{551F88B1-CCD3-40CF-BD7C-0AAC0193900D}" destId="{8FDCDEAC-139F-448D-8E50-E75E44E09C7D}" srcOrd="0" destOrd="0" presId="urn:microsoft.com/office/officeart/2005/8/layout/hList6"/>
    <dgm:cxn modelId="{8B47DC65-8D12-44D1-BF99-ABF789A81803}" type="presParOf" srcId="{551F88B1-CCD3-40CF-BD7C-0AAC0193900D}" destId="{9D3314D2-8ED3-4E98-AF61-E8C98E0F67E4}" srcOrd="1" destOrd="0" presId="urn:microsoft.com/office/officeart/2005/8/layout/hList6"/>
    <dgm:cxn modelId="{53082948-590A-4208-8C0C-26962EEBE51E}" type="presParOf" srcId="{551F88B1-CCD3-40CF-BD7C-0AAC0193900D}" destId="{CAADA16F-38DA-4763-82FF-E7163F335AB2}" srcOrd="2" destOrd="0" presId="urn:microsoft.com/office/officeart/2005/8/layout/hList6"/>
    <dgm:cxn modelId="{0F133CB1-B9D3-4EDC-A7DA-A6882D2FFA7C}" type="presParOf" srcId="{551F88B1-CCD3-40CF-BD7C-0AAC0193900D}" destId="{B98F73F4-602C-4881-8BA1-3D86C9E999D7}" srcOrd="3" destOrd="0" presId="urn:microsoft.com/office/officeart/2005/8/layout/hList6"/>
    <dgm:cxn modelId="{E8BAB2F2-9F57-484C-A533-517C443881F4}" type="presParOf" srcId="{551F88B1-CCD3-40CF-BD7C-0AAC0193900D}" destId="{9EF8E737-53B7-4DF0-9CF1-B755405F0880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C995D-C07A-445E-A735-0D3A55B0486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960F00-B38B-4F28-B26E-4BEE5CD0CEF0}">
      <dgm:prSet phldrT="[Текст]"/>
      <dgm:spPr/>
      <dgm:t>
        <a:bodyPr/>
        <a:lstStyle/>
        <a:p>
          <a:r>
            <a:rPr lang="ru-RU" b="1" dirty="0" err="1" smtClean="0"/>
            <a:t>КазНМУ</a:t>
          </a:r>
          <a:r>
            <a:rPr lang="ru-RU" b="1" dirty="0" smtClean="0"/>
            <a:t> будет представлять собой  корпоративную организацию, обеспечивающую высокое качество образования и демонстрирующей гармоничные отношения в коллективе на всех уровнях. </a:t>
          </a:r>
          <a:endParaRPr lang="ru-RU" b="1" dirty="0"/>
        </a:p>
      </dgm:t>
    </dgm:pt>
    <dgm:pt modelId="{C41F0F13-DEF6-4E12-85A0-6BD4EB91B302}" type="parTrans" cxnId="{7BCB494D-F2D9-431B-A996-F6F3EC74FDEB}">
      <dgm:prSet/>
      <dgm:spPr/>
      <dgm:t>
        <a:bodyPr/>
        <a:lstStyle/>
        <a:p>
          <a:endParaRPr lang="ru-RU" b="1"/>
        </a:p>
      </dgm:t>
    </dgm:pt>
    <dgm:pt modelId="{FCCCAB92-92A8-423F-911C-E9E166F004B0}" type="sibTrans" cxnId="{7BCB494D-F2D9-431B-A996-F6F3EC74FDEB}">
      <dgm:prSet/>
      <dgm:spPr/>
      <dgm:t>
        <a:bodyPr/>
        <a:lstStyle/>
        <a:p>
          <a:endParaRPr lang="ru-RU" b="1"/>
        </a:p>
      </dgm:t>
    </dgm:pt>
    <dgm:pt modelId="{689307FD-6FD5-4A24-A5A3-30F60EC2E756}">
      <dgm:prSet phldrT="[Текст]"/>
      <dgm:spPr/>
      <dgm:t>
        <a:bodyPr/>
        <a:lstStyle/>
        <a:p>
          <a:r>
            <a:rPr lang="ru-RU" b="1" dirty="0" smtClean="0"/>
            <a:t>Каждый сотрудник, преподаватель, студент будут знать, и понимать Миссию и Видение </a:t>
          </a:r>
          <a:r>
            <a:rPr lang="ru-RU" b="1" dirty="0" err="1" smtClean="0"/>
            <a:t>КазНМУ</a:t>
          </a:r>
          <a:r>
            <a:rPr lang="ru-RU" b="1" dirty="0" smtClean="0"/>
            <a:t>.</a:t>
          </a:r>
          <a:endParaRPr lang="ru-RU" b="1" dirty="0"/>
        </a:p>
      </dgm:t>
    </dgm:pt>
    <dgm:pt modelId="{BEEA0973-7AE7-403B-ABAE-20A130A61C61}" type="parTrans" cxnId="{E9F51DD4-46B2-4A26-9B83-1693974E5BE9}">
      <dgm:prSet/>
      <dgm:spPr/>
      <dgm:t>
        <a:bodyPr/>
        <a:lstStyle/>
        <a:p>
          <a:endParaRPr lang="ru-RU" b="1"/>
        </a:p>
      </dgm:t>
    </dgm:pt>
    <dgm:pt modelId="{11A000D6-3CA2-49C0-B812-C5905E284DE3}" type="sibTrans" cxnId="{E9F51DD4-46B2-4A26-9B83-1693974E5BE9}">
      <dgm:prSet/>
      <dgm:spPr/>
      <dgm:t>
        <a:bodyPr/>
        <a:lstStyle/>
        <a:p>
          <a:endParaRPr lang="ru-RU" b="1"/>
        </a:p>
      </dgm:t>
    </dgm:pt>
    <dgm:pt modelId="{BCA7676E-8639-498B-A320-5E93869BAC24}">
      <dgm:prSet phldrT="[Текст]"/>
      <dgm:spPr/>
      <dgm:t>
        <a:bodyPr/>
        <a:lstStyle/>
        <a:p>
          <a:r>
            <a:rPr lang="ru-RU" b="1" dirty="0" smtClean="0"/>
            <a:t>Базовые Ценности </a:t>
          </a:r>
          <a:r>
            <a:rPr lang="ru-RU" b="1" dirty="0" err="1" smtClean="0"/>
            <a:t>КазНМУ</a:t>
          </a:r>
          <a:r>
            <a:rPr lang="ru-RU" b="1" dirty="0" smtClean="0"/>
            <a:t> станут основой поведения всего коллектива университета и в первую очередь, руководителей подразделений.</a:t>
          </a:r>
          <a:endParaRPr lang="ru-RU" b="1" dirty="0"/>
        </a:p>
      </dgm:t>
    </dgm:pt>
    <dgm:pt modelId="{2E546308-C66F-4582-B139-08E7F0525A99}" type="parTrans" cxnId="{5B83FBF0-7589-4BF3-9576-1573E1CCF49F}">
      <dgm:prSet/>
      <dgm:spPr/>
      <dgm:t>
        <a:bodyPr/>
        <a:lstStyle/>
        <a:p>
          <a:endParaRPr lang="ru-RU" b="1"/>
        </a:p>
      </dgm:t>
    </dgm:pt>
    <dgm:pt modelId="{1947585F-FD00-4B52-BBAB-9A356C649CF7}" type="sibTrans" cxnId="{5B83FBF0-7589-4BF3-9576-1573E1CCF49F}">
      <dgm:prSet/>
      <dgm:spPr/>
      <dgm:t>
        <a:bodyPr/>
        <a:lstStyle/>
        <a:p>
          <a:endParaRPr lang="ru-RU" b="1"/>
        </a:p>
      </dgm:t>
    </dgm:pt>
    <dgm:pt modelId="{CAC752B0-4D72-4104-B7E2-FB783955FA42}">
      <dgm:prSet phldrT="[Текст]"/>
      <dgm:spPr/>
      <dgm:t>
        <a:bodyPr/>
        <a:lstStyle/>
        <a:p>
          <a:r>
            <a:rPr lang="ru-RU" b="1" dirty="0" err="1" smtClean="0"/>
            <a:t>КаЗНМУ</a:t>
          </a:r>
          <a:endParaRPr lang="ru-RU" b="1" dirty="0"/>
        </a:p>
      </dgm:t>
    </dgm:pt>
    <dgm:pt modelId="{891DDCA8-5581-47DE-80E4-38E5EDC0602B}" type="parTrans" cxnId="{31E16919-FC3E-4916-A932-582CA4D9689F}">
      <dgm:prSet/>
      <dgm:spPr/>
      <dgm:t>
        <a:bodyPr/>
        <a:lstStyle/>
        <a:p>
          <a:endParaRPr lang="ru-RU" b="1"/>
        </a:p>
      </dgm:t>
    </dgm:pt>
    <dgm:pt modelId="{ED0FAD50-718C-42E0-BC15-A82AF1D53931}" type="sibTrans" cxnId="{31E16919-FC3E-4916-A932-582CA4D9689F}">
      <dgm:prSet/>
      <dgm:spPr/>
      <dgm:t>
        <a:bodyPr/>
        <a:lstStyle/>
        <a:p>
          <a:endParaRPr lang="ru-RU" b="1"/>
        </a:p>
      </dgm:t>
    </dgm:pt>
    <dgm:pt modelId="{4865B9B5-87C0-442D-A57A-AA8819428B0E}">
      <dgm:prSet phldrT="[Текст]"/>
      <dgm:spPr/>
      <dgm:t>
        <a:bodyPr/>
        <a:lstStyle/>
        <a:p>
          <a:r>
            <a:rPr lang="ru-RU" b="1" dirty="0" smtClean="0"/>
            <a:t>Выпускники </a:t>
          </a:r>
          <a:r>
            <a:rPr lang="ru-RU" b="1" dirty="0" err="1" smtClean="0"/>
            <a:t>КазНМУ</a:t>
          </a:r>
          <a:r>
            <a:rPr lang="ru-RU" b="1" dirty="0" smtClean="0"/>
            <a:t> будут являться носителями идей и ценностей своей </a:t>
          </a:r>
          <a:r>
            <a:rPr lang="en-US" b="1" dirty="0" smtClean="0"/>
            <a:t>Alma Mater</a:t>
          </a:r>
          <a:r>
            <a:rPr lang="ru-RU" b="1" dirty="0" smtClean="0"/>
            <a:t>, а также популяризировать университет  в обществе в целом. </a:t>
          </a:r>
          <a:endParaRPr lang="ru-RU" b="1" dirty="0"/>
        </a:p>
      </dgm:t>
    </dgm:pt>
    <dgm:pt modelId="{22B47507-984B-495C-928F-CB8B1C8A5D0A}" type="parTrans" cxnId="{23B8C407-6623-41E1-9A8C-E3A9C8F3F327}">
      <dgm:prSet/>
      <dgm:spPr/>
      <dgm:t>
        <a:bodyPr/>
        <a:lstStyle/>
        <a:p>
          <a:endParaRPr lang="ru-RU" b="1"/>
        </a:p>
      </dgm:t>
    </dgm:pt>
    <dgm:pt modelId="{AE5C7A60-06CA-41B7-ABC8-7F8714D12F2F}" type="sibTrans" cxnId="{23B8C407-6623-41E1-9A8C-E3A9C8F3F327}">
      <dgm:prSet/>
      <dgm:spPr/>
      <dgm:t>
        <a:bodyPr/>
        <a:lstStyle/>
        <a:p>
          <a:endParaRPr lang="ru-RU" b="1"/>
        </a:p>
      </dgm:t>
    </dgm:pt>
    <dgm:pt modelId="{4C62CA95-F860-4045-9E09-473EB1F7D8AD}">
      <dgm:prSet/>
      <dgm:spPr/>
      <dgm:t>
        <a:bodyPr/>
        <a:lstStyle/>
        <a:p>
          <a:r>
            <a:rPr lang="ru-RU" b="1" dirty="0" err="1" smtClean="0"/>
            <a:t>КазНМУ</a:t>
          </a:r>
          <a:r>
            <a:rPr lang="ru-RU" b="1" dirty="0" smtClean="0"/>
            <a:t> укрепит свой имидж и репутацию в обществе и среде образования, как  организация,  в которой хочется учиться и работать</a:t>
          </a:r>
          <a:endParaRPr lang="ru-RU" b="1" dirty="0"/>
        </a:p>
      </dgm:t>
    </dgm:pt>
    <dgm:pt modelId="{2698E174-BC31-4224-8B43-55D164FFB360}" type="parTrans" cxnId="{834D1212-620B-4791-A425-876CDD133ECB}">
      <dgm:prSet/>
      <dgm:spPr/>
      <dgm:t>
        <a:bodyPr/>
        <a:lstStyle/>
        <a:p>
          <a:endParaRPr lang="ru-RU" b="1"/>
        </a:p>
      </dgm:t>
    </dgm:pt>
    <dgm:pt modelId="{B738998B-A58E-4773-AF6E-FB6CAEE51A9D}" type="sibTrans" cxnId="{834D1212-620B-4791-A425-876CDD133ECB}">
      <dgm:prSet/>
      <dgm:spPr/>
      <dgm:t>
        <a:bodyPr/>
        <a:lstStyle/>
        <a:p>
          <a:endParaRPr lang="ru-RU" b="1"/>
        </a:p>
      </dgm:t>
    </dgm:pt>
    <dgm:pt modelId="{96FD8170-A386-4D61-8A02-99CD623DCAC8}">
      <dgm:prSet phldrT="[Текст]"/>
      <dgm:spPr/>
      <dgm:t>
        <a:bodyPr/>
        <a:lstStyle/>
        <a:p>
          <a:r>
            <a:rPr lang="ru-RU" b="1" dirty="0" smtClean="0"/>
            <a:t>Культура</a:t>
          </a:r>
          <a:endParaRPr lang="ru-RU" b="1" dirty="0"/>
        </a:p>
      </dgm:t>
    </dgm:pt>
    <dgm:pt modelId="{A6D24D99-26DA-474D-AD7C-3EEBAA2FBA37}" type="sibTrans" cxnId="{3C1E50C0-7CB2-44BA-9D57-7BCDF2D4631C}">
      <dgm:prSet/>
      <dgm:spPr/>
      <dgm:t>
        <a:bodyPr/>
        <a:lstStyle/>
        <a:p>
          <a:endParaRPr lang="ru-RU" b="1"/>
        </a:p>
      </dgm:t>
    </dgm:pt>
    <dgm:pt modelId="{ADCB8568-D005-4CA2-8853-EB078B6D6524}" type="parTrans" cxnId="{3C1E50C0-7CB2-44BA-9D57-7BCDF2D4631C}">
      <dgm:prSet/>
      <dgm:spPr/>
      <dgm:t>
        <a:bodyPr/>
        <a:lstStyle/>
        <a:p>
          <a:endParaRPr lang="ru-RU" b="1"/>
        </a:p>
      </dgm:t>
    </dgm:pt>
    <dgm:pt modelId="{15FB8B8C-1C8F-4382-8049-38CCAD749567}">
      <dgm:prSet phldrT="[Текст]"/>
      <dgm:spPr/>
      <dgm:t>
        <a:bodyPr/>
        <a:lstStyle/>
        <a:p>
          <a:r>
            <a:rPr lang="ru-RU" b="1" dirty="0" smtClean="0"/>
            <a:t>Корпоративная</a:t>
          </a:r>
          <a:endParaRPr lang="ru-RU" b="1" dirty="0"/>
        </a:p>
      </dgm:t>
    </dgm:pt>
    <dgm:pt modelId="{7DA08E9C-37AE-443D-AA1E-95A67375B7BD}" type="sibTrans" cxnId="{E48A8AF1-7F9C-4AE0-A0CE-B50B780CD913}">
      <dgm:prSet/>
      <dgm:spPr/>
      <dgm:t>
        <a:bodyPr/>
        <a:lstStyle/>
        <a:p>
          <a:endParaRPr lang="ru-RU" b="1"/>
        </a:p>
      </dgm:t>
    </dgm:pt>
    <dgm:pt modelId="{83C88DA4-FDEE-4CFA-AFDE-5243D146D414}" type="parTrans" cxnId="{E48A8AF1-7F9C-4AE0-A0CE-B50B780CD913}">
      <dgm:prSet/>
      <dgm:spPr/>
      <dgm:t>
        <a:bodyPr/>
        <a:lstStyle/>
        <a:p>
          <a:endParaRPr lang="ru-RU" b="1"/>
        </a:p>
      </dgm:t>
    </dgm:pt>
    <dgm:pt modelId="{5D8BD4B6-B76D-4080-91E1-E1F4DC8D4FAB}" type="pres">
      <dgm:prSet presAssocID="{0C2C995D-C07A-445E-A735-0D3A55B048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AE4C2-ACF4-4309-88E4-6838FA91F47C}" type="pres">
      <dgm:prSet presAssocID="{15FB8B8C-1C8F-4382-8049-38CCAD749567}" presName="composite" presStyleCnt="0"/>
      <dgm:spPr/>
    </dgm:pt>
    <dgm:pt modelId="{7057776F-F022-4D19-B65B-A78093FCAFCB}" type="pres">
      <dgm:prSet presAssocID="{15FB8B8C-1C8F-4382-8049-38CCAD7495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AA2B1-7FCF-4B26-A1D7-8D89576D7D8A}" type="pres">
      <dgm:prSet presAssocID="{15FB8B8C-1C8F-4382-8049-38CCAD74956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98356-7365-44EA-8059-1381F367E6E6}" type="pres">
      <dgm:prSet presAssocID="{7DA08E9C-37AE-443D-AA1E-95A67375B7BD}" presName="sp" presStyleCnt="0"/>
      <dgm:spPr/>
    </dgm:pt>
    <dgm:pt modelId="{154DD0B8-308F-4BC2-B030-B98A9D485E5C}" type="pres">
      <dgm:prSet presAssocID="{96FD8170-A386-4D61-8A02-99CD623DCAC8}" presName="composite" presStyleCnt="0"/>
      <dgm:spPr/>
    </dgm:pt>
    <dgm:pt modelId="{47657799-AB8F-4DAF-888B-48BA793EBD1C}" type="pres">
      <dgm:prSet presAssocID="{96FD8170-A386-4D61-8A02-99CD623DCAC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510F3-43D9-47A8-8AD3-066F529E79CA}" type="pres">
      <dgm:prSet presAssocID="{96FD8170-A386-4D61-8A02-99CD623DCAC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92E74-85C5-4789-AF7D-0DBF904CA685}" type="pres">
      <dgm:prSet presAssocID="{A6D24D99-26DA-474D-AD7C-3EEBAA2FBA37}" presName="sp" presStyleCnt="0"/>
      <dgm:spPr/>
    </dgm:pt>
    <dgm:pt modelId="{CD47351E-27C5-43EA-B99F-B305F43AB0FD}" type="pres">
      <dgm:prSet presAssocID="{CAC752B0-4D72-4104-B7E2-FB783955FA42}" presName="composite" presStyleCnt="0"/>
      <dgm:spPr/>
    </dgm:pt>
    <dgm:pt modelId="{5424083C-E612-4663-AABA-06FF2CBB8236}" type="pres">
      <dgm:prSet presAssocID="{CAC752B0-4D72-4104-B7E2-FB783955FA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6300E-EFD3-4346-BE41-99C524283E06}" type="pres">
      <dgm:prSet presAssocID="{CAC752B0-4D72-4104-B7E2-FB783955FA4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BC267-E0D7-47D3-B1D0-DCC2E7CCABC5}" type="presOf" srcId="{689307FD-6FD5-4A24-A5A3-30F60EC2E756}" destId="{A68510F3-43D9-47A8-8AD3-066F529E79CA}" srcOrd="0" destOrd="0" presId="urn:microsoft.com/office/officeart/2005/8/layout/chevron2"/>
    <dgm:cxn modelId="{834D1212-620B-4791-A425-876CDD133ECB}" srcId="{CAC752B0-4D72-4104-B7E2-FB783955FA42}" destId="{4C62CA95-F860-4045-9E09-473EB1F7D8AD}" srcOrd="1" destOrd="0" parTransId="{2698E174-BC31-4224-8B43-55D164FFB360}" sibTransId="{B738998B-A58E-4773-AF6E-FB6CAEE51A9D}"/>
    <dgm:cxn modelId="{E48A8AF1-7F9C-4AE0-A0CE-B50B780CD913}" srcId="{0C2C995D-C07A-445E-A735-0D3A55B04869}" destId="{15FB8B8C-1C8F-4382-8049-38CCAD749567}" srcOrd="0" destOrd="0" parTransId="{83C88DA4-FDEE-4CFA-AFDE-5243D146D414}" sibTransId="{7DA08E9C-37AE-443D-AA1E-95A67375B7BD}"/>
    <dgm:cxn modelId="{5B83FBF0-7589-4BF3-9576-1573E1CCF49F}" srcId="{96FD8170-A386-4D61-8A02-99CD623DCAC8}" destId="{BCA7676E-8639-498B-A320-5E93869BAC24}" srcOrd="1" destOrd="0" parTransId="{2E546308-C66F-4582-B139-08E7F0525A99}" sibTransId="{1947585F-FD00-4B52-BBAB-9A356C649CF7}"/>
    <dgm:cxn modelId="{092ADF49-E6C5-4E17-A7DD-EFCD0F3CB3B8}" type="presOf" srcId="{4C62CA95-F860-4045-9E09-473EB1F7D8AD}" destId="{3086300E-EFD3-4346-BE41-99C524283E06}" srcOrd="0" destOrd="1" presId="urn:microsoft.com/office/officeart/2005/8/layout/chevron2"/>
    <dgm:cxn modelId="{99311A32-4013-4BFE-8BAE-E6E630A6447A}" type="presOf" srcId="{96FD8170-A386-4D61-8A02-99CD623DCAC8}" destId="{47657799-AB8F-4DAF-888B-48BA793EBD1C}" srcOrd="0" destOrd="0" presId="urn:microsoft.com/office/officeart/2005/8/layout/chevron2"/>
    <dgm:cxn modelId="{31E16919-FC3E-4916-A932-582CA4D9689F}" srcId="{0C2C995D-C07A-445E-A735-0D3A55B04869}" destId="{CAC752B0-4D72-4104-B7E2-FB783955FA42}" srcOrd="2" destOrd="0" parTransId="{891DDCA8-5581-47DE-80E4-38E5EDC0602B}" sibTransId="{ED0FAD50-718C-42E0-BC15-A82AF1D53931}"/>
    <dgm:cxn modelId="{E9F51DD4-46B2-4A26-9B83-1693974E5BE9}" srcId="{96FD8170-A386-4D61-8A02-99CD623DCAC8}" destId="{689307FD-6FD5-4A24-A5A3-30F60EC2E756}" srcOrd="0" destOrd="0" parTransId="{BEEA0973-7AE7-403B-ABAE-20A130A61C61}" sibTransId="{11A000D6-3CA2-49C0-B812-C5905E284DE3}"/>
    <dgm:cxn modelId="{202EDD5E-85DB-4EA2-8F7B-0AAC7F572E68}" type="presOf" srcId="{0C2C995D-C07A-445E-A735-0D3A55B04869}" destId="{5D8BD4B6-B76D-4080-91E1-E1F4DC8D4FAB}" srcOrd="0" destOrd="0" presId="urn:microsoft.com/office/officeart/2005/8/layout/chevron2"/>
    <dgm:cxn modelId="{2D892FCF-4D1E-4CA7-9F67-91BB5835DBDF}" type="presOf" srcId="{BCA7676E-8639-498B-A320-5E93869BAC24}" destId="{A68510F3-43D9-47A8-8AD3-066F529E79CA}" srcOrd="0" destOrd="1" presId="urn:microsoft.com/office/officeart/2005/8/layout/chevron2"/>
    <dgm:cxn modelId="{377450BD-1B44-4939-A81B-C7C447CA4434}" type="presOf" srcId="{4865B9B5-87C0-442D-A57A-AA8819428B0E}" destId="{3086300E-EFD3-4346-BE41-99C524283E06}" srcOrd="0" destOrd="0" presId="urn:microsoft.com/office/officeart/2005/8/layout/chevron2"/>
    <dgm:cxn modelId="{7BCB494D-F2D9-431B-A996-F6F3EC74FDEB}" srcId="{15FB8B8C-1C8F-4382-8049-38CCAD749567}" destId="{A5960F00-B38B-4F28-B26E-4BEE5CD0CEF0}" srcOrd="0" destOrd="0" parTransId="{C41F0F13-DEF6-4E12-85A0-6BD4EB91B302}" sibTransId="{FCCCAB92-92A8-423F-911C-E9E166F004B0}"/>
    <dgm:cxn modelId="{F4A0C336-D3A2-4995-98FE-7A914B2522A1}" type="presOf" srcId="{15FB8B8C-1C8F-4382-8049-38CCAD749567}" destId="{7057776F-F022-4D19-B65B-A78093FCAFCB}" srcOrd="0" destOrd="0" presId="urn:microsoft.com/office/officeart/2005/8/layout/chevron2"/>
    <dgm:cxn modelId="{B3220261-4E91-4875-9DAC-31B05ED11A02}" type="presOf" srcId="{CAC752B0-4D72-4104-B7E2-FB783955FA42}" destId="{5424083C-E612-4663-AABA-06FF2CBB8236}" srcOrd="0" destOrd="0" presId="urn:microsoft.com/office/officeart/2005/8/layout/chevron2"/>
    <dgm:cxn modelId="{3C1E50C0-7CB2-44BA-9D57-7BCDF2D4631C}" srcId="{0C2C995D-C07A-445E-A735-0D3A55B04869}" destId="{96FD8170-A386-4D61-8A02-99CD623DCAC8}" srcOrd="1" destOrd="0" parTransId="{ADCB8568-D005-4CA2-8853-EB078B6D6524}" sibTransId="{A6D24D99-26DA-474D-AD7C-3EEBAA2FBA37}"/>
    <dgm:cxn modelId="{23B8C407-6623-41E1-9A8C-E3A9C8F3F327}" srcId="{CAC752B0-4D72-4104-B7E2-FB783955FA42}" destId="{4865B9B5-87C0-442D-A57A-AA8819428B0E}" srcOrd="0" destOrd="0" parTransId="{22B47507-984B-495C-928F-CB8B1C8A5D0A}" sibTransId="{AE5C7A60-06CA-41B7-ABC8-7F8714D12F2F}"/>
    <dgm:cxn modelId="{98D01A28-2FC1-42FA-9B9E-B4D07858083F}" type="presOf" srcId="{A5960F00-B38B-4F28-B26E-4BEE5CD0CEF0}" destId="{B05AA2B1-7FCF-4B26-A1D7-8D89576D7D8A}" srcOrd="0" destOrd="0" presId="urn:microsoft.com/office/officeart/2005/8/layout/chevron2"/>
    <dgm:cxn modelId="{5181F929-1980-427C-9025-D44B1E8B01AF}" type="presParOf" srcId="{5D8BD4B6-B76D-4080-91E1-E1F4DC8D4FAB}" destId="{5D6AE4C2-ACF4-4309-88E4-6838FA91F47C}" srcOrd="0" destOrd="0" presId="urn:microsoft.com/office/officeart/2005/8/layout/chevron2"/>
    <dgm:cxn modelId="{2F9B6CFD-0CE0-4B57-935C-2975156F7F00}" type="presParOf" srcId="{5D6AE4C2-ACF4-4309-88E4-6838FA91F47C}" destId="{7057776F-F022-4D19-B65B-A78093FCAFCB}" srcOrd="0" destOrd="0" presId="urn:microsoft.com/office/officeart/2005/8/layout/chevron2"/>
    <dgm:cxn modelId="{DAABB4E4-9D26-4C1F-ADF4-DD1AF2AD2FB7}" type="presParOf" srcId="{5D6AE4C2-ACF4-4309-88E4-6838FA91F47C}" destId="{B05AA2B1-7FCF-4B26-A1D7-8D89576D7D8A}" srcOrd="1" destOrd="0" presId="urn:microsoft.com/office/officeart/2005/8/layout/chevron2"/>
    <dgm:cxn modelId="{6EED14AF-699E-45E1-BA03-116194068134}" type="presParOf" srcId="{5D8BD4B6-B76D-4080-91E1-E1F4DC8D4FAB}" destId="{41698356-7365-44EA-8059-1381F367E6E6}" srcOrd="1" destOrd="0" presId="urn:microsoft.com/office/officeart/2005/8/layout/chevron2"/>
    <dgm:cxn modelId="{F4465992-132C-481E-8CDC-BD892A0129E0}" type="presParOf" srcId="{5D8BD4B6-B76D-4080-91E1-E1F4DC8D4FAB}" destId="{154DD0B8-308F-4BC2-B030-B98A9D485E5C}" srcOrd="2" destOrd="0" presId="urn:microsoft.com/office/officeart/2005/8/layout/chevron2"/>
    <dgm:cxn modelId="{0CFD4A79-B22D-4B0A-8DBA-02A0933F390A}" type="presParOf" srcId="{154DD0B8-308F-4BC2-B030-B98A9D485E5C}" destId="{47657799-AB8F-4DAF-888B-48BA793EBD1C}" srcOrd="0" destOrd="0" presId="urn:microsoft.com/office/officeart/2005/8/layout/chevron2"/>
    <dgm:cxn modelId="{0CD1CB2D-96F5-4D68-8D85-7B6C92EE69B8}" type="presParOf" srcId="{154DD0B8-308F-4BC2-B030-B98A9D485E5C}" destId="{A68510F3-43D9-47A8-8AD3-066F529E79CA}" srcOrd="1" destOrd="0" presId="urn:microsoft.com/office/officeart/2005/8/layout/chevron2"/>
    <dgm:cxn modelId="{4BBE6309-0F0E-40CD-AA17-1DF29B53B1D8}" type="presParOf" srcId="{5D8BD4B6-B76D-4080-91E1-E1F4DC8D4FAB}" destId="{3F292E74-85C5-4789-AF7D-0DBF904CA685}" srcOrd="3" destOrd="0" presId="urn:microsoft.com/office/officeart/2005/8/layout/chevron2"/>
    <dgm:cxn modelId="{B3D8888E-41CE-4599-8234-A0F206CC5D3D}" type="presParOf" srcId="{5D8BD4B6-B76D-4080-91E1-E1F4DC8D4FAB}" destId="{CD47351E-27C5-43EA-B99F-B305F43AB0FD}" srcOrd="4" destOrd="0" presId="urn:microsoft.com/office/officeart/2005/8/layout/chevron2"/>
    <dgm:cxn modelId="{7095B2F7-8FF2-4626-9524-9AE4F0B0A185}" type="presParOf" srcId="{CD47351E-27C5-43EA-B99F-B305F43AB0FD}" destId="{5424083C-E612-4663-AABA-06FF2CBB8236}" srcOrd="0" destOrd="0" presId="urn:microsoft.com/office/officeart/2005/8/layout/chevron2"/>
    <dgm:cxn modelId="{F3726ACD-62DB-40FC-85F5-8DD3FFC6110F}" type="presParOf" srcId="{CD47351E-27C5-43EA-B99F-B305F43AB0FD}" destId="{3086300E-EFD3-4346-BE41-99C524283E0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D01E7-DB7C-45BE-87CB-DF1410486926}">
      <dsp:nvSpPr>
        <dsp:cNvPr id="0" name=""/>
        <dsp:cNvSpPr/>
      </dsp:nvSpPr>
      <dsp:spPr>
        <a:xfrm rot="16200000">
          <a:off x="-1476123" y="1477156"/>
          <a:ext cx="5638800" cy="268448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Издана </a:t>
          </a:r>
          <a:r>
            <a:rPr lang="ru-RU" sz="2000" kern="1200" dirty="0" smtClean="0"/>
            <a:t>на 3-х языках Брошюра «Традиции и ценности </a:t>
          </a:r>
          <a:r>
            <a:rPr lang="ru-RU" sz="2000" kern="1200" dirty="0" err="1" smtClean="0"/>
            <a:t>КазНМУ</a:t>
          </a:r>
          <a:r>
            <a:rPr lang="ru-RU" sz="2000" kern="1200" dirty="0" smtClean="0"/>
            <a:t>» Календарь  традиционных мероприятий </a:t>
          </a:r>
          <a:endParaRPr lang="ru-RU" sz="2000" kern="1200" dirty="0"/>
        </a:p>
      </dsp:txBody>
      <dsp:txXfrm rot="5400000">
        <a:off x="1033" y="1127760"/>
        <a:ext cx="2684487" cy="3383280"/>
      </dsp:txXfrm>
    </dsp:sp>
    <dsp:sp modelId="{D7EE5007-1BDB-4898-BE22-07797A562A48}">
      <dsp:nvSpPr>
        <dsp:cNvPr id="0" name=""/>
        <dsp:cNvSpPr/>
      </dsp:nvSpPr>
      <dsp:spPr>
        <a:xfrm rot="16200000">
          <a:off x="1409700" y="1477156"/>
          <a:ext cx="5638800" cy="2684487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Arial" pitchFamily="34" charset="0"/>
            </a:rPr>
            <a:t>2010-2015 г.г.  созданы инновационные структуры с целью повышения качества образования, интеграции образования, науки и практики</a:t>
          </a:r>
          <a:endParaRPr lang="ru-RU" sz="2000" kern="1200" dirty="0">
            <a:latin typeface="+mn-lt"/>
            <a:cs typeface="Arial" pitchFamily="34" charset="0"/>
          </a:endParaRPr>
        </a:p>
      </dsp:txBody>
      <dsp:txXfrm rot="5400000">
        <a:off x="2886856" y="1127760"/>
        <a:ext cx="2684487" cy="3383280"/>
      </dsp:txXfrm>
    </dsp:sp>
    <dsp:sp modelId="{5D8683F8-8205-462B-8D17-24E2858001F4}">
      <dsp:nvSpPr>
        <dsp:cNvPr id="0" name=""/>
        <dsp:cNvSpPr/>
      </dsp:nvSpPr>
      <dsp:spPr>
        <a:xfrm rot="16200000">
          <a:off x="4295523" y="1477156"/>
          <a:ext cx="5638800" cy="2684487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2012 по 2015 г.г.  </a:t>
          </a:r>
          <a:r>
            <a:rPr lang="ru-RU" sz="2000" kern="1200" dirty="0" smtClean="0"/>
            <a:t>был принят </a:t>
          </a:r>
          <a:r>
            <a:rPr lang="ru-RU" sz="2000" kern="1200" dirty="0" smtClean="0"/>
            <a:t>ряд  важных </a:t>
          </a:r>
          <a:r>
            <a:rPr lang="ru-RU" sz="2000" i="1" kern="1200" dirty="0" smtClean="0"/>
            <a:t>концепций</a:t>
          </a:r>
          <a:r>
            <a:rPr lang="ru-RU" sz="2000" kern="1200" dirty="0" smtClean="0"/>
            <a:t>, направленных на достижение университетом глобальной конкурентоспособности в образовании, науке и клинической практике.</a:t>
          </a:r>
          <a:endParaRPr lang="ru-RU" sz="2000" kern="1200" dirty="0"/>
        </a:p>
      </dsp:txBody>
      <dsp:txXfrm rot="5400000">
        <a:off x="5772679" y="1127760"/>
        <a:ext cx="2684487" cy="338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CDEAC-139F-448D-8E50-E75E44E09C7D}">
      <dsp:nvSpPr>
        <dsp:cNvPr id="0" name=""/>
        <dsp:cNvSpPr/>
      </dsp:nvSpPr>
      <dsp:spPr>
        <a:xfrm rot="5400000">
          <a:off x="4359622" y="1465064"/>
          <a:ext cx="5638800" cy="270867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/>
            <a:t>Кодексы чести  студента и преподавателя,</a:t>
          </a:r>
          <a:r>
            <a:rPr lang="ru-RU" sz="1600" b="0" kern="1200" dirty="0" smtClean="0"/>
            <a:t> действующие как регламентирующие документы более 5-ти лет.  В 2014 г. создана «</a:t>
          </a:r>
          <a:r>
            <a:rPr lang="ru-RU" sz="1600" b="0" i="1" kern="1200" dirty="0" smtClean="0"/>
            <a:t>Модель формирования личности выпускника </a:t>
          </a:r>
          <a:r>
            <a:rPr lang="ru-RU" sz="1600" b="0" i="1" kern="1200" dirty="0" err="1" smtClean="0"/>
            <a:t>КазНМУ</a:t>
          </a:r>
          <a:r>
            <a:rPr lang="ru-RU" sz="1600" b="0" kern="1200" dirty="0" smtClean="0"/>
            <a:t>»</a:t>
          </a:r>
          <a:endParaRPr lang="ru-RU" sz="1600" b="0" kern="1200" dirty="0"/>
        </a:p>
      </dsp:txBody>
      <dsp:txXfrm rot="-5400000">
        <a:off x="5824686" y="1127760"/>
        <a:ext cx="2708671" cy="3383280"/>
      </dsp:txXfrm>
    </dsp:sp>
    <dsp:sp modelId="{CAADA16F-38DA-4763-82FF-E7163F335AB2}">
      <dsp:nvSpPr>
        <dsp:cNvPr id="0" name=""/>
        <dsp:cNvSpPr/>
      </dsp:nvSpPr>
      <dsp:spPr>
        <a:xfrm rot="5400000">
          <a:off x="1447800" y="1465064"/>
          <a:ext cx="5638800" cy="2708671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 2015 г. </a:t>
          </a:r>
          <a:r>
            <a:rPr lang="ru-RU" sz="1600" b="0" i="1" kern="1200" dirty="0" err="1" smtClean="0"/>
            <a:t>слоганом</a:t>
          </a:r>
          <a:r>
            <a:rPr lang="ru-RU" sz="1600" b="0" i="1" kern="1200" dirty="0" smtClean="0"/>
            <a:t> университета</a:t>
          </a:r>
          <a:r>
            <a:rPr lang="ru-RU" sz="1600" b="0" kern="1200" dirty="0" smtClean="0"/>
            <a:t> стала древняя латинская цитата, «</a:t>
          </a:r>
          <a:r>
            <a:rPr lang="ru-RU" sz="1600" b="0" i="1" kern="1200" dirty="0" err="1" smtClean="0"/>
            <a:t>Erat</a:t>
          </a:r>
          <a:r>
            <a:rPr lang="ru-RU" sz="1600" b="0" i="1" kern="1200" dirty="0" smtClean="0"/>
            <a:t> – </a:t>
          </a:r>
          <a:r>
            <a:rPr lang="ru-RU" sz="1600" b="0" i="1" kern="1200" dirty="0" err="1" smtClean="0"/>
            <a:t>Est</a:t>
          </a:r>
          <a:r>
            <a:rPr lang="ru-RU" sz="1600" b="0" i="1" kern="1200" dirty="0" smtClean="0"/>
            <a:t> - </a:t>
          </a:r>
          <a:r>
            <a:rPr lang="ru-RU" sz="1600" b="0" i="1" kern="1200" dirty="0" err="1" smtClean="0"/>
            <a:t>Fruit</a:t>
          </a:r>
          <a:r>
            <a:rPr lang="ru-RU" sz="1600" b="0" kern="1200" dirty="0" smtClean="0"/>
            <a:t>» - «Был - Есть - Будет».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Символ первого медицинского «</a:t>
          </a:r>
          <a:r>
            <a:rPr lang="ru-RU" sz="1600" b="0" kern="1200" dirty="0" err="1" smtClean="0"/>
            <a:t>Витрувианский</a:t>
          </a:r>
          <a:r>
            <a:rPr lang="ru-RU" sz="1600" b="0" kern="1200" dirty="0" smtClean="0"/>
            <a:t> человек» как гармония мира, природы, человека, знаний, подкрепленный  фразой «</a:t>
          </a:r>
          <a:r>
            <a:rPr lang="ru-RU" sz="1600" b="0" kern="1200" dirty="0" err="1" smtClean="0"/>
            <a:t>Aeternae</a:t>
          </a:r>
          <a:r>
            <a:rPr lang="ru-RU" sz="1600" b="0" kern="1200" dirty="0" smtClean="0"/>
            <a:t> </a:t>
          </a:r>
          <a:r>
            <a:rPr lang="ru-RU" sz="1600" b="0" kern="1200" dirty="0" err="1" smtClean="0"/>
            <a:t>gloriae</a:t>
          </a:r>
          <a:r>
            <a:rPr lang="ru-RU" sz="1600" b="0" kern="1200" dirty="0" smtClean="0"/>
            <a:t> </a:t>
          </a:r>
          <a:r>
            <a:rPr lang="ru-RU" sz="1600" b="0" kern="1200" dirty="0" err="1" smtClean="0"/>
            <a:t>ad</a:t>
          </a:r>
          <a:r>
            <a:rPr lang="ru-RU" sz="1600" b="0" kern="1200" dirty="0" smtClean="0"/>
            <a:t> </a:t>
          </a:r>
          <a:r>
            <a:rPr lang="ru-RU" sz="1600" b="0" kern="1200" dirty="0" err="1" smtClean="0"/>
            <a:t>University</a:t>
          </a:r>
          <a:r>
            <a:rPr lang="ru-RU" sz="1600" b="0" kern="1200" dirty="0" smtClean="0"/>
            <a:t>» («Вечная слава Университету»)</a:t>
          </a:r>
          <a:endParaRPr lang="ru-RU" sz="1600" b="0" kern="1200" dirty="0"/>
        </a:p>
      </dsp:txBody>
      <dsp:txXfrm rot="-5400000">
        <a:off x="2912864" y="1127760"/>
        <a:ext cx="2708671" cy="3383280"/>
      </dsp:txXfrm>
    </dsp:sp>
    <dsp:sp modelId="{9EF8E737-53B7-4DF0-9CF1-B755405F0880}">
      <dsp:nvSpPr>
        <dsp:cNvPr id="0" name=""/>
        <dsp:cNvSpPr/>
      </dsp:nvSpPr>
      <dsp:spPr>
        <a:xfrm rot="5400000">
          <a:off x="-1464022" y="1465064"/>
          <a:ext cx="5638800" cy="2708671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 2008 по 2015 г. проведен </a:t>
          </a:r>
          <a:r>
            <a:rPr lang="ru-RU" sz="1600" b="0" i="1" kern="1200" dirty="0" err="1" smtClean="0"/>
            <a:t>ребрендинг</a:t>
          </a:r>
          <a:r>
            <a:rPr lang="ru-RU" sz="1600" b="0" i="1" kern="1200" dirty="0" smtClean="0"/>
            <a:t> университета</a:t>
          </a:r>
          <a:r>
            <a:rPr lang="ru-RU" sz="1600" b="0" kern="1200" dirty="0" smtClean="0"/>
            <a:t>, появилось обновленное ЛОГО, флаг, Гимн </a:t>
          </a:r>
          <a:r>
            <a:rPr lang="ru-RU" sz="1600" b="0" kern="1200" dirty="0" err="1" smtClean="0"/>
            <a:t>КазНМУ</a:t>
          </a:r>
          <a:r>
            <a:rPr lang="ru-RU" sz="1600" b="0" kern="1200" dirty="0" smtClean="0"/>
            <a:t>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Аллеи, Площади, мемориальные комплексы, именные аудитории  </a:t>
          </a:r>
          <a:endParaRPr lang="ru-RU" sz="1600" b="0" kern="1200" dirty="0"/>
        </a:p>
      </dsp:txBody>
      <dsp:txXfrm rot="-5400000">
        <a:off x="1042" y="1127760"/>
        <a:ext cx="2708671" cy="338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7776F-F022-4D19-B65B-A78093FCAFCB}">
      <dsp:nvSpPr>
        <dsp:cNvPr id="0" name=""/>
        <dsp:cNvSpPr/>
      </dsp:nvSpPr>
      <dsp:spPr>
        <a:xfrm rot="5400000">
          <a:off x="-308364" y="310476"/>
          <a:ext cx="2055762" cy="14390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Корпоративная</a:t>
          </a:r>
          <a:endParaRPr lang="ru-RU" sz="1600" b="1" kern="1200" dirty="0"/>
        </a:p>
      </dsp:txBody>
      <dsp:txXfrm rot="-5400000">
        <a:off x="0" y="721629"/>
        <a:ext cx="1439034" cy="616728"/>
      </dsp:txXfrm>
    </dsp:sp>
    <dsp:sp modelId="{B05AA2B1-7FCF-4B26-A1D7-8D89576D7D8A}">
      <dsp:nvSpPr>
        <dsp:cNvPr id="0" name=""/>
        <dsp:cNvSpPr/>
      </dsp:nvSpPr>
      <dsp:spPr>
        <a:xfrm rot="5400000">
          <a:off x="4166194" y="-2725048"/>
          <a:ext cx="1336245" cy="6790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КазНМУ</a:t>
          </a:r>
          <a:r>
            <a:rPr lang="ru-RU" sz="1600" b="1" kern="1200" dirty="0" smtClean="0"/>
            <a:t> будет представлять собой  корпоративную организацию, обеспечивающую высокое качество образования и демонстрирующей гармоничные отношения в коллективе на всех уровнях. </a:t>
          </a:r>
          <a:endParaRPr lang="ru-RU" sz="1600" b="1" kern="1200" dirty="0"/>
        </a:p>
      </dsp:txBody>
      <dsp:txXfrm rot="-5400000">
        <a:off x="1439034" y="67342"/>
        <a:ext cx="6725335" cy="1205785"/>
      </dsp:txXfrm>
    </dsp:sp>
    <dsp:sp modelId="{47657799-AB8F-4DAF-888B-48BA793EBD1C}">
      <dsp:nvSpPr>
        <dsp:cNvPr id="0" name=""/>
        <dsp:cNvSpPr/>
      </dsp:nvSpPr>
      <dsp:spPr>
        <a:xfrm rot="5400000">
          <a:off x="-308364" y="2176082"/>
          <a:ext cx="2055762" cy="143903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Культура</a:t>
          </a:r>
          <a:endParaRPr lang="ru-RU" sz="1600" b="1" kern="1200" dirty="0"/>
        </a:p>
      </dsp:txBody>
      <dsp:txXfrm rot="-5400000">
        <a:off x="0" y="2587235"/>
        <a:ext cx="1439034" cy="616728"/>
      </dsp:txXfrm>
    </dsp:sp>
    <dsp:sp modelId="{A68510F3-43D9-47A8-8AD3-066F529E79CA}">
      <dsp:nvSpPr>
        <dsp:cNvPr id="0" name=""/>
        <dsp:cNvSpPr/>
      </dsp:nvSpPr>
      <dsp:spPr>
        <a:xfrm rot="5400000">
          <a:off x="4166194" y="-859441"/>
          <a:ext cx="1336245" cy="6790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Каждый сотрудник, преподаватель, студент будут знать, и понимать Миссию и Видение </a:t>
          </a:r>
          <a:r>
            <a:rPr lang="ru-RU" sz="1600" b="1" kern="1200" dirty="0" err="1" smtClean="0"/>
            <a:t>КазНМУ</a:t>
          </a:r>
          <a:r>
            <a:rPr lang="ru-RU" sz="1600" b="1" kern="1200" dirty="0" smtClean="0"/>
            <a:t>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Базовые Ценности </a:t>
          </a:r>
          <a:r>
            <a:rPr lang="ru-RU" sz="1600" b="1" kern="1200" dirty="0" err="1" smtClean="0"/>
            <a:t>КазНМУ</a:t>
          </a:r>
          <a:r>
            <a:rPr lang="ru-RU" sz="1600" b="1" kern="1200" dirty="0" smtClean="0"/>
            <a:t> станут основой поведения всего коллектива университета и в первую очередь, руководителей подразделений.</a:t>
          </a:r>
          <a:endParaRPr lang="ru-RU" sz="1600" b="1" kern="1200" dirty="0"/>
        </a:p>
      </dsp:txBody>
      <dsp:txXfrm rot="-5400000">
        <a:off x="1439034" y="1932949"/>
        <a:ext cx="6725335" cy="1205785"/>
      </dsp:txXfrm>
    </dsp:sp>
    <dsp:sp modelId="{5424083C-E612-4663-AABA-06FF2CBB8236}">
      <dsp:nvSpPr>
        <dsp:cNvPr id="0" name=""/>
        <dsp:cNvSpPr/>
      </dsp:nvSpPr>
      <dsp:spPr>
        <a:xfrm rot="5400000">
          <a:off x="-308364" y="4041689"/>
          <a:ext cx="2055762" cy="143903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КаЗНМУ</a:t>
          </a:r>
          <a:endParaRPr lang="ru-RU" sz="1600" b="1" kern="1200" dirty="0"/>
        </a:p>
      </dsp:txBody>
      <dsp:txXfrm rot="-5400000">
        <a:off x="0" y="4452842"/>
        <a:ext cx="1439034" cy="616728"/>
      </dsp:txXfrm>
    </dsp:sp>
    <dsp:sp modelId="{3086300E-EFD3-4346-BE41-99C524283E06}">
      <dsp:nvSpPr>
        <dsp:cNvPr id="0" name=""/>
        <dsp:cNvSpPr/>
      </dsp:nvSpPr>
      <dsp:spPr>
        <a:xfrm rot="5400000">
          <a:off x="4166194" y="1006165"/>
          <a:ext cx="1336245" cy="6790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Выпускники </a:t>
          </a:r>
          <a:r>
            <a:rPr lang="ru-RU" sz="1600" b="1" kern="1200" dirty="0" err="1" smtClean="0"/>
            <a:t>КазНМУ</a:t>
          </a:r>
          <a:r>
            <a:rPr lang="ru-RU" sz="1600" b="1" kern="1200" dirty="0" smtClean="0"/>
            <a:t> будут являться носителями идей и ценностей своей </a:t>
          </a:r>
          <a:r>
            <a:rPr lang="en-US" sz="1600" b="1" kern="1200" dirty="0" smtClean="0"/>
            <a:t>Alma Mater</a:t>
          </a:r>
          <a:r>
            <a:rPr lang="ru-RU" sz="1600" b="1" kern="1200" dirty="0" smtClean="0"/>
            <a:t>, а также популяризировать университет  в обществе в целом.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КазНМУ</a:t>
          </a:r>
          <a:r>
            <a:rPr lang="ru-RU" sz="1600" b="1" kern="1200" dirty="0" smtClean="0"/>
            <a:t> укрепит свой имидж и репутацию в обществе и среде образования, как  организация,  в которой хочется учиться и работать</a:t>
          </a:r>
          <a:endParaRPr lang="ru-RU" sz="1600" b="1" kern="1200" dirty="0"/>
        </a:p>
      </dsp:txBody>
      <dsp:txXfrm rot="-5400000">
        <a:off x="1439034" y="3798555"/>
        <a:ext cx="6725335" cy="12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10D9-FC6F-4EBD-8F9E-40F936F25FF8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F19-8CCE-45DD-B420-7F7F7957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1242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Проект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Концепции  развития  корпоративной культуры в </a:t>
            </a:r>
            <a:r>
              <a:rPr lang="ru-RU" sz="2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КазНМУ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им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С.Д.Асфендиярова</a:t>
            </a:r>
            <a:r>
              <a:rPr lang="kk-KZ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4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572140"/>
            <a:ext cx="3214678" cy="1015663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Докладчик – </a:t>
            </a:r>
            <a:r>
              <a:rPr 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проректор по </a:t>
            </a:r>
            <a:r>
              <a:rPr lang="ru-RU" sz="2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УМиСР</a:t>
            </a:r>
            <a:r>
              <a:rPr lang="ru-RU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 проф. Тулебаев К.А.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0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62199" cy="11549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b="1" i="1" smtClean="0"/>
              <a:t>Ожидания: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 решения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18160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Утвердить Концепцию развития корпоративной культуры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Ответственный исполнитель:   Тулебаев К.А., профессор, проректор по УМСР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основании Концепции  разработать Программу мероприятий по  развитию корпоративной культуры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2015-2016 г.г.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Срок исполнения:   13 ноября  2015 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Ответственный исполнитель: Тулебаев К.А.,   проректор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УМиСР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Осуществлять мониторинг реализации целей и задач Концепции.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Срок выполнения: ежеквартально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Ответственный исполнитель: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Нуракынова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С.Т., начальник отдела стратегического планирования </a:t>
            </a:r>
          </a:p>
          <a:p>
            <a:pPr lvl="0">
              <a:buNone/>
            </a:pPr>
            <a:endParaRPr lang="ru-RU" sz="2000" dirty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/>
              <a:t> </a:t>
            </a:r>
          </a:p>
          <a:p>
            <a:endParaRPr lang="ru-RU" sz="20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1" y="1844824"/>
            <a:ext cx="678908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20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КОНЦЕПЦИЯ РАЗВИТИЯ  КОРПОРАТИВНОЙ КУЛЬТУРЫ </a:t>
            </a:r>
            <a:br>
              <a:rPr lang="ru-RU" sz="2800" dirty="0" smtClean="0"/>
            </a:br>
            <a:r>
              <a:rPr lang="ru-RU" sz="2800" dirty="0" smtClean="0"/>
              <a:t>В КАЗНМУ ИМ. С.Д.АСФЕНДИЯРОВА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i="1" dirty="0" smtClean="0"/>
              <a:t>	</a:t>
            </a:r>
            <a:r>
              <a:rPr lang="ru-RU" sz="2400" i="1" dirty="0" smtClean="0"/>
              <a:t>Концепция развития  корпоративной культуры в </a:t>
            </a:r>
            <a:r>
              <a:rPr lang="ru-RU" sz="2400" i="1" dirty="0" err="1" smtClean="0"/>
              <a:t>КазНМУ</a:t>
            </a:r>
            <a:r>
              <a:rPr lang="ru-RU" sz="2400" i="1" dirty="0" smtClean="0"/>
              <a:t> им. </a:t>
            </a:r>
            <a:r>
              <a:rPr lang="ru-RU" sz="2400" i="1" dirty="0" err="1" smtClean="0"/>
              <a:t>С.Д.Асфендиярова</a:t>
            </a:r>
            <a:r>
              <a:rPr lang="ru-RU" sz="2400" dirty="0" smtClean="0"/>
              <a:t> (далее – Концепция) разработана на основе всестороннего изучения и анализа  опыта формирования и  развития корпоративной культуры в  различных организациях бизнеса и образования. 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Концепция является документом, демонстрирующим чёткое видение направлений развития и совершенствования  корпоративной культуры в </a:t>
            </a:r>
            <a:r>
              <a:rPr lang="ru-RU" sz="2400" dirty="0" err="1" smtClean="0"/>
              <a:t>КазНМУ</a:t>
            </a:r>
            <a:r>
              <a:rPr lang="ru-RU" sz="2400" dirty="0" smtClean="0"/>
              <a:t>, направленной на сплоченность сотрудников вокруг единых целей и задач университета, гармонизацию отношений в коллективе, укреплению репутации и  позитивного имиджа </a:t>
            </a:r>
            <a:r>
              <a:rPr lang="ru-RU" sz="2400" dirty="0" err="1" smtClean="0"/>
              <a:t>КазНМУ</a:t>
            </a:r>
            <a:r>
              <a:rPr lang="ru-RU" sz="2400" dirty="0" smtClean="0"/>
              <a:t> в обществе на </a:t>
            </a:r>
            <a:r>
              <a:rPr lang="ru-RU" sz="2400" dirty="0" err="1" smtClean="0"/>
              <a:t>страновом</a:t>
            </a:r>
            <a:r>
              <a:rPr lang="ru-RU" sz="2400" dirty="0" smtClean="0"/>
              <a:t> и международном уровнях. </a:t>
            </a:r>
          </a:p>
          <a:p>
            <a:pPr lvl="0"/>
            <a:endParaRPr lang="ru-RU" sz="2400" dirty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КОНЦЕПЦИЯ РАЗВИТИЯ  КОРПОРАТИВНОЙ КУЛЬТУРЫ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КАЗНМУ ИМ. С.Д.АСФЕНДИЯРОВА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С целью разработки </a:t>
            </a:r>
            <a:r>
              <a:rPr lang="x-none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Концепции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 была создана группа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составе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: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Аканова 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.А., ректора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Тулебаева К.А.,   проректора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УМиСР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Мирзабекова О.М.,  директора Институт развития Университета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Мустафиной Ж.Г.,  Советника ректора</a:t>
            </a:r>
          </a:p>
          <a:p>
            <a:pPr lvl="0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Абировой 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.А., директора ДУМР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Сарсенбаевой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С.С., зам. директора ИРУ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Шынгысбаева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Л.С., директора  Департамента по РСКС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Нуракыновой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С.Т.,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начальника отдела стратегии и планирования ИРУ      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Килыбаева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Т.Б.,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руководителя Центра МАКОА ИРУ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Карибаевой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А.К., начальника УРЧР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/>
              <a:t> </a:t>
            </a:r>
          </a:p>
          <a:p>
            <a:endParaRPr lang="ru-RU" sz="20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Корпоративная культура  вуза является одним из  факторов обеспечения качества образования.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338" y="1828800"/>
            <a:ext cx="89466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84668" y="1440689"/>
            <a:ext cx="561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Составляющие корпоративной культуры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2721921"/>
              </p:ext>
            </p:extLst>
          </p:nvPr>
        </p:nvGraphicFramePr>
        <p:xfrm>
          <a:off x="4572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ТЕКУЩЕЙ СИТУАЦИИ В КАЗНМУ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АНАЛИЗ ТЕКУЩЕЙ СИТУАЦИИ В КАЗНМУ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Успешно </a:t>
            </a:r>
            <a:r>
              <a:rPr lang="ru-RU" dirty="0" smtClean="0"/>
              <a:t>функционируют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71600"/>
            <a:ext cx="45720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200" dirty="0"/>
              <a:t>Совет по </a:t>
            </a:r>
            <a:r>
              <a:rPr lang="ru-RU" sz="3200" dirty="0" smtClean="0"/>
              <a:t>Этике</a:t>
            </a:r>
          </a:p>
          <a:p>
            <a:pPr algn="ctr"/>
            <a:r>
              <a:rPr lang="ru-RU" sz="3200" dirty="0" smtClean="0"/>
              <a:t>Дисциплинарный </a:t>
            </a:r>
            <a:r>
              <a:rPr lang="ru-RU" sz="3200" dirty="0"/>
              <a:t>совет 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Совет </a:t>
            </a:r>
            <a:r>
              <a:rPr lang="ru-RU" sz="3200" dirty="0"/>
              <a:t>Старейшин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7473" y="41910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помогают гармонизировать отношения в коллективе, разрешать споры и купировать конфликты, проводить разъяснительную работу по профилактике коррупционных  и различных правонарушений, предлагают наиболее приемлемые пути для развития и совершенствования </a:t>
            </a:r>
            <a:r>
              <a:rPr lang="ru-RU" sz="2400" dirty="0" err="1"/>
              <a:t>КазНМУ</a:t>
            </a:r>
            <a:r>
              <a:rPr lang="ru-RU" sz="2400" dirty="0"/>
              <a:t>.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00500" y="2962042"/>
            <a:ext cx="1143000" cy="1295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48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" y="0"/>
            <a:ext cx="57736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6175663" y="1756064"/>
            <a:ext cx="1143000" cy="1295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451263" y="1756064"/>
            <a:ext cx="1143000" cy="1295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2800" dirty="0"/>
              <a:t>В настоящее время в </a:t>
            </a:r>
            <a:r>
              <a:rPr lang="ru-RU" sz="2800" dirty="0" err="1"/>
              <a:t>КазНМУ</a:t>
            </a:r>
            <a:r>
              <a:rPr lang="ru-RU" sz="2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473" y="863768"/>
            <a:ext cx="3893127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/>
              <a:t>внедрены инструменты оценки  работы сотрудников и мотивационные </a:t>
            </a:r>
            <a:r>
              <a:rPr lang="ru-RU" sz="2000" i="1" dirty="0" smtClean="0"/>
              <a:t>рычаги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7" y="3048000"/>
            <a:ext cx="4031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аттестация </a:t>
            </a:r>
            <a:r>
              <a:rPr lang="ru-RU" sz="2000" dirty="0"/>
              <a:t>и анализ </a:t>
            </a:r>
            <a:r>
              <a:rPr lang="en-US" sz="2000" dirty="0"/>
              <a:t>KPI</a:t>
            </a:r>
            <a:r>
              <a:rPr lang="ru-RU" sz="2000" dirty="0"/>
              <a:t> преподавателей,</a:t>
            </a:r>
            <a:r>
              <a:rPr lang="kk-KZ" sz="2000" dirty="0"/>
              <a:t> конкурс </a:t>
            </a:r>
            <a:r>
              <a:rPr lang="ru-RU" sz="2000" dirty="0"/>
              <a:t>«Таланты на службе Университета» для сотрудников, ежегодные номинации «Гордость Университета» для выпускников, «Надежда Университета» </a:t>
            </a:r>
            <a:endParaRPr lang="ru-RU" sz="2000" dirty="0" smtClean="0"/>
          </a:p>
          <a:p>
            <a:pPr algn="ctr"/>
            <a:r>
              <a:rPr lang="ru-RU" sz="2000" dirty="0" smtClean="0"/>
              <a:t>для студентов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863768"/>
            <a:ext cx="3893127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Определены </a:t>
            </a:r>
            <a:r>
              <a:rPr lang="ru-RU" sz="2000" i="1" dirty="0"/>
              <a:t>7 базовых ценностей</a:t>
            </a:r>
            <a:r>
              <a:rPr lang="ru-RU" sz="2000" dirty="0"/>
              <a:t> (Ученый Совет, протокол № 5 от 28.01.2014 г.)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61163" y="30514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Служение </a:t>
            </a:r>
            <a:r>
              <a:rPr lang="ru-RU" sz="2000" dirty="0"/>
              <a:t>людям - Верность профессии  - Репутация ВУЗа - Почитание учителей - Уважение к студентам - Преемственность поколений - Устремленность в будущее. 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429000" y="5029200"/>
            <a:ext cx="5715000" cy="1658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x-none" sz="2400" smtClean="0"/>
              <a:t>КазНМУ определил для себя, что </a:t>
            </a:r>
            <a:r>
              <a:rPr lang="x-none" sz="2400" b="1" i="1" smtClean="0"/>
              <a:t>«Корпоративная культура -  это общие </a:t>
            </a:r>
            <a:r>
              <a:rPr lang="ru-RU" sz="2400" b="1" i="1" dirty="0" smtClean="0"/>
              <a:t>ценности</a:t>
            </a:r>
            <a:r>
              <a:rPr lang="x-none" sz="2400" b="1" i="1" smtClean="0"/>
              <a:t>, тpaдиции, признаваемые правила поведения и управления в  университете</a:t>
            </a:r>
            <a:r>
              <a:rPr lang="x-none" sz="2400" smtClean="0"/>
              <a:t>».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27463" y="5562932"/>
            <a:ext cx="1143000" cy="1295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74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КОНЦЕПЦИЯ РАЗВИТИЯ  КОРПОРАТИВНОЙ КУЛЬТУРЫ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КАЗНМУ ИМ. С.Д.АСФЕНДИЯРОВА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2743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i="1" dirty="0" smtClean="0"/>
              <a:t>	</a:t>
            </a:r>
            <a:r>
              <a:rPr lang="ru-RU" b="1" i="1" dirty="0" smtClean="0"/>
              <a:t>Цель корпоративной культуры</a:t>
            </a:r>
            <a:r>
              <a:rPr lang="ru-RU" b="1" dirty="0" smtClean="0"/>
              <a:t> </a:t>
            </a:r>
            <a:r>
              <a:rPr lang="ru-RU" dirty="0" smtClean="0"/>
              <a:t>–  обеспечение эффективной деятельности университета  через общепринятые и общезначимые ценности и идеалы, которые бы сплотили коллектив, а также способствовали  укреплению  позитивного имиджа и деловой репутации университета.  </a:t>
            </a:r>
          </a:p>
          <a:p>
            <a:pPr lvl="0" algn="ctr">
              <a:buNone/>
            </a:pPr>
            <a:r>
              <a:rPr lang="ru-RU" b="1" i="1" dirty="0" smtClean="0"/>
              <a:t>Задачи</a:t>
            </a:r>
            <a:endParaRPr lang="ru-RU" b="1" i="1" dirty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3810000"/>
            <a:ext cx="4724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Создание условий, благоприятных для развития и укрепления  корпоративной культуры.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4419600"/>
            <a:ext cx="48768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Проведение образовательных и просветительских мероприятий, направленных на развитие и укрепление  корпоративной культуры в среде студентов, преподавателей и сотрудников.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5934670"/>
            <a:ext cx="4876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Организация и проведение мероприятий, направленных на укрепление позитивного имиджа, репутации  и уважения к </a:t>
            </a:r>
            <a:r>
              <a:rPr lang="ru-RU" b="1" dirty="0" err="1" smtClean="0">
                <a:solidFill>
                  <a:prstClr val="black"/>
                </a:solidFill>
              </a:rPr>
              <a:t>КазНМУ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99174"/>
            <a:ext cx="1143000" cy="558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566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КОНЦЕПЦИЯ РАЗВИТИЯ  КОРПОРАТИВНОЙ КУЛЬТУРЫ  В КАЗНМУ ИМ. С.Д.АСФЕНДИЯРОВА </vt:lpstr>
      <vt:lpstr>КОНЦЕПЦИЯ РАЗВИТИЯ  КОРПОРАТИВНОЙ КУЛЬТУРЫ  В КАЗНМУ ИМ. С.Д.АСФЕНДИЯРОВА </vt:lpstr>
      <vt:lpstr>Корпоративная культура  вуза является одним из  факторов обеспечения качества образования.</vt:lpstr>
      <vt:lpstr>Слайд 5</vt:lpstr>
      <vt:lpstr>АНАЛИЗ ТЕКУЩЕЙ СИТУАЦИИ В КАЗНМУ </vt:lpstr>
      <vt:lpstr>Успешно функционируют</vt:lpstr>
      <vt:lpstr>В настоящее время в КазНМУ </vt:lpstr>
      <vt:lpstr>КОНЦЕПЦИЯ РАЗВИТИЯ  КОРПОРАТИВНОЙ КУЛЬТУРЫ  В КАЗНМУ ИМ. С.Д.АСФЕНДИЯРОВА </vt:lpstr>
      <vt:lpstr>Ожидания: </vt:lpstr>
      <vt:lpstr>Проект  решения </vt:lpstr>
      <vt:lpstr>Слайд 12</vt:lpstr>
    </vt:vector>
  </TitlesOfParts>
  <Company>РКГП Казахский нац. медицинский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GGFFF</cp:lastModifiedBy>
  <cp:revision>94</cp:revision>
  <dcterms:created xsi:type="dcterms:W3CDTF">2015-10-26T05:13:54Z</dcterms:created>
  <dcterms:modified xsi:type="dcterms:W3CDTF">2015-10-28T05:10:58Z</dcterms:modified>
</cp:coreProperties>
</file>