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3" r:id="rId4"/>
    <p:sldId id="270" r:id="rId5"/>
    <p:sldId id="261" r:id="rId6"/>
    <p:sldId id="262" r:id="rId7"/>
    <p:sldId id="264" r:id="rId8"/>
    <p:sldId id="268" r:id="rId9"/>
    <p:sldId id="265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FDA94-6C9A-45F9-9A64-ED6A7492B437}" type="datetimeFigureOut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02362-72BF-466E-82BE-2E6560127C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260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1FC7-047F-4D35-847C-E798916E1A32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24036-CACC-4073-B691-BF55A11D6EE0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CFAF3-3E51-4E58-A75B-49EFAE51DDDC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40D1-781E-4207-87B9-3FE2A70DBFC2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D0721-4311-4E58-A266-B4274C65A2C7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CBB76-677B-4149-97AA-E1AD2E15F376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3E561-A802-4DD1-8F73-2A9AEF6E26E2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9ACCB-B3DD-4180-8620-B9035CC457CB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014-4DC6-462F-90D1-04866A600ED1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95A14-C46D-463C-A2E0-439659701AAE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0D5BB-60FF-480D-8587-6958772AF62E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80357-86BF-41D4-8DCB-C016FDDCED65}" type="datetime1">
              <a:rPr lang="ru-RU" smtClean="0"/>
              <a:pPr/>
              <a:t>30.10.2015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C1B39-D3B5-46EE-9047-AAECA0A6D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ctr"/>
            <a:r>
              <a:rPr lang="en-US" sz="2000" b="0" cap="none" spc="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b="0" cap="none" spc="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924944"/>
            <a:ext cx="4523828" cy="1077218"/>
          </a:xfrm>
          <a:prstGeom prst="rect">
            <a:avLst/>
          </a:prstGeom>
          <a:noFill/>
        </p:spPr>
        <p:txBody>
          <a:bodyPr wrap="square" lIns="90000" tIns="45720" rIns="91440" bIns="45720">
            <a:sp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открытии в составе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ИПО кафедры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1" y="214291"/>
            <a:ext cx="1857387" cy="1857387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04412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43814" y="4065911"/>
            <a:ext cx="56759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«Педагогики в медицинском и фармацевтическом образовании»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15141" y="5899175"/>
            <a:ext cx="2323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Дарменов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О.К.,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 Р.Р.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3" descr="1 lis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86512" y="2171634"/>
            <a:ext cx="2593292" cy="400110"/>
          </a:xfrm>
          <a:prstGeom prst="rect">
            <a:avLst/>
          </a:prstGeom>
          <a:noFill/>
        </p:spPr>
        <p:txBody>
          <a:bodyPr lIns="90000"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9478" y="3366183"/>
            <a:ext cx="4931326" cy="2308324"/>
          </a:xfrm>
          <a:prstGeom prst="rect">
            <a:avLst/>
          </a:prstGeom>
          <a:noFill/>
        </p:spPr>
        <p:txBody>
          <a:bodyPr lIns="90000">
            <a:spAutoFit/>
          </a:bodyPr>
          <a:lstStyle/>
          <a:p>
            <a:pPr algn="ctr" eaLnBrk="1" hangingPunct="1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</a:t>
            </a:r>
          </a:p>
          <a:p>
            <a:pPr algn="ctr" eaLnBrk="1" hangingPunct="1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</a:p>
          <a:p>
            <a:pPr algn="ctr" eaLnBrk="1" hangingPunct="1">
              <a:defRPr/>
            </a:pPr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  <a:endParaRPr lang="ru-RU" sz="48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53" name="Рисунок 10" descr="Безымянный-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25" y="214313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94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286644" y="5643578"/>
            <a:ext cx="1878944" cy="1006768"/>
            <a:chOff x="7286644" y="5786454"/>
            <a:chExt cx="1878944" cy="1006768"/>
          </a:xfrm>
        </p:grpSpPr>
        <p:pic>
          <p:nvPicPr>
            <p:cNvPr id="5" name="Рисунок 4" descr="Безымянный-6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6" name="Прямоугольник 5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9709" y="0"/>
            <a:ext cx="4312531" cy="769441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969469"/>
            <a:ext cx="7889133" cy="4524315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Решение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Ученого Совета (протокол № 11 от 30.06.2015 г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развития КазНМУ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им.С.Д.Асфендиярова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2014-2020 г.г. (Цель 6.1.Задача 6.1.1.)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Комплексный план основных мероприятий по реализации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</a:t>
            </a:r>
          </a:p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развития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им.С.Д.Асфендиярова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2015-2016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уч.год (проект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Приказ Министра здравоохранения Республики Казахстан от 8 июля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№381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изменения в 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Министра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Казахстан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6.11.2009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№661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квалификационных экзаменов в области здравоохранения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о. Министра здравоохранения РК от 08.08.2011 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№510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 о. Министра здравоохранения РК от 30.06.2005 года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№221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Приказ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Министра здравоохранения Республики Казахстан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14.07.2004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года №474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норм расчета стоимости обучения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студента, аспиранта, докторанта,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клинического ординатора (магистранта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медицинских  учебных заведениях внутри страны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государственному заказу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6"/>
          <p:cNvGrpSpPr>
            <a:grpSpLocks/>
          </p:cNvGrpSpPr>
          <p:nvPr/>
        </p:nvGrpSpPr>
        <p:grpSpPr bwMode="auto">
          <a:xfrm>
            <a:off x="7286625" y="5643563"/>
            <a:ext cx="1879600" cy="1006475"/>
            <a:chOff x="7286644" y="5786454"/>
            <a:chExt cx="1878944" cy="1006768"/>
          </a:xfrm>
        </p:grpSpPr>
        <p:pic>
          <p:nvPicPr>
            <p:cNvPr id="14355" name="Рисунок 4" descr="Безымянный-6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Прямоугольник 5"/>
            <p:cNvSpPr>
              <a:spLocks noChangeArrowheads="1"/>
            </p:cNvSpPr>
            <p:nvPr/>
          </p:nvSpPr>
          <p:spPr bwMode="auto">
            <a:xfrm>
              <a:off x="7286644" y="6500834"/>
              <a:ext cx="18789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300" b="1">
                  <a:solidFill>
                    <a:srgbClr val="33CC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www.kaznmu.kz</a:t>
              </a:r>
              <a:endParaRPr lang="ru-RU" sz="1300" b="1">
                <a:solidFill>
                  <a:srgbClr val="33CC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22338" y="1124744"/>
            <a:ext cx="8011094" cy="4524315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2011 г. начата работа по разработке модели профессиональной компетентности преподавателя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</a:p>
          <a:p>
            <a:pPr marL="342900" indent="-342900"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по разработке Положения о компетенциях преподавателя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КазНМУ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№1021 от 26.11.2013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группа экспертов ШПМ из числа специалистов КазНМУ по каждой из семи компетенций (приказ №4А от 05.01.2015 г., приказ №382А от 04.05.2015 г.)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рекомендаций членов Ученого Совета пересмотрена проектная Модель компетенций преподавателя КазНМУ (протокол №7 от 20.02.2015 г.)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ключевые компетенции и конечные результаты обучения по всем семи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компетенциям</a:t>
            </a:r>
          </a:p>
          <a:p>
            <a:pPr marL="342900" indent="-342900">
              <a:buFontTx/>
              <a:buAutoNum type="arabicPeriod"/>
              <a:defRPr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компетенций преподавателя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КазНМУ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утверждена Ученым Советом КазНМУ (протокол №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от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30.06.2015 г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планы занятий и Рабочие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Программы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июль-сентябрь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967242" y="0"/>
            <a:ext cx="8176758" cy="584775"/>
          </a:xfrm>
          <a:prstGeom prst="rect">
            <a:avLst/>
          </a:prstGeom>
          <a:solidFill>
            <a:srgbClr val="F2DCDB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подготовительных работ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3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31640" y="188640"/>
            <a:ext cx="7200800" cy="1077218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компетенций преподавателя  КазНМУ»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2470" y="2165184"/>
            <a:ext cx="4453947" cy="4278094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компетенций преподавателя КазНМУ представлена на научно-практических конференциях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V-ой научно-практической конференции  с международным участием 28-29 мая 2015 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медицинского образования КазНМУ: достижения и перспективы»</a:t>
            </a: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Августовской научно-практической конференции 27-28 августа 2015 года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«Итоги 2014-2015 учебного года. </a:t>
            </a:r>
          </a:p>
          <a:p>
            <a:pPr algn="ctr"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 перспективы развития на 2015-2016 учебный год»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225" y="2173216"/>
            <a:ext cx="35337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517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73" y="2636913"/>
            <a:ext cx="6917928" cy="4221088"/>
          </a:xfrm>
          <a:prstGeom prst="rect">
            <a:avLst/>
          </a:prstGeom>
        </p:spPr>
      </p:pic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3608" y="188640"/>
            <a:ext cx="8100392" cy="1077218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kk-K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компетенций преподавателя  КазНМУ»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74941" y="1772816"/>
            <a:ext cx="1519799" cy="4524315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опубликована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журнале РФ:</a:t>
            </a:r>
          </a:p>
          <a:p>
            <a:pPr algn="ctr"/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Импакт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РИНЦ (пятилетний) 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0,843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двухлетний) 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1,030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Хирша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(десятилетний) =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 в Реферативный журнал и Базы данных ВИНИТИ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019" y="1272358"/>
            <a:ext cx="6802982" cy="16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667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ымянный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94" y="24"/>
            <a:ext cx="577368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135" y="24"/>
            <a:ext cx="6467475" cy="23907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9136" y="2390799"/>
            <a:ext cx="6490384" cy="3558481"/>
          </a:xfrm>
          <a:prstGeom prst="rect">
            <a:avLst/>
          </a:prstGeom>
        </p:spPr>
      </p:pic>
      <p:pic>
        <p:nvPicPr>
          <p:cNvPr id="14" name="Рисунок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6"/>
          <p:cNvGrpSpPr>
            <a:grpSpLocks/>
          </p:cNvGrpSpPr>
          <p:nvPr/>
        </p:nvGrpSpPr>
        <p:grpSpPr bwMode="auto">
          <a:xfrm>
            <a:off x="7286625" y="5643563"/>
            <a:ext cx="1879600" cy="1006475"/>
            <a:chOff x="7286644" y="5786454"/>
            <a:chExt cx="1878944" cy="1006768"/>
          </a:xfrm>
        </p:grpSpPr>
        <p:pic>
          <p:nvPicPr>
            <p:cNvPr id="12" name="Рисунок 4" descr="Безымянный-6.gi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Прямоугольник 5"/>
            <p:cNvSpPr>
              <a:spLocks noChangeArrowheads="1"/>
            </p:cNvSpPr>
            <p:nvPr/>
          </p:nvSpPr>
          <p:spPr bwMode="auto">
            <a:xfrm>
              <a:off x="7286644" y="6500834"/>
              <a:ext cx="18789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300" b="1">
                  <a:solidFill>
                    <a:srgbClr val="33CC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www.kaznmu.kz</a:t>
              </a:r>
              <a:endParaRPr lang="ru-RU" sz="1300" b="1">
                <a:solidFill>
                  <a:srgbClr val="33CC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58853" y="2505415"/>
            <a:ext cx="1625526" cy="3046988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«Модель компетенций преподавателя КазНМУ» представлена в виде постерного доклада на Международной Конференции АМЕЕ-2015</a:t>
            </a:r>
          </a:p>
          <a:p>
            <a:r>
              <a:rPr lang="kk-KZ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г. Глазго, Великобритания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421975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6"/>
          <p:cNvGrpSpPr>
            <a:grpSpLocks/>
          </p:cNvGrpSpPr>
          <p:nvPr/>
        </p:nvGrpSpPr>
        <p:grpSpPr bwMode="auto">
          <a:xfrm>
            <a:off x="7286625" y="5643563"/>
            <a:ext cx="1879600" cy="1006475"/>
            <a:chOff x="7286644" y="5786454"/>
            <a:chExt cx="1878944" cy="1006768"/>
          </a:xfrm>
        </p:grpSpPr>
        <p:pic>
          <p:nvPicPr>
            <p:cNvPr id="14355" name="Рисунок 4" descr="Безымянный-6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Прямоугольник 5"/>
            <p:cNvSpPr>
              <a:spLocks noChangeArrowheads="1"/>
            </p:cNvSpPr>
            <p:nvPr/>
          </p:nvSpPr>
          <p:spPr bwMode="auto">
            <a:xfrm>
              <a:off x="7286644" y="6500834"/>
              <a:ext cx="18789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300" b="1">
                  <a:solidFill>
                    <a:srgbClr val="33CC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www.kaznmu.kz</a:t>
              </a:r>
              <a:endParaRPr lang="ru-RU" sz="1300" b="1">
                <a:solidFill>
                  <a:srgbClr val="33CC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555660"/>
            <a:ext cx="7718892" cy="4278094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общего числа ППС кафедр/модулей/курсов должны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ежегодно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проходить курсы повышения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квалификации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специальностям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педагогике.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Нормативными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документами для  планирования финансирования  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являются следующие п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риказы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И. о. Министра здравоохранения РК от 08.08.11 г. № 510 «Об утверждении норм расчета стоимости обучения одного студента, слушателя резидентуры, магистранта, докторанта (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PhD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в организациях образования и научных организациях в области здравоохранения внутри страны по государственному образовательному заказу»;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И.о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Министра здравоохранения РК от 30 июня 2005 года № 221 «Об утверждении Правил планирования расходов на подготовку кадров с высшим и послевузовским медицинским и фармацевтическим образованием» (с изменениями и дополнениями по состоянию на 08.08.2011 г.)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Министра здравоохранения Республики Казахстан от 14 июля 2004 года № 474  «Об утверждении норм расчета стоимости обучения одного студента, аспиранта, докторанта, клинического ординатора (магистранта) в высших м</a:t>
            </a:r>
            <a:r>
              <a:rPr lang="kk-KZ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дицинских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учебных заведениях внутри страны по государственному заказу».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6084" y="0"/>
            <a:ext cx="8250141" cy="1446550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курсантов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источник финансирования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97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6"/>
          <p:cNvGrpSpPr>
            <a:grpSpLocks/>
          </p:cNvGrpSpPr>
          <p:nvPr/>
        </p:nvGrpSpPr>
        <p:grpSpPr bwMode="auto">
          <a:xfrm>
            <a:off x="7286625" y="5643563"/>
            <a:ext cx="1879600" cy="1006475"/>
            <a:chOff x="7286644" y="5786454"/>
            <a:chExt cx="1878944" cy="1006768"/>
          </a:xfrm>
        </p:grpSpPr>
        <p:pic>
          <p:nvPicPr>
            <p:cNvPr id="14355" name="Рисунок 4" descr="Безымянный-6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Прямоугольник 5"/>
            <p:cNvSpPr>
              <a:spLocks noChangeArrowheads="1"/>
            </p:cNvSpPr>
            <p:nvPr/>
          </p:nvSpPr>
          <p:spPr bwMode="auto">
            <a:xfrm>
              <a:off x="7286644" y="6500834"/>
              <a:ext cx="18789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300" b="1">
                  <a:solidFill>
                    <a:srgbClr val="33CC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www.kaznmu.kz</a:t>
              </a:r>
              <a:endParaRPr lang="ru-RU" sz="1300" b="1">
                <a:solidFill>
                  <a:srgbClr val="33CC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555660"/>
            <a:ext cx="7718892" cy="1146211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указанным приказам «Расходы на повышение квалификации и переподготовку кадров медицинских организаций образования, в том числе за рубежом» должны составлять «не более 3,5% от общей годовой стоимости обучения» (п. 6.2.), это сумма 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составляет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 </a:t>
            </a:r>
            <a:r>
              <a:rPr lang="kk-KZ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400 </a:t>
            </a:r>
            <a:r>
              <a:rPr lang="kk-KZ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 тг. 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16084" y="0"/>
            <a:ext cx="8250141" cy="1446550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курсантов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источник финансирования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85806" y="4365777"/>
            <a:ext cx="8075131" cy="1277786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визитинг профессоров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стажировки ППС за рубежом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- 20%;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клиническим специальностям  ППС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</a:t>
            </a: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обучение по педагогике  ППС </a:t>
            </a:r>
            <a:r>
              <a:rPr lang="kk-KZ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- 30%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6084" y="3219053"/>
            <a:ext cx="8201971" cy="1015663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3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Планирование в смете расходов университета на учебный год  от общей суммы:</a:t>
            </a:r>
            <a:endParaRPr lang="ru-RU" sz="3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4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8" descr="Безымянный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838" y="0"/>
            <a:ext cx="57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Группа 6"/>
          <p:cNvGrpSpPr>
            <a:grpSpLocks/>
          </p:cNvGrpSpPr>
          <p:nvPr/>
        </p:nvGrpSpPr>
        <p:grpSpPr bwMode="auto">
          <a:xfrm>
            <a:off x="7286625" y="5643563"/>
            <a:ext cx="1879600" cy="1006475"/>
            <a:chOff x="7286644" y="5786454"/>
            <a:chExt cx="1878944" cy="1006768"/>
          </a:xfrm>
        </p:grpSpPr>
        <p:pic>
          <p:nvPicPr>
            <p:cNvPr id="14355" name="Рисунок 4" descr="Безымянный-6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2396" y="5786454"/>
              <a:ext cx="1360480" cy="72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Прямоугольник 5"/>
            <p:cNvSpPr>
              <a:spLocks noChangeArrowheads="1"/>
            </p:cNvSpPr>
            <p:nvPr/>
          </p:nvSpPr>
          <p:spPr bwMode="auto">
            <a:xfrm>
              <a:off x="7286644" y="6500834"/>
              <a:ext cx="1878944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sz="1300" b="1">
                  <a:solidFill>
                    <a:srgbClr val="33CC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www.kaznmu.kz</a:t>
              </a:r>
              <a:endParaRPr lang="ru-RU" sz="1300" b="1">
                <a:solidFill>
                  <a:srgbClr val="33CC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1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667020"/>
            <a:ext cx="2809897" cy="112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40025" y="260648"/>
            <a:ext cx="5886400" cy="816827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kk-KZ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решения:</a:t>
            </a:r>
            <a:endParaRPr lang="ru-RU" sz="4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471541"/>
            <a:ext cx="7416824" cy="2640723"/>
          </a:xfrm>
          <a:prstGeom prst="rect">
            <a:avLst/>
          </a:prstGeom>
          <a:solidFill>
            <a:srgbClr val="F2DCDB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Открыть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ИПО КазНМУ кафедру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«Педагогики в медицинском и фармацевтическом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образовании»</a:t>
            </a:r>
          </a:p>
          <a:p>
            <a:pPr marL="271463" indent="-271463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Определить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 финансирования кафедры за счет средств КазНМУ им.С.Д.Асфендиярова в связи с основной деятельностью кафедры, направленной на обучение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ППС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университета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1463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Ответственные исполнители: проректор по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ЭиОВ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Айнабекова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П.Д., директор ИПО начальник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УКРиДО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Амирдинова Е.В.</a:t>
            </a:r>
          </a:p>
          <a:p>
            <a:pPr marL="271463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исполнения: ноябрь 2015 г.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6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736</Words>
  <Application>Microsoft Office PowerPoint</Application>
  <PresentationFormat>Экран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GGFFF</cp:lastModifiedBy>
  <cp:revision>24</cp:revision>
  <dcterms:created xsi:type="dcterms:W3CDTF">2013-05-27T05:58:42Z</dcterms:created>
  <dcterms:modified xsi:type="dcterms:W3CDTF">2015-10-30T09:43:50Z</dcterms:modified>
</cp:coreProperties>
</file>