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7" r:id="rId4"/>
    <p:sldId id="270" r:id="rId5"/>
    <p:sldId id="266" r:id="rId6"/>
    <p:sldId id="271" r:id="rId7"/>
    <p:sldId id="268" r:id="rId8"/>
    <p:sldId id="272" r:id="rId9"/>
    <p:sldId id="25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1B519-9C9A-49C6-AC1B-EB41D6F9B57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4294-3589-4E09-9E3C-5FAF9098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352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Комплексный </a:t>
            </a:r>
            <a:r>
              <a:rPr lang="ru-RU" sz="2400" b="1" dirty="0">
                <a:solidFill>
                  <a:schemeClr val="bg1"/>
                </a:solidFill>
              </a:rPr>
              <a:t>план основных мероприятий по реализации стратегии развития </a:t>
            </a:r>
            <a:r>
              <a:rPr lang="ru-RU" sz="2400" b="1" dirty="0" err="1">
                <a:solidFill>
                  <a:schemeClr val="bg1"/>
                </a:solidFill>
              </a:rPr>
              <a:t>КазНМУ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им.С.Д.Асфендиярова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2015-2016 </a:t>
            </a:r>
            <a:r>
              <a:rPr lang="ru-RU" sz="2400" b="1" dirty="0">
                <a:solidFill>
                  <a:schemeClr val="bg1"/>
                </a:solidFill>
              </a:rPr>
              <a:t>учебный год</a:t>
            </a:r>
          </a:p>
          <a:p>
            <a:pPr algn="ctr"/>
            <a:endParaRPr lang="ru-RU" sz="2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4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5410200"/>
            <a:ext cx="3214678" cy="1077218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Докладчик – начальник отдела стратегического планирования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Нуракынова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Сабина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Талгатовна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16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362200" cy="1154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1" y="1844824"/>
            <a:ext cx="6789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00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Разработан </a:t>
            </a:r>
            <a:r>
              <a:rPr lang="ru-RU" dirty="0"/>
              <a:t>на основе </a:t>
            </a:r>
            <a:r>
              <a:rPr lang="kk-KZ" dirty="0"/>
              <a:t> Стратегического плана  развития  КазНМУ до  2020 г. и с учетом основных регламентирующих документов  МЗиСР РК и МОН </a:t>
            </a:r>
            <a:r>
              <a:rPr lang="kk-KZ" dirty="0" smtClean="0"/>
              <a:t>РК</a:t>
            </a:r>
          </a:p>
          <a:p>
            <a:r>
              <a:rPr lang="kk-KZ" dirty="0" smtClean="0"/>
              <a:t>Государственная </a:t>
            </a:r>
            <a:r>
              <a:rPr lang="kk-KZ" dirty="0"/>
              <a:t>программа развития образования Республики Казахстан на 2011 – 2020 годы, </a:t>
            </a:r>
            <a:r>
              <a:rPr lang="ru-RU" dirty="0"/>
              <a:t>Операционный план Министерства образования и науки Республики Казахстан на 2015 год</a:t>
            </a:r>
            <a:r>
              <a:rPr lang="kk-KZ" dirty="0"/>
              <a:t>, </a:t>
            </a:r>
            <a:r>
              <a:rPr lang="ru-RU" dirty="0"/>
              <a:t>Стратегический план Министерства образования и науки Республики Казахстан на 2014 - 2018 годы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Направление </a:t>
            </a: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dirty="0"/>
              <a:t>Внедрение принципов стратегического менеджмента и корпоративного управления –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kk-KZ" b="1" dirty="0">
                <a:solidFill>
                  <a:srgbClr val="FF0000"/>
                </a:solidFill>
              </a:rPr>
              <a:t>0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мероприятий;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Направление 2.</a:t>
            </a:r>
            <a:r>
              <a:rPr lang="ru-RU" dirty="0"/>
              <a:t>Обеспечение  качества  медицинского и фармацевтического образования на всех уровнях - 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kk-KZ" b="1" dirty="0">
                <a:solidFill>
                  <a:srgbClr val="FF0000"/>
                </a:solidFill>
              </a:rPr>
              <a:t>0</a:t>
            </a:r>
            <a:r>
              <a:rPr lang="ru-RU" dirty="0"/>
              <a:t> мероприятий</a:t>
            </a:r>
            <a:r>
              <a:rPr lang="kk-KZ" dirty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FF0000"/>
                </a:solidFill>
              </a:rPr>
              <a:t>Направление 3.</a:t>
            </a:r>
            <a:r>
              <a:rPr lang="ru-RU" dirty="0"/>
              <a:t>Социальная ответственность и эффективное взаимодействие с сектором здравоохранения –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kk-KZ" b="1" dirty="0">
                <a:solidFill>
                  <a:srgbClr val="FF0000"/>
                </a:solidFill>
              </a:rPr>
              <a:t>6</a:t>
            </a:r>
            <a:r>
              <a:rPr lang="ru-RU" dirty="0"/>
              <a:t> мероприятий;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Направление 4.</a:t>
            </a:r>
            <a:r>
              <a:rPr lang="ru-RU" dirty="0"/>
              <a:t>Интернационализация  образования и интеграция в международное пространство выс­шего образования, исследований  через  международное партнерство/сотрудничество – </a:t>
            </a: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мероприятий;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Направление 5. </a:t>
            </a:r>
            <a:r>
              <a:rPr lang="ru-RU" dirty="0"/>
              <a:t>Интеграция образования, науки и практики и  внедрение   информационно-коммуника­ционных и инновационных технологий – </a:t>
            </a: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kk-KZ" b="1" dirty="0">
                <a:solidFill>
                  <a:srgbClr val="FF0000"/>
                </a:solidFill>
              </a:rPr>
              <a:t>2</a:t>
            </a:r>
            <a:r>
              <a:rPr lang="ru-RU" dirty="0"/>
              <a:t> мероприятий;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Направление 6.</a:t>
            </a:r>
            <a:r>
              <a:rPr lang="ru-RU" dirty="0"/>
              <a:t> Повышение потенциала сотрудников и ППС университета,  развитие компетенций  преподавателей – </a:t>
            </a:r>
            <a:r>
              <a:rPr lang="ru-RU" b="1" dirty="0">
                <a:solidFill>
                  <a:srgbClr val="FF0000"/>
                </a:solidFill>
              </a:rPr>
              <a:t>11</a:t>
            </a:r>
            <a:r>
              <a:rPr lang="ru-RU" dirty="0"/>
              <a:t> мероприятий;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Направление 7.</a:t>
            </a:r>
            <a:r>
              <a:rPr lang="ru-RU" dirty="0"/>
              <a:t> Вовлечение представителей студенчества в международные студенческие ассоциации, организации и общества – </a:t>
            </a:r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dirty="0"/>
              <a:t> мероприятие.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Всего  запланировано 142 мероприятий, в том числе: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lang="kk-KZ" dirty="0" smtClean="0"/>
              <a:t>несены изменения с</a:t>
            </a:r>
            <a:r>
              <a:rPr lang="ru-RU" dirty="0" smtClean="0"/>
              <a:t> учетом внутренних</a:t>
            </a:r>
            <a:r>
              <a:rPr lang="en-US" dirty="0" smtClean="0"/>
              <a:t> </a:t>
            </a:r>
            <a:r>
              <a:rPr lang="ru-RU" dirty="0" smtClean="0"/>
              <a:t>и внешних факторов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внесение дополнений и изменений в новую организационную структуру </a:t>
            </a:r>
            <a:r>
              <a:rPr lang="ru-RU" dirty="0" err="1" smtClean="0"/>
              <a:t>КазНМУ</a:t>
            </a:r>
            <a:r>
              <a:rPr lang="ru-RU" dirty="0" smtClean="0"/>
              <a:t>, корректировка финансового плана деятельности университета, пересмотр количественных показателей запланированных мероприятий</a:t>
            </a:r>
            <a:endParaRPr lang="ru-RU" dirty="0"/>
          </a:p>
        </p:txBody>
      </p:sp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 </a:t>
            </a:r>
            <a:r>
              <a:rPr lang="kk-KZ" dirty="0" smtClean="0"/>
              <a:t>Модели повышения конкурентоспособности национальных вузов Республики Казахстан,</a:t>
            </a:r>
            <a:r>
              <a:rPr lang="ru-RU" dirty="0" smtClean="0"/>
              <a:t>финансово-экономический кризис в стране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Институт </a:t>
            </a:r>
            <a:r>
              <a:rPr lang="ru-RU" dirty="0"/>
              <a:t>общественного здравоохранения, Институт </a:t>
            </a:r>
            <a:r>
              <a:rPr lang="ru-RU" dirty="0" smtClean="0"/>
              <a:t>фармации </a:t>
            </a:r>
          </a:p>
          <a:p>
            <a:r>
              <a:rPr lang="ru-RU" dirty="0" smtClean="0"/>
              <a:t>Филиалы </a:t>
            </a:r>
            <a:r>
              <a:rPr lang="ru-RU" dirty="0"/>
              <a:t>Университета (</a:t>
            </a:r>
            <a:r>
              <a:rPr lang="ru-RU" dirty="0" err="1"/>
              <a:t>гг.Талдыкорган</a:t>
            </a:r>
            <a:r>
              <a:rPr lang="ru-RU" dirty="0"/>
              <a:t>, </a:t>
            </a:r>
            <a:r>
              <a:rPr lang="ru-RU" dirty="0" err="1"/>
              <a:t>Кызылорда</a:t>
            </a:r>
            <a:r>
              <a:rPr lang="ru-RU" dirty="0"/>
              <a:t>, </a:t>
            </a:r>
            <a:r>
              <a:rPr lang="ru-RU" dirty="0" err="1"/>
              <a:t>Тараз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Центр  </a:t>
            </a:r>
            <a:r>
              <a:rPr lang="ru-RU" dirty="0"/>
              <a:t>проф.ориентации, развития  студентов и трудоустройства  </a:t>
            </a:r>
            <a:r>
              <a:rPr lang="ru-RU" dirty="0" smtClean="0"/>
              <a:t>выпускников</a:t>
            </a:r>
          </a:p>
          <a:p>
            <a:r>
              <a:rPr lang="ru-RU" dirty="0" smtClean="0"/>
              <a:t>Созданы </a:t>
            </a:r>
            <a:r>
              <a:rPr lang="ru-RU" dirty="0"/>
              <a:t>ряд новых кафедр и модулей </a:t>
            </a:r>
            <a:r>
              <a:rPr lang="ru-RU" dirty="0" smtClean="0"/>
              <a:t>(Решение </a:t>
            </a:r>
            <a:r>
              <a:rPr lang="ru-RU" dirty="0"/>
              <a:t>УС № 1 от 4.09.2015 г.) . 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0600" y="4572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В  2015-2016 </a:t>
            </a:r>
            <a:r>
              <a:rPr lang="ru-RU" sz="2800" b="1" dirty="0" err="1" smtClean="0">
                <a:solidFill>
                  <a:prstClr val="black"/>
                </a:solidFill>
              </a:rPr>
              <a:t>уч.году</a:t>
            </a:r>
            <a:r>
              <a:rPr lang="ru-RU" sz="2800" b="1" dirty="0" smtClean="0">
                <a:solidFill>
                  <a:prstClr val="black"/>
                </a:solidFill>
              </a:rPr>
              <a:t> в организационную структуру </a:t>
            </a:r>
            <a:r>
              <a:rPr lang="ru-RU" sz="2800" b="1" dirty="0" err="1" smtClean="0">
                <a:solidFill>
                  <a:prstClr val="black"/>
                </a:solidFill>
              </a:rPr>
              <a:t>КазНМУ</a:t>
            </a:r>
            <a:r>
              <a:rPr lang="ru-RU" sz="2800" b="1" dirty="0" smtClean="0">
                <a:solidFill>
                  <a:prstClr val="black"/>
                </a:solidFill>
              </a:rPr>
              <a:t> включены новые подразделения: 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Рабочая группа под председательством директора Института развития Университета  проф. Мирзабеков О.М. (приказ № 886 от 22.09.2015г.)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«О создании рабочей группы по пересмотру Комплексного плана основных мероприятий по реализации стратегии развития </a:t>
            </a:r>
            <a:r>
              <a:rPr lang="ru-RU" dirty="0" err="1" smtClean="0"/>
              <a:t>КазНМУ</a:t>
            </a:r>
            <a:r>
              <a:rPr lang="ru-RU" dirty="0" smtClean="0"/>
              <a:t> на 2015-2016 учебный год» внесла в Комплексный план на 2015-2016 </a:t>
            </a:r>
            <a:r>
              <a:rPr lang="ru-RU" dirty="0" err="1" smtClean="0"/>
              <a:t>уч.год</a:t>
            </a:r>
            <a:r>
              <a:rPr lang="ru-RU" dirty="0" smtClean="0"/>
              <a:t> следующие изменения и рекомендации: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55165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/>
              <a:t>	Корректированы </a:t>
            </a:r>
            <a:r>
              <a:rPr lang="ru-RU" dirty="0"/>
              <a:t>показатели, связанные с финансовыми затратами с сокращением на 50%(обучение, стажировки, зарубежные командировки, мобильность студентов и ППС, проведение соц.исследований) за исключением социальной поддержки обучающихся и сотрудников;</a:t>
            </a:r>
          </a:p>
          <a:p>
            <a:pPr>
              <a:buNone/>
            </a:pPr>
            <a:r>
              <a:rPr lang="kk-KZ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ru-RU" dirty="0" smtClean="0"/>
              <a:t>Ряд мероприятий, на основании рапортов ответственных подразделений, отнесены к долгосрочным задачам и перенесены на 2017-2020 г.г.;</a:t>
            </a:r>
          </a:p>
          <a:p>
            <a:pPr lvl="0" algn="ctr"/>
            <a:r>
              <a:rPr lang="ru-RU" dirty="0" smtClean="0"/>
              <a:t>Ряд мероприятий на основании рапортов ответственных подразделений, исключены из Комплексного плана на 2015-2016 </a:t>
            </a:r>
            <a:r>
              <a:rPr lang="ru-RU" dirty="0" err="1" smtClean="0"/>
              <a:t>уч.год</a:t>
            </a:r>
            <a:r>
              <a:rPr lang="ru-RU" dirty="0" smtClean="0"/>
              <a:t> (в связи </a:t>
            </a:r>
            <a:r>
              <a:rPr lang="ru-RU" dirty="0" err="1" smtClean="0"/>
              <a:t>собъективными</a:t>
            </a:r>
            <a:r>
              <a:rPr lang="ru-RU" dirty="0" smtClean="0"/>
              <a:t> причинами, в частности выполнения обязательств по меморандуму со стороны МЗСР РК).  </a:t>
            </a:r>
          </a:p>
          <a:p>
            <a:pPr lvl="0" algn="ctr"/>
            <a:r>
              <a:rPr lang="ru-RU" dirty="0" smtClean="0"/>
              <a:t>Всего исключено из  Комплексного плана на 2015-2016 </a:t>
            </a:r>
            <a:r>
              <a:rPr lang="ru-RU" dirty="0" err="1" smtClean="0"/>
              <a:t>уч.год</a:t>
            </a:r>
            <a:r>
              <a:rPr lang="ru-RU" dirty="0" smtClean="0"/>
              <a:t> 5 мероприятий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решения: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Утвердить </a:t>
            </a:r>
            <a:r>
              <a:rPr lang="ru-RU" dirty="0"/>
              <a:t>комплексный план основных мероприятий по реализации стратегии развития </a:t>
            </a:r>
            <a:r>
              <a:rPr lang="ru-RU" dirty="0" err="1"/>
              <a:t>КазНМУ</a:t>
            </a:r>
            <a:r>
              <a:rPr lang="ru-RU" dirty="0"/>
              <a:t> </a:t>
            </a:r>
            <a:r>
              <a:rPr lang="ru-RU" dirty="0" err="1"/>
              <a:t>им.С.Д.Асфендиярова</a:t>
            </a:r>
            <a:r>
              <a:rPr lang="ru-RU" dirty="0"/>
              <a:t> на 2015-2016 учебный год</a:t>
            </a:r>
          </a:p>
          <a:p>
            <a:r>
              <a:rPr lang="ru-RU" dirty="0"/>
              <a:t>Ответственные: все структурные подразделения </a:t>
            </a:r>
          </a:p>
          <a:p>
            <a:r>
              <a:rPr lang="ru-RU" dirty="0"/>
              <a:t>Сроки: 2015-2016 учебный </a:t>
            </a:r>
            <a:r>
              <a:rPr lang="ru-RU" dirty="0" smtClean="0"/>
              <a:t>год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414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Основание </vt:lpstr>
      <vt:lpstr>Всего  запланировано 142 мероприятий, в том числе: </vt:lpstr>
      <vt:lpstr>Внесены изменения с учетом внутренних и внешних факторов</vt:lpstr>
      <vt:lpstr>Слайд 5</vt:lpstr>
      <vt:lpstr>Рабочая группа под председательством директора Института развития Университета  проф. Мирзабеков О.М. (приказ № 886 от 22.09.2015г.)</vt:lpstr>
      <vt:lpstr>Слайд 7</vt:lpstr>
      <vt:lpstr>Слайд 8</vt:lpstr>
      <vt:lpstr>Проект решения: </vt:lpstr>
      <vt:lpstr>Слайд 10</vt:lpstr>
    </vt:vector>
  </TitlesOfParts>
  <Company>РКГП Казахский нац. медицинский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GGFFF</cp:lastModifiedBy>
  <cp:revision>51</cp:revision>
  <dcterms:created xsi:type="dcterms:W3CDTF">2015-10-26T04:48:17Z</dcterms:created>
  <dcterms:modified xsi:type="dcterms:W3CDTF">2015-10-28T05:09:47Z</dcterms:modified>
</cp:coreProperties>
</file>