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340" r:id="rId3"/>
    <p:sldId id="342" r:id="rId4"/>
    <p:sldId id="331" r:id="rId5"/>
    <p:sldId id="338" r:id="rId6"/>
    <p:sldId id="339" r:id="rId7"/>
    <p:sldId id="341" r:id="rId8"/>
    <p:sldId id="343" r:id="rId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0C8FD6AD-EEFD-411F-A205-590B21DFD11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7364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4644D127-9F47-4CA4-B677-1CF41B1CA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7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5488" y="2912268"/>
            <a:ext cx="8693024" cy="2308324"/>
          </a:xfrm>
          <a:prstGeom prst="rect">
            <a:avLst/>
          </a:prstGeom>
          <a:noFill/>
          <a:ln w="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ru-RU" sz="3600" b="1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Годовой отчет по социально-воспитательной работе </a:t>
            </a:r>
            <a:r>
              <a:rPr lang="ru-RU" sz="3600" b="1" dirty="0" err="1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КазНМУ</a:t>
            </a:r>
            <a:r>
              <a:rPr lang="ru-RU" sz="3600" b="1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им.С.Д.Асфендиярова</a:t>
            </a:r>
            <a:endParaRPr lang="ru-RU" sz="3600" b="1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2014-15 учебный год.</a:t>
            </a: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1531" y="191818"/>
            <a:ext cx="1941037" cy="194103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000628" y="4929198"/>
            <a:ext cx="3528392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2"/>
                </a:solidFill>
              </a:rPr>
              <a:t> </a:t>
            </a:r>
            <a:endParaRPr lang="ru-RU" sz="2800" b="1" i="1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user\Desktop\LOGO-19-февраля-в-кривы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7"/>
            <a:ext cx="3960440" cy="181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82452" y="5373216"/>
            <a:ext cx="8036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Докладчик: Директор департамента по развитию </a:t>
            </a:r>
          </a:p>
          <a:p>
            <a:pPr algn="r"/>
            <a:r>
              <a:rPr lang="ru-RU" sz="24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социально-культурных компетенций студентов  	Л.С. </a:t>
            </a:r>
            <a:r>
              <a:rPr lang="ru-RU" sz="2400" dirty="0" err="1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Шынгысбаев</a:t>
            </a:r>
            <a:endParaRPr lang="ru-RU" sz="2400" dirty="0">
              <a:ln w="12700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88640"/>
            <a:ext cx="8821644" cy="12241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Согласно «Модели формирования личности выпускника </a:t>
            </a:r>
            <a:r>
              <a:rPr lang="ru-RU" sz="2800" b="1" dirty="0" err="1" smtClean="0">
                <a:solidFill>
                  <a:schemeClr val="bg1"/>
                </a:solidFill>
              </a:rPr>
              <a:t>КазНМУ</a:t>
            </a:r>
            <a:r>
              <a:rPr lang="ru-RU" sz="2800" b="1" dirty="0">
                <a:solidFill>
                  <a:schemeClr val="bg1"/>
                </a:solidFill>
              </a:rPr>
              <a:t>» работа с обучающимися  в университете выстроена  по пяти основным направлениям и содержаниям: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56792"/>
            <a:ext cx="4357148" cy="5112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ru-RU" sz="7400" b="1" dirty="0" smtClean="0">
                <a:solidFill>
                  <a:srgbClr val="C00000"/>
                </a:solidFill>
              </a:rPr>
              <a:t>1.ПАТРИОТИЗМ:</a:t>
            </a:r>
          </a:p>
          <a:p>
            <a:pPr marL="0" lvl="0" indent="0">
              <a:buNone/>
            </a:pPr>
            <a:r>
              <a:rPr lang="ru-RU" sz="6200" b="1" dirty="0" smtClean="0"/>
              <a:t> </a:t>
            </a:r>
            <a:r>
              <a:rPr lang="ru-RU" sz="6200" b="1" dirty="0"/>
              <a:t>- гражданско-правовое обучение </a:t>
            </a:r>
          </a:p>
          <a:p>
            <a:pPr marL="0" lvl="0" indent="0">
              <a:buNone/>
            </a:pPr>
            <a:r>
              <a:rPr lang="ru-RU" sz="6200" b="1" dirty="0"/>
              <a:t> - </a:t>
            </a:r>
            <a:r>
              <a:rPr lang="ru-RU" sz="6200" b="1" dirty="0" err="1"/>
              <a:t>пропагнада</a:t>
            </a:r>
            <a:r>
              <a:rPr lang="ru-RU" sz="6200" b="1" dirty="0"/>
              <a:t> базовых ценностей, развитие корпоративной культуры</a:t>
            </a:r>
          </a:p>
          <a:p>
            <a:pPr marL="0" lvl="0" indent="0">
              <a:buNone/>
            </a:pPr>
            <a:r>
              <a:rPr lang="ru-RU" sz="6200" b="1" dirty="0"/>
              <a:t> - проведение традиционных университетских  </a:t>
            </a:r>
            <a:r>
              <a:rPr lang="ru-RU" sz="6200" b="1" dirty="0" smtClean="0"/>
              <a:t>мероприятий</a:t>
            </a:r>
          </a:p>
          <a:p>
            <a:pPr lvl="0">
              <a:buFontTx/>
              <a:buChar char="-"/>
            </a:pPr>
            <a:r>
              <a:rPr lang="ru-RU" sz="6200" b="1" dirty="0" smtClean="0"/>
              <a:t>антикоррупционные  мероприятия</a:t>
            </a:r>
          </a:p>
          <a:p>
            <a:pPr marL="0" lvl="0" indent="0">
              <a:buNone/>
            </a:pPr>
            <a:endParaRPr lang="ru-RU" sz="6200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ru-RU" sz="7400" b="1" dirty="0" smtClean="0">
                <a:solidFill>
                  <a:srgbClr val="C00000"/>
                </a:solidFill>
              </a:rPr>
              <a:t>2.ГУМАНИЗМ:</a:t>
            </a:r>
          </a:p>
          <a:p>
            <a:pPr marL="0" lvl="0" indent="0">
              <a:buNone/>
            </a:pPr>
            <a:r>
              <a:rPr lang="ru-RU" sz="6200" b="1" dirty="0" smtClean="0"/>
              <a:t> </a:t>
            </a:r>
            <a:r>
              <a:rPr lang="ru-RU" sz="6200" b="1" dirty="0"/>
              <a:t>- </a:t>
            </a:r>
            <a:r>
              <a:rPr lang="ru-RU" sz="6200" b="1" dirty="0" err="1"/>
              <a:t>волонтерство</a:t>
            </a:r>
            <a:endParaRPr lang="ru-RU" sz="6200" b="1" dirty="0"/>
          </a:p>
          <a:p>
            <a:pPr marL="0" lvl="0" indent="0">
              <a:buNone/>
            </a:pPr>
            <a:r>
              <a:rPr lang="ru-RU" sz="6200" b="1" dirty="0"/>
              <a:t>-  пропаганда ЗОЖ</a:t>
            </a:r>
          </a:p>
          <a:p>
            <a:pPr marL="0" lvl="0" indent="0">
              <a:buNone/>
            </a:pPr>
            <a:r>
              <a:rPr lang="ru-RU" sz="6200" b="1" dirty="0"/>
              <a:t> - организация общественно полезного труда (ОПТ)</a:t>
            </a:r>
          </a:p>
          <a:p>
            <a:pPr marL="0" lvl="0" indent="0">
              <a:buNone/>
            </a:pPr>
            <a:endParaRPr lang="ru-RU" b="1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1556792"/>
            <a:ext cx="4400872" cy="5112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9600" b="1" dirty="0" smtClean="0">
                <a:solidFill>
                  <a:srgbClr val="C00000"/>
                </a:solidFill>
              </a:rPr>
              <a:t>3.ТОЛЕРАНТНОСТЬ:</a:t>
            </a:r>
          </a:p>
          <a:p>
            <a:pPr marL="0" indent="0">
              <a:buFont typeface="Arial" pitchFamily="34" charset="0"/>
              <a:buNone/>
            </a:pPr>
            <a:r>
              <a:rPr lang="ru-RU" sz="8000" b="1" dirty="0" smtClean="0"/>
              <a:t>  - пропаганда  межэтнической, межрасовой и </a:t>
            </a:r>
            <a:r>
              <a:rPr lang="ru-RU" sz="8000" b="1" dirty="0" err="1" smtClean="0"/>
              <a:t>межконфесиональной</a:t>
            </a:r>
            <a:r>
              <a:rPr lang="ru-RU" sz="8000" b="1" dirty="0" smtClean="0"/>
              <a:t>  солидарности; </a:t>
            </a:r>
          </a:p>
          <a:p>
            <a:pPr marL="0" indent="0">
              <a:buFont typeface="Arial" pitchFamily="34" charset="0"/>
              <a:buNone/>
            </a:pPr>
            <a:r>
              <a:rPr lang="ru-RU" sz="8000" b="1" dirty="0" smtClean="0"/>
              <a:t>  - профилактика не распространения деструктивных религиозных течений и религиозного экстремизма;</a:t>
            </a:r>
          </a:p>
          <a:p>
            <a:pPr marL="0" indent="0">
              <a:buFont typeface="Arial" pitchFamily="34" charset="0"/>
              <a:buNone/>
            </a:pPr>
            <a:endParaRPr lang="ru-RU" sz="8000" b="1" dirty="0" smtClean="0"/>
          </a:p>
          <a:p>
            <a:pPr marL="0" indent="0">
              <a:buFont typeface="Arial" pitchFamily="34" charset="0"/>
              <a:buNone/>
            </a:pPr>
            <a:r>
              <a:rPr lang="ru-RU" sz="9600" b="1" dirty="0" smtClean="0">
                <a:solidFill>
                  <a:srgbClr val="C00000"/>
                </a:solidFill>
              </a:rPr>
              <a:t>4.ВЫСОКАЯ КУЛЬТУРА:</a:t>
            </a:r>
          </a:p>
          <a:p>
            <a:pPr marL="0" indent="0">
              <a:buFont typeface="Arial" pitchFamily="34" charset="0"/>
              <a:buNone/>
            </a:pPr>
            <a:r>
              <a:rPr lang="ru-RU" sz="8000" b="1" dirty="0" smtClean="0"/>
              <a:t> - приобщение к искусству, творчеству</a:t>
            </a:r>
          </a:p>
          <a:p>
            <a:pPr marL="0" indent="0">
              <a:buFont typeface="Arial" pitchFamily="34" charset="0"/>
              <a:buNone/>
            </a:pPr>
            <a:r>
              <a:rPr lang="ru-RU" sz="8000" b="1" dirty="0" smtClean="0"/>
              <a:t> - духовно-нравственное развитие </a:t>
            </a:r>
          </a:p>
          <a:p>
            <a:pPr marL="0" indent="0">
              <a:buFont typeface="Arial" pitchFamily="34" charset="0"/>
              <a:buNone/>
            </a:pPr>
            <a:r>
              <a:rPr lang="ru-RU" sz="8000" b="1" dirty="0" smtClean="0"/>
              <a:t>-  деятельность творческих кружков</a:t>
            </a:r>
          </a:p>
          <a:p>
            <a:pPr marL="0" indent="0">
              <a:buFont typeface="Arial" pitchFamily="34" charset="0"/>
              <a:buNone/>
            </a:pPr>
            <a:endParaRPr lang="ru-RU" sz="8000" b="1" dirty="0" smtClean="0"/>
          </a:p>
          <a:p>
            <a:pPr marL="0" indent="0">
              <a:buFont typeface="Arial" pitchFamily="34" charset="0"/>
              <a:buNone/>
            </a:pPr>
            <a:r>
              <a:rPr lang="ru-RU" sz="9600" b="1" dirty="0" smtClean="0">
                <a:solidFill>
                  <a:srgbClr val="C00000"/>
                </a:solidFill>
              </a:rPr>
              <a:t>5.ЛИДЕРСТВО:</a:t>
            </a:r>
          </a:p>
          <a:p>
            <a:pPr marL="0" indent="0">
              <a:buFont typeface="Arial" pitchFamily="34" charset="0"/>
              <a:buNone/>
            </a:pPr>
            <a:r>
              <a:rPr lang="ru-RU" sz="8000" b="1" dirty="0" smtClean="0"/>
              <a:t>- вовлечение в общественную работу</a:t>
            </a:r>
          </a:p>
          <a:p>
            <a:pPr marL="0" indent="0">
              <a:buFont typeface="Arial" pitchFamily="34" charset="0"/>
              <a:buNone/>
            </a:pPr>
            <a:r>
              <a:rPr lang="ru-RU" sz="8000" b="1" dirty="0" smtClean="0"/>
              <a:t>- развитие студенческого самоуправления</a:t>
            </a:r>
          </a:p>
          <a:p>
            <a:pPr marL="0" indent="0">
              <a:buFont typeface="Arial" pitchFamily="34" charset="0"/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71569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lvl="0" indent="0"/>
            <a:r>
              <a:rPr lang="ru-RU" sz="2800" b="1" dirty="0"/>
              <a:t>Таким образом за </a:t>
            </a:r>
            <a:r>
              <a:rPr lang="ru-RU" sz="2800" b="1" dirty="0" err="1"/>
              <a:t>прошедшеий</a:t>
            </a:r>
            <a:r>
              <a:rPr lang="ru-RU" sz="2800" b="1" dirty="0"/>
              <a:t> 2014-2015 учебный год согласно выше обозначенным  направлениям в университете  проведено в общей сложности около 620 </a:t>
            </a:r>
            <a:r>
              <a:rPr lang="ru-RU" sz="2800" b="1" dirty="0" err="1"/>
              <a:t>мероприятяий</a:t>
            </a:r>
            <a:r>
              <a:rPr lang="ru-RU" sz="2800" b="1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568952" cy="439248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600" dirty="0" smtClean="0"/>
              <a:t>Мероприятия </a:t>
            </a:r>
            <a:r>
              <a:rPr lang="ru-RU" sz="2600" dirty="0"/>
              <a:t>Патриотического направления - 298 </a:t>
            </a:r>
            <a:endParaRPr lang="ru-RU" sz="26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00" dirty="0" smtClean="0"/>
              <a:t>Мероприятия </a:t>
            </a:r>
            <a:r>
              <a:rPr lang="ru-RU" sz="2600" dirty="0"/>
              <a:t>по привитию Гуманизма – </a:t>
            </a:r>
            <a:r>
              <a:rPr lang="ru-RU" sz="2600" dirty="0" smtClean="0"/>
              <a:t>186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00" dirty="0" smtClean="0"/>
              <a:t>Мероприятия </a:t>
            </a:r>
            <a:r>
              <a:rPr lang="ru-RU" sz="2600" dirty="0"/>
              <a:t>по пропаганде Толерантности -</a:t>
            </a:r>
            <a:r>
              <a:rPr lang="ru-RU" sz="2600" dirty="0" smtClean="0"/>
              <a:t>54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00" dirty="0" smtClean="0"/>
              <a:t>Мероприятия </a:t>
            </a:r>
            <a:r>
              <a:rPr lang="ru-RU" sz="2600" dirty="0"/>
              <a:t>по приобщению к Высокой культуре </a:t>
            </a:r>
            <a:r>
              <a:rPr lang="ru-RU" sz="2600" dirty="0" smtClean="0"/>
              <a:t>– 52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00" dirty="0" smtClean="0"/>
              <a:t>Мероприятия </a:t>
            </a:r>
            <a:r>
              <a:rPr lang="ru-RU" sz="2600" dirty="0"/>
              <a:t>по развитию Лидерства - 30</a:t>
            </a:r>
          </a:p>
          <a:p>
            <a:pPr marL="0" lvl="0" indent="0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27808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 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Социально-психологическая поддержка </a:t>
            </a:r>
            <a:r>
              <a:rPr lang="ru-RU" sz="3600" b="1" dirty="0" smtClean="0">
                <a:solidFill>
                  <a:srgbClr val="C00000"/>
                </a:solidFill>
              </a:rPr>
              <a:t>студентов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sz="3400" dirty="0" smtClean="0"/>
              <a:t>	В </a:t>
            </a:r>
            <a:r>
              <a:rPr lang="ru-RU" sz="3400" dirty="0"/>
              <a:t>рамках программы «Здоровье студентов </a:t>
            </a:r>
            <a:r>
              <a:rPr lang="ru-RU" sz="3400" dirty="0" err="1"/>
              <a:t>КазНМУ</a:t>
            </a:r>
            <a:r>
              <a:rPr lang="ru-RU" sz="3400" dirty="0"/>
              <a:t>» наш Университет проводит медицинский осмотр студентов на базе Образовательно–клинического центра (ОКЦ) и здравпункта, силами сотрудников клинических кафедр университета. И на сегодняшний день многие студенты обследуются и получают санитарные книжки в ОКЦ университета. В ОКЦ проводится углубленный осмотр на выявление социально - значимых заболеваний (туберкулез, ИППП, </a:t>
            </a:r>
            <a:r>
              <a:rPr lang="ru-RU" sz="3400" dirty="0" err="1"/>
              <a:t>онкозаболевания</a:t>
            </a:r>
            <a:r>
              <a:rPr lang="ru-RU" sz="3400" dirty="0"/>
              <a:t>). </a:t>
            </a:r>
            <a:r>
              <a:rPr lang="ru-RU" sz="3400" dirty="0" smtClean="0"/>
              <a:t>Согласно </a:t>
            </a:r>
            <a:r>
              <a:rPr lang="ru-RU" sz="3400" dirty="0"/>
              <a:t>положения «О социальной комиссии РГП «</a:t>
            </a:r>
            <a:r>
              <a:rPr lang="ru-RU" sz="3400" dirty="0" err="1"/>
              <a:t>КазНМУ</a:t>
            </a:r>
            <a:r>
              <a:rPr lang="ru-RU" sz="3400" dirty="0"/>
              <a:t> </a:t>
            </a:r>
            <a:r>
              <a:rPr lang="ru-RU" sz="3400" dirty="0" err="1"/>
              <a:t>им.С.Д.Асфендиярова</a:t>
            </a:r>
            <a:r>
              <a:rPr lang="ru-RU" sz="3400" dirty="0"/>
              <a:t>» на 2014-2015 учебный год студентам были предоставлены следующие  виды социальной помощи: </a:t>
            </a:r>
            <a:endParaRPr lang="ru-RU" sz="3400" dirty="0" smtClean="0"/>
          </a:p>
          <a:p>
            <a:pPr marL="0" lvl="0" indent="0">
              <a:buNone/>
            </a:pPr>
            <a:endParaRPr lang="ru-RU" sz="3400" dirty="0"/>
          </a:p>
          <a:p>
            <a:pPr lvl="0">
              <a:buFont typeface="Wingdings" pitchFamily="2" charset="2"/>
              <a:buChar char="ü"/>
            </a:pPr>
            <a:r>
              <a:rPr lang="ru-RU" sz="3400" b="1" dirty="0" smtClean="0"/>
              <a:t>Бесплатным  </a:t>
            </a:r>
            <a:r>
              <a:rPr lang="ru-RU" sz="3400" b="1" dirty="0"/>
              <a:t>питанием </a:t>
            </a:r>
            <a:r>
              <a:rPr lang="ru-RU" sz="3400" b="1" dirty="0" smtClean="0"/>
              <a:t>обеспечены </a:t>
            </a:r>
            <a:r>
              <a:rPr lang="ru-RU" sz="3400" b="1" dirty="0"/>
              <a:t>160 студентов на сумму 33 349 085, 40 </a:t>
            </a:r>
            <a:r>
              <a:rPr lang="ru-RU" sz="3400" b="1" dirty="0" smtClean="0"/>
              <a:t>тенге</a:t>
            </a:r>
            <a:r>
              <a:rPr lang="ru-RU" sz="3400" b="1" dirty="0"/>
              <a:t> </a:t>
            </a:r>
            <a:r>
              <a:rPr lang="ru-RU" sz="3400" b="1" dirty="0" smtClean="0"/>
              <a:t>(89 </a:t>
            </a:r>
            <a:r>
              <a:rPr lang="ru-RU" sz="3400" b="1" dirty="0"/>
              <a:t>- студентов-сирот, 21-студентов, которые стоят на «</a:t>
            </a:r>
            <a:r>
              <a:rPr lang="ru-RU" sz="3400" b="1" dirty="0" err="1"/>
              <a:t>Д»учете</a:t>
            </a:r>
            <a:r>
              <a:rPr lang="ru-RU" sz="3400" b="1" dirty="0"/>
              <a:t> у врача-фтизиатра, 45 –студентов из группы риска, 2 - студента с инвалидностью</a:t>
            </a:r>
            <a:r>
              <a:rPr lang="ru-RU" sz="3400" b="1" dirty="0" smtClean="0"/>
              <a:t>).   </a:t>
            </a:r>
            <a:endParaRPr lang="ru-RU" sz="3400" b="1" dirty="0"/>
          </a:p>
          <a:p>
            <a:pPr lvl="0">
              <a:buFont typeface="Wingdings" pitchFamily="2" charset="2"/>
              <a:buChar char="ü"/>
            </a:pPr>
            <a:r>
              <a:rPr lang="ru-RU" sz="3400" b="1" dirty="0" smtClean="0"/>
              <a:t>Бесплатным </a:t>
            </a:r>
            <a:r>
              <a:rPr lang="ru-RU" sz="3400" b="1" dirty="0"/>
              <a:t>проживанием в общежитии  обеспечены - 320 студентов (37 сирот, 2 из малоимущих  семей, 281 иностранных студентов) на общую сумму: 11 152 800. 00 тенге.</a:t>
            </a:r>
          </a:p>
          <a:p>
            <a:pPr lvl="0">
              <a:buFont typeface="Wingdings" pitchFamily="2" charset="2"/>
              <a:buChar char="ü"/>
            </a:pPr>
            <a:r>
              <a:rPr lang="ru-RU" sz="3400" b="1" dirty="0"/>
              <a:t> </a:t>
            </a:r>
            <a:r>
              <a:rPr lang="ru-RU" sz="3400" b="1" dirty="0" smtClean="0"/>
              <a:t>Скидки </a:t>
            </a:r>
            <a:r>
              <a:rPr lang="ru-RU" sz="3400" b="1" dirty="0"/>
              <a:t>на обучение выделено - 261 студентам, на сумму 59 756 430,90 тенге.</a:t>
            </a:r>
          </a:p>
          <a:p>
            <a:pPr lvl="0">
              <a:buFont typeface="Wingdings" pitchFamily="2" charset="2"/>
              <a:buChar char="ü"/>
            </a:pPr>
            <a:endParaRPr lang="ru-RU" sz="3400" dirty="0" smtClean="0"/>
          </a:p>
          <a:p>
            <a:pPr>
              <a:buFont typeface="Wingdings" pitchFamily="2" charset="2"/>
              <a:buChar char="ü"/>
            </a:pP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 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Социально-психологическая поддержка </a:t>
            </a:r>
            <a:r>
              <a:rPr lang="ru-RU" sz="3600" b="1" dirty="0" smtClean="0">
                <a:solidFill>
                  <a:srgbClr val="C00000"/>
                </a:solidFill>
              </a:rPr>
              <a:t>студентов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sz="3400" dirty="0" smtClean="0"/>
              <a:t>	Из </a:t>
            </a:r>
            <a:r>
              <a:rPr lang="ru-RU" sz="3400" dirty="0"/>
              <a:t>средств </a:t>
            </a:r>
            <a:r>
              <a:rPr lang="ru-RU" sz="3400" dirty="0" smtClean="0"/>
              <a:t>университета </a:t>
            </a:r>
            <a:r>
              <a:rPr lang="ru-RU" sz="3400" dirty="0"/>
              <a:t>студентам, которые работают в ССО за отработанные время выплачиваются ежемесячные премиальные выплаты и трех разовое питание в трудовые дни (в 2015 г. на питание  4 805 700тг., премиальные выплаты на сумму 2 822 723 </a:t>
            </a:r>
            <a:r>
              <a:rPr lang="ru-RU" sz="3400" dirty="0" err="1"/>
              <a:t>тг</a:t>
            </a:r>
            <a:r>
              <a:rPr lang="ru-RU" sz="3400" dirty="0"/>
              <a:t>.). В начале учебного года им гарантированно  предоставляются места в </a:t>
            </a:r>
            <a:r>
              <a:rPr lang="ru-RU" sz="3400" dirty="0" smtClean="0"/>
              <a:t>общежитии. В </a:t>
            </a:r>
            <a:r>
              <a:rPr lang="ru-RU" sz="3400" dirty="0"/>
              <a:t>целом на социальные нужды в отчетном году </a:t>
            </a:r>
            <a:r>
              <a:rPr lang="ru-RU" sz="3400" b="1" dirty="0"/>
              <a:t>университет выделил 111 886 738 тенге</a:t>
            </a:r>
            <a:r>
              <a:rPr lang="ru-RU" sz="3400" dirty="0"/>
              <a:t>, что почти два раза больше чем в предыдущем году.</a:t>
            </a:r>
          </a:p>
          <a:p>
            <a:pPr marL="0" lvl="0" indent="0">
              <a:buNone/>
            </a:pPr>
            <a:r>
              <a:rPr lang="ru-RU" sz="3400" dirty="0" smtClean="0"/>
              <a:t>	Университет </a:t>
            </a:r>
            <a:r>
              <a:rPr lang="ru-RU" sz="3400" dirty="0"/>
              <a:t>располагает 7-ми  общежитиями, </a:t>
            </a:r>
            <a:r>
              <a:rPr lang="ru-RU" sz="3400" b="1" dirty="0"/>
              <a:t>на 2872 </a:t>
            </a:r>
            <a:r>
              <a:rPr lang="ru-RU" sz="3400" b="1" dirty="0" smtClean="0"/>
              <a:t>места</a:t>
            </a:r>
            <a:r>
              <a:rPr lang="ru-RU" sz="3400" dirty="0" smtClean="0"/>
              <a:t>. В </a:t>
            </a:r>
            <a:r>
              <a:rPr lang="ru-RU" sz="3400" dirty="0"/>
              <a:t>отчетном году местом в общежитий были обеспечены – 2848 остронуждающихся студентов (30% от общего количества нуждающихся), в том числе все первокурсники обучающиеся по гранту и иностранные </a:t>
            </a:r>
            <a:r>
              <a:rPr lang="ru-RU" sz="3400" dirty="0" smtClean="0"/>
              <a:t>студенты. </a:t>
            </a:r>
          </a:p>
          <a:p>
            <a:pPr marL="0" lvl="0" indent="0">
              <a:buNone/>
            </a:pPr>
            <a:r>
              <a:rPr lang="ru-RU" sz="3400" dirty="0"/>
              <a:t>	</a:t>
            </a:r>
            <a:r>
              <a:rPr lang="ru-RU" sz="3400" dirty="0" smtClean="0"/>
              <a:t>Дополнительно  </a:t>
            </a:r>
            <a:r>
              <a:rPr lang="ru-RU" sz="3400" dirty="0"/>
              <a:t>оздоровлением обучающихся и материальной поддержкой занимается профсоюзная организация </a:t>
            </a:r>
            <a:r>
              <a:rPr lang="ru-RU" sz="3400" b="1" dirty="0"/>
              <a:t>студентов </a:t>
            </a:r>
            <a:r>
              <a:rPr lang="ru-RU" sz="3400" b="1" dirty="0" err="1"/>
              <a:t>КазНМУ</a:t>
            </a:r>
            <a:r>
              <a:rPr lang="ru-RU" sz="3400" b="1" dirty="0"/>
              <a:t> «</a:t>
            </a:r>
            <a:r>
              <a:rPr lang="ru-RU" sz="3400" b="1" dirty="0" err="1"/>
              <a:t>Демеу</a:t>
            </a:r>
            <a:r>
              <a:rPr lang="ru-RU" sz="3400" b="1" dirty="0"/>
              <a:t>». В 2014-2015 уч. году материальная помощь оказана  на сумму 1 357 500тг количество 192 студента. </a:t>
            </a:r>
            <a:endParaRPr lang="ru-RU" sz="3400" b="1" dirty="0" smtClean="0"/>
          </a:p>
          <a:p>
            <a:pPr lvl="0">
              <a:buFont typeface="Wingdings" pitchFamily="2" charset="2"/>
              <a:buChar char="ü"/>
            </a:pPr>
            <a:endParaRPr lang="ru-RU" sz="3400" dirty="0" smtClean="0"/>
          </a:p>
          <a:p>
            <a:pPr>
              <a:buFont typeface="Wingdings" pitchFamily="2" charset="2"/>
              <a:buChar char="ü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802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4135"/>
            <a:ext cx="9144000" cy="45838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b="1" dirty="0" smtClean="0"/>
              <a:t>	</a:t>
            </a:r>
            <a:r>
              <a:rPr lang="ru-RU" dirty="0" smtClean="0"/>
              <a:t>За </a:t>
            </a:r>
            <a:r>
              <a:rPr lang="ru-RU" dirty="0"/>
              <a:t>время </a:t>
            </a:r>
            <a:r>
              <a:rPr lang="ru-RU" dirty="0" err="1"/>
              <a:t>тьюторства</a:t>
            </a:r>
            <a:r>
              <a:rPr lang="ru-RU" dirty="0"/>
              <a:t> была выпущена методическая рекомендация: «В помощь </a:t>
            </a:r>
            <a:r>
              <a:rPr lang="ru-RU" dirty="0" err="1"/>
              <a:t>тьютору</a:t>
            </a:r>
            <a:r>
              <a:rPr lang="ru-RU" dirty="0"/>
              <a:t>». В школе педагогического мастерства им. Х. С. </a:t>
            </a:r>
            <a:r>
              <a:rPr lang="ru-RU" dirty="0" err="1"/>
              <a:t>Насыбулиной</a:t>
            </a:r>
            <a:r>
              <a:rPr lang="ru-RU" dirty="0"/>
              <a:t> </a:t>
            </a:r>
            <a:r>
              <a:rPr lang="ru-RU" b="1" dirty="0"/>
              <a:t>прошли обучение и получили сертификат 33 </a:t>
            </a:r>
            <a:r>
              <a:rPr lang="ru-RU" b="1" dirty="0" err="1"/>
              <a:t>тьютора</a:t>
            </a:r>
            <a:r>
              <a:rPr lang="ru-RU" b="1" dirty="0"/>
              <a:t> курирующих  студентов первых курсов.</a:t>
            </a:r>
          </a:p>
          <a:p>
            <a:pPr marL="0" lvl="0" indent="0">
              <a:buNone/>
            </a:pPr>
            <a:r>
              <a:rPr lang="ru-RU" dirty="0" smtClean="0"/>
              <a:t>	Для </a:t>
            </a:r>
            <a:r>
              <a:rPr lang="ru-RU" dirty="0"/>
              <a:t>мониторинга развития личности и оценки вовлеченности студентов в академическую, </a:t>
            </a:r>
            <a:r>
              <a:rPr lang="ru-RU" dirty="0" err="1"/>
              <a:t>социо</a:t>
            </a:r>
            <a:r>
              <a:rPr lang="ru-RU" dirty="0"/>
              <a:t>-культурную жизнь университета в </a:t>
            </a:r>
            <a:r>
              <a:rPr lang="ru-RU" dirty="0" err="1"/>
              <a:t>КазНМУ</a:t>
            </a:r>
            <a:r>
              <a:rPr lang="ru-RU" dirty="0"/>
              <a:t> внедрен метод портфолио студента, как способ фиксирования, накопления и оценки индивидуальных достижений. Портфолио позволяет студенту проводить учет своей образовательной и дополнительной деятельности по самосовершенствованию и при высоком уровне индивидуальных достижений по сравнению с другими студентами претендовать на определенные администрацией университета льготы (перевод на грант, академическая мобильность и др.). Контроль оформления портфолио осуществляется </a:t>
            </a:r>
            <a:r>
              <a:rPr lang="ru-RU" dirty="0" err="1"/>
              <a:t>тьютором</a:t>
            </a:r>
            <a:r>
              <a:rPr lang="ru-RU" dirty="0"/>
              <a:t> группы. </a:t>
            </a:r>
          </a:p>
          <a:p>
            <a:pPr marL="0" lvl="0" indent="0">
              <a:buNone/>
            </a:pPr>
            <a:r>
              <a:rPr lang="ru-RU" dirty="0" smtClean="0"/>
              <a:t>	Ежегодно</a:t>
            </a:r>
            <a:r>
              <a:rPr lang="ru-RU" dirty="0"/>
              <a:t>, с целью совершенствования и мотивации  </a:t>
            </a:r>
            <a:r>
              <a:rPr lang="ru-RU" dirty="0" err="1"/>
              <a:t>тьюторской</a:t>
            </a:r>
            <a:r>
              <a:rPr lang="ru-RU" dirty="0"/>
              <a:t> деятельности, и распространения положительного опыта в университете проводится  конкурс  «Лучший </a:t>
            </a:r>
            <a:r>
              <a:rPr lang="ru-RU" dirty="0" err="1"/>
              <a:t>тьютор</a:t>
            </a:r>
            <a:r>
              <a:rPr lang="ru-RU" dirty="0"/>
              <a:t> года».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ru-RU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Деятельность </a:t>
            </a:r>
            <a:r>
              <a:rPr lang="ru-RU" sz="32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Тьюторов</a:t>
            </a:r>
            <a:endParaRPr lang="ru-RU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9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</a:rPr>
              <a:t>Тьюторство</a:t>
            </a:r>
            <a:r>
              <a:rPr lang="ru-RU" sz="2000" b="1" dirty="0">
                <a:solidFill>
                  <a:srgbClr val="002060"/>
                </a:solidFill>
              </a:rPr>
              <a:t>  в </a:t>
            </a:r>
            <a:r>
              <a:rPr lang="ru-RU" sz="2000" b="1" dirty="0" err="1">
                <a:solidFill>
                  <a:srgbClr val="002060"/>
                </a:solidFill>
              </a:rPr>
              <a:t>КазНМУ</a:t>
            </a:r>
            <a:r>
              <a:rPr lang="ru-RU" sz="2000" b="1" dirty="0">
                <a:solidFill>
                  <a:srgbClr val="002060"/>
                </a:solidFill>
              </a:rPr>
              <a:t> было введено в 2011-2012 учебном году. Введение </a:t>
            </a:r>
            <a:r>
              <a:rPr lang="ru-RU" sz="2000" b="1" dirty="0" err="1">
                <a:solidFill>
                  <a:srgbClr val="002060"/>
                </a:solidFill>
              </a:rPr>
              <a:t>тьюторства</a:t>
            </a:r>
            <a:r>
              <a:rPr lang="ru-RU" sz="2000" b="1" dirty="0">
                <a:solidFill>
                  <a:srgbClr val="002060"/>
                </a:solidFill>
              </a:rPr>
              <a:t> было поэтапным. В  2012-2013 учебном году </a:t>
            </a:r>
            <a:r>
              <a:rPr lang="ru-RU" sz="2000" b="1" dirty="0" err="1">
                <a:solidFill>
                  <a:srgbClr val="002060"/>
                </a:solidFill>
              </a:rPr>
              <a:t>тьюторство</a:t>
            </a:r>
            <a:r>
              <a:rPr lang="ru-RU" sz="2000" b="1" dirty="0">
                <a:solidFill>
                  <a:srgbClr val="002060"/>
                </a:solidFill>
              </a:rPr>
              <a:t> ввели только на первом и вторых курсах. С 2013-14 уч. года </a:t>
            </a:r>
            <a:r>
              <a:rPr lang="ru-RU" sz="2000" b="1" dirty="0" err="1">
                <a:solidFill>
                  <a:srgbClr val="002060"/>
                </a:solidFill>
              </a:rPr>
              <a:t>тьюторство</a:t>
            </a:r>
            <a:r>
              <a:rPr lang="ru-RU" sz="2000" b="1" dirty="0">
                <a:solidFill>
                  <a:srgbClr val="002060"/>
                </a:solidFill>
              </a:rPr>
              <a:t> было введено на третьем курсе. На старших курсах(4-5) остается общая </a:t>
            </a:r>
            <a:r>
              <a:rPr lang="ru-RU" sz="2000" b="1" dirty="0" err="1">
                <a:solidFill>
                  <a:srgbClr val="002060"/>
                </a:solidFill>
              </a:rPr>
              <a:t>курация</a:t>
            </a:r>
            <a:r>
              <a:rPr lang="ru-RU" sz="2000" b="1" dirty="0">
                <a:solidFill>
                  <a:srgbClr val="002060"/>
                </a:solidFill>
              </a:rPr>
              <a:t>. С 2015-2016 учебного года </a:t>
            </a:r>
            <a:r>
              <a:rPr lang="ru-RU" sz="2000" b="1" dirty="0" err="1">
                <a:solidFill>
                  <a:srgbClr val="002060"/>
                </a:solidFill>
              </a:rPr>
              <a:t>тьюторское</a:t>
            </a:r>
            <a:r>
              <a:rPr lang="ru-RU" sz="2000" b="1" dirty="0">
                <a:solidFill>
                  <a:srgbClr val="002060"/>
                </a:solidFill>
              </a:rPr>
              <a:t> сопровождение проводится только на 1-2х курсах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3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/>
              <a:t>Проблемы и перспективы дальнейшего развития социально-воспитательного процесса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6400" b="1" dirty="0"/>
              <a:t>Проблемы:</a:t>
            </a:r>
          </a:p>
          <a:p>
            <a:pPr marL="0" lvl="0" indent="0">
              <a:buNone/>
            </a:pPr>
            <a:r>
              <a:rPr lang="ru-RU" sz="6400" dirty="0"/>
              <a:t>* недостаточно созданы материально-технические  условия для занятий спортом и физкультурой </a:t>
            </a:r>
          </a:p>
          <a:p>
            <a:pPr marL="0" lvl="0" indent="0">
              <a:buNone/>
            </a:pPr>
            <a:r>
              <a:rPr lang="ru-RU" sz="6400" dirty="0"/>
              <a:t>* </a:t>
            </a:r>
            <a:r>
              <a:rPr lang="ru-RU" sz="6400" dirty="0" err="1"/>
              <a:t>отсутвие</a:t>
            </a:r>
            <a:r>
              <a:rPr lang="ru-RU" sz="6400" dirty="0"/>
              <a:t> специализированных  помещений (кабинетов) для студенческих общественных  организаций;</a:t>
            </a:r>
          </a:p>
          <a:p>
            <a:pPr marL="0" lvl="0" indent="0">
              <a:buNone/>
            </a:pPr>
            <a:r>
              <a:rPr lang="ru-RU" sz="6400" dirty="0"/>
              <a:t>* из-за </a:t>
            </a:r>
            <a:r>
              <a:rPr lang="ru-RU" sz="6400" dirty="0" err="1"/>
              <a:t>отсутвия</a:t>
            </a:r>
            <a:r>
              <a:rPr lang="ru-RU" sz="6400" dirty="0"/>
              <a:t> финансирования  нет возможности запустить  работу ЦОС (центр обслуживания студента);</a:t>
            </a:r>
          </a:p>
          <a:p>
            <a:pPr marL="0" lvl="0" indent="0">
              <a:buNone/>
            </a:pPr>
            <a:r>
              <a:rPr lang="ru-RU" sz="6400" dirty="0"/>
              <a:t>* недостаточное количество мест для нуждающихся в общежитии</a:t>
            </a:r>
          </a:p>
          <a:p>
            <a:pPr marL="0" lvl="0" indent="0">
              <a:buNone/>
            </a:pPr>
            <a:r>
              <a:rPr lang="ru-RU" sz="6400" dirty="0"/>
              <a:t>*адаптация иностранных студентов  к новым социально-бытовым условиям</a:t>
            </a:r>
          </a:p>
          <a:p>
            <a:pPr marL="0" lvl="0" indent="0">
              <a:buNone/>
            </a:pPr>
            <a:r>
              <a:rPr lang="ru-RU" sz="6400" dirty="0"/>
              <a:t>*недостаточная мотивация  студентов к вовлечению в общественную работу</a:t>
            </a:r>
          </a:p>
          <a:p>
            <a:pPr marL="0" lvl="0" indent="0">
              <a:buNone/>
            </a:pPr>
            <a:endParaRPr lang="ru-RU" sz="6400" b="1" dirty="0" smtClean="0"/>
          </a:p>
          <a:p>
            <a:pPr marL="0" lvl="0" indent="0">
              <a:buNone/>
            </a:pPr>
            <a:r>
              <a:rPr lang="ru-RU" sz="6400" b="1" dirty="0" smtClean="0"/>
              <a:t>Перспективы</a:t>
            </a:r>
            <a:r>
              <a:rPr lang="ru-RU" sz="6400" b="1" dirty="0"/>
              <a:t>:</a:t>
            </a:r>
          </a:p>
          <a:p>
            <a:pPr marL="0" lvl="0" indent="0">
              <a:buNone/>
            </a:pPr>
            <a:r>
              <a:rPr lang="ru-RU" sz="6400" dirty="0"/>
              <a:t>*ориентация   на качество мероприятий по  социально-воспитательной работе</a:t>
            </a:r>
          </a:p>
          <a:p>
            <a:pPr marL="0" lvl="0" indent="0">
              <a:buNone/>
            </a:pPr>
            <a:r>
              <a:rPr lang="ru-RU" sz="6400" dirty="0"/>
              <a:t>* развитие корпоративной культуры  университета;</a:t>
            </a:r>
          </a:p>
          <a:p>
            <a:pPr marL="0" lvl="0" indent="0">
              <a:buNone/>
            </a:pPr>
            <a:r>
              <a:rPr lang="ru-RU" sz="6400" dirty="0"/>
              <a:t>* переход студенческого волонтерского движения на новый качественный уровень;</a:t>
            </a:r>
          </a:p>
          <a:p>
            <a:pPr marL="0" lvl="0" indent="0">
              <a:buNone/>
            </a:pPr>
            <a:r>
              <a:rPr lang="ru-RU" sz="6400" dirty="0"/>
              <a:t>* интеграция студенческого самоуправления в международном пространстве;</a:t>
            </a:r>
          </a:p>
          <a:p>
            <a:pPr marL="0" lvl="0" indent="0">
              <a:buNone/>
            </a:pPr>
            <a:r>
              <a:rPr lang="ru-RU" sz="6400" dirty="0"/>
              <a:t>* внедрение портфолио студентов</a:t>
            </a:r>
          </a:p>
          <a:p>
            <a:pPr marL="0" lvl="0" indent="0">
              <a:buNone/>
            </a:pPr>
            <a:r>
              <a:rPr lang="ru-RU" sz="6400" dirty="0"/>
              <a:t>* запуск ЦОС</a:t>
            </a:r>
          </a:p>
          <a:p>
            <a:pPr marL="0" lvl="0" indent="0">
              <a:buNone/>
            </a:pPr>
            <a:r>
              <a:rPr lang="ru-RU" sz="6400" dirty="0"/>
              <a:t>* активное вовлечение в общественную жизнь университета иностранных студентов</a:t>
            </a:r>
          </a:p>
          <a:p>
            <a:pPr marL="0" lvl="0" indent="0">
              <a:buNone/>
            </a:pPr>
            <a:r>
              <a:rPr lang="ru-RU" sz="6400" dirty="0"/>
              <a:t>* открытие квартирного </a:t>
            </a:r>
            <a:r>
              <a:rPr lang="ru-RU" sz="6400" dirty="0" smtClean="0"/>
              <a:t>бюро</a:t>
            </a:r>
          </a:p>
          <a:p>
            <a:pPr marL="0" lvl="0" indent="0">
              <a:buNone/>
            </a:pPr>
            <a:endParaRPr lang="kk-KZ" sz="6400" b="1" dirty="0" smtClean="0"/>
          </a:p>
          <a:p>
            <a:pPr marL="0" lvl="0" indent="0">
              <a:buNone/>
            </a:pPr>
            <a:r>
              <a:rPr lang="ru-RU" sz="6400" b="1" dirty="0" smtClean="0"/>
              <a:t>Проект решения:</a:t>
            </a:r>
          </a:p>
          <a:p>
            <a:pPr marL="0" lvl="0" indent="0">
              <a:buNone/>
            </a:pPr>
            <a:r>
              <a:rPr lang="ru-RU" sz="6400" b="1" dirty="0" smtClean="0"/>
              <a:t>Утвердить годовой отчет  по социально-</a:t>
            </a:r>
            <a:r>
              <a:rPr lang="ru-RU" sz="6400" b="1" dirty="0" err="1" smtClean="0"/>
              <a:t>воспитатаелной</a:t>
            </a:r>
            <a:r>
              <a:rPr lang="ru-RU" sz="6400" b="1" dirty="0" smtClean="0"/>
              <a:t> работе </a:t>
            </a:r>
            <a:r>
              <a:rPr lang="ru-RU" sz="6400" b="1" dirty="0" err="1" smtClean="0"/>
              <a:t>КазНМУ</a:t>
            </a:r>
            <a:r>
              <a:rPr lang="ru-RU" sz="6400" b="1" dirty="0" smtClean="0"/>
              <a:t> за 2014-2015год.</a:t>
            </a:r>
          </a:p>
          <a:p>
            <a:pPr marL="0" lvl="0" indent="0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79453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33419" y="4437112"/>
            <a:ext cx="8693024" cy="1754326"/>
          </a:xfrm>
          <a:prstGeom prst="rect">
            <a:avLst/>
          </a:prstGeom>
          <a:noFill/>
          <a:ln w="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ВНИМАНИЕ!!!</a:t>
            </a:r>
            <a:endParaRPr lang="ru-RU" sz="5400" b="1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4929198"/>
            <a:ext cx="3528392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2"/>
                </a:solidFill>
              </a:rPr>
              <a:t> </a:t>
            </a:r>
            <a:endParaRPr lang="ru-RU" sz="2800" b="1" i="1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user\Desktop\LOGO-19-февраля-в-кривы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7"/>
            <a:ext cx="3960440" cy="181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5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395</Words>
  <Application>Microsoft Office PowerPoint</Application>
  <PresentationFormat>Экран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Согласно «Модели формирования личности выпускника КазНМУ» работа с обучающимися  в университете выстроена  по пяти основным направлениям и содержаниям:</vt:lpstr>
      <vt:lpstr>Таким образом за прошедшеий 2014-2015 учебный год согласно выше обозначенным  направлениям в университете  проведено в общей сложности около 620 мероприятяий:</vt:lpstr>
      <vt:lpstr>  Социально-психологическая поддержка студентов </vt:lpstr>
      <vt:lpstr>  Социально-психологическая поддержка студентов </vt:lpstr>
      <vt:lpstr>Презентация PowerPoint</vt:lpstr>
      <vt:lpstr>Проблемы и перспективы дальнейшего развития социально-воспитательного процесса.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Saule</dc:creator>
  <cp:lastModifiedBy>user</cp:lastModifiedBy>
  <cp:revision>477</cp:revision>
  <cp:lastPrinted>2015-10-27T08:24:58Z</cp:lastPrinted>
  <dcterms:created xsi:type="dcterms:W3CDTF">2014-08-17T12:20:59Z</dcterms:created>
  <dcterms:modified xsi:type="dcterms:W3CDTF">2015-10-27T08:33:36Z</dcterms:modified>
</cp:coreProperties>
</file>