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0" r:id="rId4"/>
    <p:sldId id="305" r:id="rId5"/>
    <p:sldId id="322" r:id="rId6"/>
    <p:sldId id="306" r:id="rId7"/>
    <p:sldId id="303" r:id="rId8"/>
    <p:sldId id="312" r:id="rId9"/>
    <p:sldId id="313" r:id="rId10"/>
    <p:sldId id="309" r:id="rId11"/>
    <p:sldId id="314" r:id="rId12"/>
    <p:sldId id="315" r:id="rId13"/>
    <p:sldId id="321" r:id="rId14"/>
    <p:sldId id="316" r:id="rId15"/>
    <p:sldId id="317" r:id="rId16"/>
    <p:sldId id="320" r:id="rId17"/>
    <p:sldId id="319" r:id="rId18"/>
    <p:sldId id="301" r:id="rId19"/>
    <p:sldId id="308" r:id="rId20"/>
    <p:sldId id="304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7873-C2AB-420E-A78E-DD2481ED11D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AB75-CBBE-47CE-BE5A-DB6D7072A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657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Дни Университета 2015 – кандидатуры ключевых спикеров, проект программы конференции»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572140"/>
            <a:ext cx="3214678" cy="830997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Докладчик – начальник отдела стратегического планирования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Нуракынова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Сабина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Талгатовна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16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233784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1" y="0"/>
            <a:ext cx="6477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400000">
            <a:off x="-3771900" y="2476500"/>
            <a:ext cx="9182100" cy="19431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1-й день. 2 декабря 2015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400000">
            <a:off x="-3619500" y="342900"/>
            <a:ext cx="9182100" cy="19431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1-й день. 2 декабря 2015 г.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-3619500" y="342900"/>
            <a:ext cx="9182100" cy="19431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1-й день. 2 декабря 2015 г.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0"/>
            <a:ext cx="5557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-3771900" y="2476500"/>
            <a:ext cx="9182100" cy="19431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день. 3 декабря 2015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6013" y="0"/>
            <a:ext cx="5843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-3771900" y="2476500"/>
            <a:ext cx="9182100" cy="19431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день. 3 декабря 2015 г.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декабря Факультетский день</a:t>
            </a:r>
            <a:br>
              <a:rPr lang="ru-RU" dirty="0" smtClean="0"/>
            </a:br>
            <a:r>
              <a:rPr lang="ru-RU" dirty="0" smtClean="0"/>
              <a:t>Перечень конференций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r>
              <a:rPr lang="ru-RU" b="1" dirty="0" smtClean="0"/>
              <a:t>ДОСТИЖЕНИЯ И ПЕРСПЕКТИВЫ УНИВЕРСИТЕТСКОЙ НАУКИ 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smtClean="0"/>
              <a:t>МЕДИЦИНА 21 ВЕКА: ВЗГЛЯД В БУДУЩЕЕ</a:t>
            </a:r>
            <a:endParaRPr lang="ru-RU" dirty="0" smtClean="0"/>
          </a:p>
          <a:p>
            <a:r>
              <a:rPr lang="ru-RU" b="1" dirty="0" smtClean="0"/>
              <a:t>КЛИНИЧЕСКАЯ ФАРМАЦИЯ: МЕЖДУНАРОДНЫЙ ОПЫТ И ОСОБЕННОСТИ РАЗВИТИЯ В ЗДРАВООХРАНЕНИИ КАЗАХСТАНА</a:t>
            </a:r>
          </a:p>
          <a:p>
            <a:r>
              <a:rPr lang="ru-RU" b="1" dirty="0" smtClean="0"/>
              <a:t>ПРИОРИТЕТЫ ОБЩЕСТВЕННОГО ЗДРАВООХРАНЕНИЯ И ПРОФИЛАКТИЧЕСКОЙ МЕДИЦИНЫ В  21 ВЕКЕ</a:t>
            </a:r>
          </a:p>
          <a:p>
            <a:r>
              <a:rPr lang="ru-RU" b="1" dirty="0" smtClean="0"/>
              <a:t>ОСНОВНЫЕ ДОСТИЖЕНИЯ И ПЕРСПЕКТИВЫ РАЗВИТИЯ  СТОМАТОЛОГИЧЕСКОЙ СЛУЖБЫ РЕСПУБЛИКИ КАЗАХСТАН </a:t>
            </a:r>
          </a:p>
          <a:p>
            <a:r>
              <a:rPr lang="kk-KZ" b="1" dirty="0" smtClean="0"/>
              <a:t>ЯЗЫК И СПЕЦИАЛЬНОСТЬ: КОНЦЕПТУАЛЬНЫЕ ОСНОВЫ ИНТЕГРАЦИИ В СИСТЕМЕ ПРОФЕССИОНАЛЬНОГО ОБРАЗОВАНИЯ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декабря Факультетский день</a:t>
            </a:r>
            <a:br>
              <a:rPr lang="ru-RU" dirty="0" smtClean="0"/>
            </a:br>
            <a:r>
              <a:rPr lang="ru-RU" dirty="0" smtClean="0"/>
              <a:t>Круглые столы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АКТУАЛЬНЫЕ ВОПРОСЫ ГЕПАТОЛОГИИ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Внедрение инновационных методов диагностики и лечения заболеваний печени в Объединенной Университетской Клинике на основе опыта </a:t>
            </a:r>
            <a:r>
              <a:rPr lang="ru-RU" b="1" dirty="0" err="1" smtClean="0"/>
              <a:t>Нагасакского</a:t>
            </a:r>
            <a:r>
              <a:rPr lang="ru-RU" b="1" dirty="0" smtClean="0"/>
              <a:t> медицинского центра (</a:t>
            </a:r>
            <a:r>
              <a:rPr lang="ru-RU" b="1" dirty="0" err="1" smtClean="0"/>
              <a:t>National</a:t>
            </a:r>
            <a:r>
              <a:rPr lang="ru-RU" b="1" dirty="0" smtClean="0"/>
              <a:t> </a:t>
            </a:r>
            <a:r>
              <a:rPr lang="ru-RU" b="1" dirty="0" err="1" smtClean="0"/>
              <a:t>Hospital</a:t>
            </a:r>
            <a:r>
              <a:rPr lang="ru-RU" b="1" dirty="0" smtClean="0"/>
              <a:t> </a:t>
            </a:r>
            <a:r>
              <a:rPr lang="ru-RU" b="1" dirty="0" err="1" smtClean="0"/>
              <a:t>Organization</a:t>
            </a:r>
            <a:r>
              <a:rPr lang="ru-RU" b="1" dirty="0" smtClean="0"/>
              <a:t> (NHO) </a:t>
            </a:r>
            <a:r>
              <a:rPr lang="ru-RU" b="1" dirty="0" err="1" smtClean="0"/>
              <a:t>Nagasaki</a:t>
            </a:r>
            <a:r>
              <a:rPr lang="ru-RU" b="1" dirty="0" smtClean="0"/>
              <a:t> </a:t>
            </a:r>
            <a:r>
              <a:rPr lang="ru-RU" b="1" dirty="0" err="1" smtClean="0"/>
              <a:t>Medical</a:t>
            </a:r>
            <a:r>
              <a:rPr lang="ru-RU" b="1" dirty="0" smtClean="0"/>
              <a:t> </a:t>
            </a:r>
            <a:r>
              <a:rPr lang="ru-RU" b="1" dirty="0" err="1" smtClean="0"/>
              <a:t>Center</a:t>
            </a:r>
            <a:r>
              <a:rPr lang="ru-RU" b="1" dirty="0" smtClean="0"/>
              <a:t>, Япония)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АКТУАЛЬНЫЕ ВОПРОСЫ СОСУДИСТОЙ ХИРУРГИИ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Реконструктивная хирургия периферической артериальной системы: старая проблема и новые перспективы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СОВРЕМЕННЫЕ МЕТОДЫ ЛЕЧЕНИЯ САХАРНОГО ДИАБЕТА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Проблема сосудистых осложнений у пациентов с сахарным диабетом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r>
              <a:rPr lang="ru-RU" dirty="0" smtClean="0"/>
              <a:t>В течение 3-х дней будет организовано ряд  тематических выставок по основным направлениям деятельности </a:t>
            </a:r>
            <a:r>
              <a:rPr lang="ru-RU" dirty="0" err="1" smtClean="0"/>
              <a:t>КазНМУ</a:t>
            </a:r>
            <a:r>
              <a:rPr lang="ru-RU" dirty="0" smtClean="0"/>
              <a:t>, а так же выставка медицинского оборудования и фармацевтической промышленности.  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Утвердить </a:t>
            </a:r>
            <a:r>
              <a:rPr lang="ru-RU" dirty="0"/>
              <a:t>предложенные кандидатуры ключевых спикеров пленарного заседания, т.к. приезд данных профессоров является важным для Университета событием 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учитывая </a:t>
            </a:r>
            <a:r>
              <a:rPr lang="ru-RU" dirty="0"/>
              <a:t>статус зарубежных спикеров, мировое признание, обеспечить </a:t>
            </a:r>
            <a:r>
              <a:rPr lang="ru-RU" dirty="0" err="1"/>
              <a:t>авиаперелет</a:t>
            </a:r>
            <a:r>
              <a:rPr lang="ru-RU" dirty="0"/>
              <a:t> </a:t>
            </a:r>
            <a:r>
              <a:rPr lang="ru-RU" dirty="0" err="1"/>
              <a:t>бизнес-классом</a:t>
            </a:r>
            <a:r>
              <a:rPr lang="ru-RU" dirty="0"/>
              <a:t>, проживание в гостинице класса «люкс» на период проведения Дней Университета, а так же предусмотреть оплату гонорара. 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исполнитель –  </a:t>
            </a:r>
            <a:r>
              <a:rPr lang="ru-RU" dirty="0" err="1"/>
              <a:t>Айнабекова</a:t>
            </a:r>
            <a:r>
              <a:rPr lang="ru-RU" dirty="0"/>
              <a:t> П.Д., проректор по </a:t>
            </a:r>
            <a:r>
              <a:rPr lang="ru-RU" dirty="0" err="1"/>
              <a:t>ЭиОВ</a:t>
            </a:r>
            <a:endParaRPr lang="ru-RU" dirty="0"/>
          </a:p>
          <a:p>
            <a:pPr lvl="0"/>
            <a:r>
              <a:rPr lang="ru-RU" dirty="0"/>
              <a:t>Утвердить проект программы Дни Университета 2015 г., до 30 октября подготовить программу для  издания в типографии на 3-х языках.  </a:t>
            </a:r>
          </a:p>
          <a:p>
            <a:r>
              <a:rPr lang="ru-RU" dirty="0"/>
              <a:t>Ответственный исполнитель – проф.Мирзабеков О.М., директор ИРУ, </a:t>
            </a:r>
            <a:r>
              <a:rPr lang="ru-RU" dirty="0" err="1" smtClean="0"/>
              <a:t>Тян</a:t>
            </a:r>
            <a:r>
              <a:rPr lang="ru-RU" dirty="0" smtClean="0"/>
              <a:t> </a:t>
            </a:r>
            <a:r>
              <a:rPr lang="ru-RU" dirty="0"/>
              <a:t>М.А., начальник Управления по связям с общественностью.</a:t>
            </a:r>
          </a:p>
          <a:p>
            <a:pPr lvl="0"/>
            <a:r>
              <a:rPr lang="ru-RU" dirty="0"/>
              <a:t>Обеспечить информирование, рассылку программ в курирующие министерства, руководителям  медицинских и научных организаций до 10 ноября 2015 г.</a:t>
            </a:r>
            <a:endParaRPr lang="ru-RU" b="1" dirty="0"/>
          </a:p>
          <a:p>
            <a:r>
              <a:rPr lang="ru-RU" dirty="0"/>
              <a:t>Ответственны</a:t>
            </a:r>
            <a:r>
              <a:rPr lang="kk-KZ" dirty="0"/>
              <a:t>й </a:t>
            </a:r>
            <a:r>
              <a:rPr lang="ru-RU" dirty="0"/>
              <a:t>исполнитель – </a:t>
            </a:r>
            <a:r>
              <a:rPr lang="ru-RU" dirty="0" err="1"/>
              <a:t>Сарсенбаева</a:t>
            </a:r>
            <a:r>
              <a:rPr lang="ru-RU" dirty="0"/>
              <a:t> С.С., зам. директора ИРУ.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1150" y="189896"/>
            <a:ext cx="476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ПРОЕКТ РЕШЕНИЯ: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Казахский Национальный Медицинский Университет им. С.Д. </a:t>
            </a:r>
            <a:r>
              <a:rPr lang="ru-RU" dirty="0" err="1" smtClean="0"/>
              <a:t>Асфендиярова</a:t>
            </a:r>
            <a:r>
              <a:rPr lang="ru-RU" dirty="0" smtClean="0"/>
              <a:t>, следуя своим традициям, ежегодно,  в начале декабря  проводит международную научно-практическую конференцию </a:t>
            </a:r>
            <a:r>
              <a:rPr lang="ru-RU" b="1" dirty="0" smtClean="0"/>
              <a:t>«Дни Университета».</a:t>
            </a:r>
            <a:r>
              <a:rPr lang="ru-RU" dirty="0" smtClean="0"/>
              <a:t> Со 2 по 4 декабря будет проведена международная конференция </a:t>
            </a:r>
            <a:r>
              <a:rPr lang="ru-RU" b="1" dirty="0" smtClean="0"/>
              <a:t>«85 лет </a:t>
            </a:r>
            <a:r>
              <a:rPr lang="ru-RU" b="1" dirty="0" err="1" smtClean="0"/>
              <a:t>КазНМУ</a:t>
            </a:r>
            <a:r>
              <a:rPr lang="ru-RU" b="1" dirty="0" smtClean="0"/>
              <a:t>: достижения и перспективы».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Обеспечить  </a:t>
            </a:r>
            <a:r>
              <a:rPr lang="ru-RU" dirty="0"/>
              <a:t>подготовку и изготовление полиграфической продукции (проспект, брошюры, </a:t>
            </a:r>
            <a:r>
              <a:rPr lang="ru-RU" dirty="0" err="1"/>
              <a:t>лифлеты</a:t>
            </a:r>
            <a:r>
              <a:rPr lang="ru-RU" dirty="0"/>
              <a:t>, книги, сертификаты), </a:t>
            </a:r>
            <a:r>
              <a:rPr lang="ru-RU" dirty="0" err="1"/>
              <a:t>брендированных</a:t>
            </a:r>
            <a:r>
              <a:rPr lang="ru-RU" dirty="0"/>
              <a:t> изделий  (сувениры по списку) к Дням Университета в срок до 10 ноября 2015 г.</a:t>
            </a:r>
          </a:p>
          <a:p>
            <a:r>
              <a:rPr lang="ru-RU" dirty="0"/>
              <a:t>Ответственные исполнители –   проф.Мирзабеков О.М., директор ИРУ</a:t>
            </a:r>
            <a:r>
              <a:rPr lang="ru-RU" dirty="0" smtClean="0"/>
              <a:t>, </a:t>
            </a:r>
            <a:r>
              <a:rPr lang="ru-RU" dirty="0" err="1" smtClean="0"/>
              <a:t>Абирова</a:t>
            </a:r>
            <a:r>
              <a:rPr lang="ru-RU" dirty="0" smtClean="0"/>
              <a:t> </a:t>
            </a:r>
            <a:r>
              <a:rPr lang="ru-RU" dirty="0"/>
              <a:t>М.А., директор ДУМР</a:t>
            </a:r>
            <a:r>
              <a:rPr lang="ru-RU" dirty="0" smtClean="0"/>
              <a:t>, </a:t>
            </a:r>
            <a:r>
              <a:rPr lang="ru-RU" dirty="0" err="1" smtClean="0"/>
              <a:t>Айнабекова</a:t>
            </a:r>
            <a:r>
              <a:rPr lang="ru-RU" dirty="0" smtClean="0"/>
              <a:t> </a:t>
            </a:r>
            <a:r>
              <a:rPr lang="ru-RU" dirty="0"/>
              <a:t>П.Д., проректор по </a:t>
            </a:r>
            <a:r>
              <a:rPr lang="ru-RU" dirty="0" err="1"/>
              <a:t>ЭиОВ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Обеспечить  подготовку аудиторного фонда  и транспортное обеспечение юбилейных мероприятий.</a:t>
            </a:r>
          </a:p>
          <a:p>
            <a:r>
              <a:rPr lang="ru-RU" dirty="0"/>
              <a:t>Ответственные исполнители – </a:t>
            </a:r>
            <a:r>
              <a:rPr lang="ru-RU" dirty="0" err="1"/>
              <a:t>Камалиев</a:t>
            </a:r>
            <a:r>
              <a:rPr lang="ru-RU" dirty="0"/>
              <a:t> М., директор ДЭР</a:t>
            </a:r>
            <a:r>
              <a:rPr lang="ru-RU" dirty="0" smtClean="0"/>
              <a:t>, </a:t>
            </a:r>
            <a:r>
              <a:rPr lang="ru-RU" dirty="0" err="1" smtClean="0"/>
              <a:t>Шадиков</a:t>
            </a:r>
            <a:r>
              <a:rPr lang="ru-RU" dirty="0" smtClean="0"/>
              <a:t> </a:t>
            </a:r>
            <a:r>
              <a:rPr lang="ru-RU" dirty="0"/>
              <a:t>Е.М., директор ДИТ.</a:t>
            </a:r>
          </a:p>
          <a:p>
            <a:pPr lvl="0"/>
            <a:r>
              <a:rPr lang="ru-RU" dirty="0"/>
              <a:t>Обеспечить информационное (пресс-релиз, публикации, освещение в СМИ) и фото сопровождение юбилейных Дней Университета</a:t>
            </a:r>
          </a:p>
          <a:p>
            <a:r>
              <a:rPr lang="ru-RU" dirty="0"/>
              <a:t>Ответственные исполнители – </a:t>
            </a:r>
            <a:r>
              <a:rPr lang="ru-RU" dirty="0" err="1"/>
              <a:t>Айнабекова</a:t>
            </a:r>
            <a:r>
              <a:rPr lang="ru-RU" dirty="0"/>
              <a:t> П.Д., проректор по </a:t>
            </a:r>
            <a:r>
              <a:rPr lang="ru-RU" dirty="0" err="1"/>
              <a:t>ЭиОВ</a:t>
            </a:r>
            <a:r>
              <a:rPr lang="ru-RU" dirty="0" smtClean="0"/>
              <a:t>, </a:t>
            </a:r>
            <a:r>
              <a:rPr lang="ru-RU" dirty="0" err="1" smtClean="0"/>
              <a:t>Тян</a:t>
            </a:r>
            <a:r>
              <a:rPr lang="ru-RU" dirty="0" smtClean="0"/>
              <a:t> </a:t>
            </a:r>
            <a:r>
              <a:rPr lang="ru-RU" dirty="0"/>
              <a:t>М.А., начальник Управления по связям с общественностью 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1150" y="189896"/>
            <a:ext cx="476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ПРОЕКТ РЕШЕНИЯ: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1" y="1844824"/>
            <a:ext cx="6789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00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 конференции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подведение итогов развития университета за поселение 5 лет, обсуждение эффективного   сотрудничества   с   ТОП университетами мира</a:t>
            </a:r>
            <a:r>
              <a:rPr lang="kk-KZ" dirty="0" smtClean="0"/>
              <a:t> по вопросам совершенствования подготовки специалистов медицины и фармации,  </a:t>
            </a:r>
            <a:r>
              <a:rPr lang="ru-RU" dirty="0" smtClean="0"/>
              <a:t>обмена лучшими  мировыми практиками в области образования, клиники и науки  в соответствии с Посланием Президента Республики Казахстан Н.А. Назарбаева народу Казахстана  от 11 ноября 2014 г.   </a:t>
            </a:r>
            <a:r>
              <a:rPr lang="ru-RU" b="1" dirty="0" smtClean="0"/>
              <a:t>«</a:t>
            </a:r>
            <a:r>
              <a:rPr lang="ru-RU" b="1" dirty="0" err="1" smtClean="0"/>
              <a:t>Нурлы</a:t>
            </a:r>
            <a:r>
              <a:rPr lang="ru-RU" b="1" dirty="0" smtClean="0"/>
              <a:t> </a:t>
            </a:r>
            <a:r>
              <a:rPr lang="ru-RU" b="1" dirty="0" err="1" smtClean="0"/>
              <a:t>жол</a:t>
            </a:r>
            <a:r>
              <a:rPr lang="ru-RU" b="1" dirty="0" smtClean="0"/>
              <a:t> - Путь в будущее» и 5-тью институциональными реформами для укрепления государственности. 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pic>
        <p:nvPicPr>
          <p:cNvPr id="9" name="Рисунок 8" descr="http://orpheus-med.org/images/stories/slike/David-Gordon.JPG"/>
          <p:cNvPicPr/>
          <p:nvPr/>
        </p:nvPicPr>
        <p:blipFill>
          <a:blip r:embed="rId3"/>
          <a:srcRect l="18163" t="2026" r="50024" b="38850"/>
          <a:stretch>
            <a:fillRect/>
          </a:stretch>
        </p:blipFill>
        <p:spPr bwMode="auto">
          <a:xfrm>
            <a:off x="1143000" y="12954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295400"/>
            <a:ext cx="4953000" cy="55626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экс-Президент</a:t>
            </a:r>
            <a:r>
              <a:rPr lang="ru-RU" dirty="0" smtClean="0"/>
              <a:t> Ассоциации Медицинских Школ Европы (AMSE, 2004-2014 г.г.), </a:t>
            </a:r>
            <a:r>
              <a:rPr lang="ru-RU" dirty="0" err="1" smtClean="0"/>
              <a:t>экс-Вице-Президент</a:t>
            </a:r>
            <a:r>
              <a:rPr lang="ru-RU" dirty="0" smtClean="0"/>
              <a:t> Организации для </a:t>
            </a:r>
            <a:r>
              <a:rPr lang="ru-RU" dirty="0" err="1" smtClean="0"/>
              <a:t>PhD</a:t>
            </a:r>
            <a:r>
              <a:rPr lang="ru-RU" dirty="0" smtClean="0"/>
              <a:t> программ докторантуры по Биомедицине и Медицинским наукам в Европейской Системе (ORPHEUS);  всемирно признанный эксперт в области медицинского образования, специалист по внутренним болезням (кардиология, нефрология) в Кембриджском университете,  Великобритания), опыт работы </a:t>
            </a:r>
            <a:r>
              <a:rPr lang="ru-RU" dirty="0" err="1" smtClean="0"/>
              <a:t>вице-Президентом</a:t>
            </a:r>
            <a:r>
              <a:rPr lang="ru-RU" dirty="0" smtClean="0"/>
              <a:t>  и деканом Медицинского факультета Университета Манчестер; руководил Советом Деканов Медицинских Школ Великобритании.  Консультант проекта ВОЗ/ВФМО «Директории Авиценны»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Avicenna</a:t>
            </a:r>
            <a:r>
              <a:rPr lang="ru-RU" dirty="0" smtClean="0"/>
              <a:t> </a:t>
            </a:r>
            <a:r>
              <a:rPr lang="ru-RU" dirty="0" err="1" smtClean="0"/>
              <a:t>Directories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152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Дэвид Гордон,</a:t>
            </a:r>
            <a:r>
              <a:rPr lang="ru-RU" sz="3200" dirty="0" smtClean="0"/>
              <a:t> профессор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038601"/>
            <a:ext cx="3994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/>
              <a:t>Париж,  Франция.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495800"/>
            <a:ext cx="3657600" cy="14588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Президент Всемирной федерации  медицинского образования (ВФМО)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почетный профессор </a:t>
            </a:r>
            <a:r>
              <a:rPr lang="ru-RU" sz="1600" b="1" dirty="0" err="1" smtClean="0">
                <a:solidFill>
                  <a:schemeClr val="tx1"/>
                </a:solidFill>
              </a:rPr>
              <a:t>КазНМУ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im Sp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295400"/>
            <a:ext cx="4953000" cy="556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Он основал реестр 11000 близнецов в Великобритании в 1993 году, который является одной из самых больших баз данных о генотипе и фенотипе близнецов во всем мире. Эти исследования расширили знания по широкому спектру комплексных признаков, многие из которых ранее считались причиною старения, а так же влияние окружающей среды. Автор более 400 научных работ, нескольких книг, посвященных </a:t>
            </a:r>
            <a:r>
              <a:rPr lang="ru-RU" dirty="0" err="1" smtClean="0"/>
              <a:t>остеопорозу</a:t>
            </a:r>
            <a:r>
              <a:rPr lang="ru-RU" dirty="0" smtClean="0"/>
              <a:t> и генетике, в том числе книги «Ваши гены открыты. Как генетическая наследственность влияет на нашу жизнь». Является главным исследователем EU </a:t>
            </a:r>
            <a:r>
              <a:rPr lang="ru-RU" dirty="0" err="1" smtClean="0"/>
              <a:t>Euroclot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Treat</a:t>
            </a:r>
            <a:r>
              <a:rPr lang="ru-RU" dirty="0" smtClean="0"/>
              <a:t> OA </a:t>
            </a:r>
            <a:r>
              <a:rPr lang="ru-RU" dirty="0" err="1" smtClean="0"/>
              <a:t>study</a:t>
            </a:r>
            <a:r>
              <a:rPr lang="ru-RU" dirty="0" smtClean="0"/>
              <a:t> и партнером пяти проектов.   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1524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Тимоти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Спектор</a:t>
            </a:r>
            <a:r>
              <a:rPr lang="ru-RU" sz="3200" dirty="0" smtClean="0"/>
              <a:t>, MB </a:t>
            </a:r>
            <a:r>
              <a:rPr lang="ru-RU" sz="3200" dirty="0" err="1" smtClean="0"/>
              <a:t>MSc</a:t>
            </a:r>
            <a:r>
              <a:rPr lang="ru-RU" sz="3200" dirty="0" smtClean="0"/>
              <a:t>, доктор </a:t>
            </a:r>
            <a:r>
              <a:rPr lang="ru-RU" sz="3200" dirty="0" smtClean="0"/>
              <a:t>Медицины</a:t>
            </a: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038601"/>
            <a:ext cx="3994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/>
              <a:t>Лондон, </a:t>
            </a:r>
            <a:r>
              <a:rPr lang="ru-RU" sz="2000" dirty="0" smtClean="0"/>
              <a:t>Великобритания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495800"/>
            <a:ext cx="365760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член Королевской Коллегии врачей, профессор генетической эпидемиологии Королевского Колледжа в Лондоне, директор департамента исследования близнецов и генетической эпидемиологии в госпитале Святого Томаса, </a:t>
            </a:r>
            <a:r>
              <a:rPr lang="ru-RU" sz="1600" b="1" dirty="0" smtClean="0">
                <a:solidFill>
                  <a:schemeClr val="tx1"/>
                </a:solidFill>
              </a:rPr>
              <a:t>Лондон.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prstClr val="black"/>
                </a:solidFill>
              </a:rPr>
              <a:t>ПРОЕКТ ПРОГРАММЫ КОНФЕРЕНЦИИ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prstClr val="black"/>
                </a:solidFill>
              </a:rPr>
              <a:t>ДНИ УНИВЕРСИТЕТА 2015 Г.</a:t>
            </a:r>
            <a:endParaRPr lang="ru-RU" sz="4800" dirty="0" smtClean="0"/>
          </a:p>
          <a:p>
            <a:pPr algn="ctr"/>
            <a:endParaRPr lang="ru-RU" sz="48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2 </a:t>
            </a:r>
            <a:r>
              <a:rPr lang="ru-RU" i="1" dirty="0"/>
              <a:t>декабря </a:t>
            </a:r>
            <a:r>
              <a:rPr lang="ru-RU" dirty="0"/>
              <a:t> </a:t>
            </a:r>
            <a:r>
              <a:rPr lang="ru-RU" b="1" dirty="0"/>
              <a:t>«День студентов и выпускников», </a:t>
            </a:r>
            <a:r>
              <a:rPr lang="ru-RU" dirty="0"/>
              <a:t>проводимый под девизом «Гуманизм как путь к совершенству», включает церемонию посвящения в студенты первокурсников, более 10 студенческих мероприятий, встречу выпускников, открытие Центра индийской культуры  </a:t>
            </a:r>
            <a:r>
              <a:rPr lang="ru-RU" dirty="0" err="1"/>
              <a:t>КазНМУ</a:t>
            </a:r>
            <a:r>
              <a:rPr lang="ru-RU" dirty="0"/>
              <a:t>, конференцию «Студенческая наука - инновационный мост в будущее».    </a:t>
            </a:r>
          </a:p>
          <a:p>
            <a:r>
              <a:rPr lang="ru-RU" dirty="0"/>
              <a:t>3 декабря «Университетские чтения» - публичные лекции выдающихся специалистов в области   здравоохранения и  медицинского образования Франции  и Великобритании (проф. Дэвид Гордон, проф. </a:t>
            </a:r>
            <a:r>
              <a:rPr lang="ru-RU" dirty="0" err="1"/>
              <a:t>Тимоти</a:t>
            </a:r>
            <a:r>
              <a:rPr lang="ru-RU" dirty="0"/>
              <a:t> </a:t>
            </a:r>
            <a:r>
              <a:rPr lang="ru-RU" dirty="0" err="1"/>
              <a:t>Спектор</a:t>
            </a:r>
            <a:r>
              <a:rPr lang="ru-RU" dirty="0"/>
              <a:t>). Юбилейная актовая речь ректора </a:t>
            </a:r>
            <a:r>
              <a:rPr lang="ru-RU" dirty="0" err="1"/>
              <a:t>КазНМУ</a:t>
            </a:r>
            <a:r>
              <a:rPr lang="ru-RU" dirty="0"/>
              <a:t> </a:t>
            </a:r>
            <a:r>
              <a:rPr lang="ru-RU" dirty="0" err="1"/>
              <a:t>проф.А.А.Аканова</a:t>
            </a:r>
            <a:r>
              <a:rPr lang="ru-RU" dirty="0"/>
              <a:t>.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304800"/>
            <a:ext cx="8305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В  ПРОГРАММЕ ВОСЬМЫХ «ДНЕЙ УНИВЕРСИТЕТА 2015»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ПЛАНИРУЕТСЯ: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Проведение круглого  стола с зарубежными  вузами-партнерами «</a:t>
            </a:r>
            <a:r>
              <a:rPr lang="ru-RU" i="1" dirty="0" smtClean="0"/>
              <a:t>Состояние и проблемы медицинского образования</a:t>
            </a:r>
            <a:r>
              <a:rPr lang="ru-RU" dirty="0" smtClean="0"/>
              <a:t>», Юбилейный Форум Ассоциации выпускников </a:t>
            </a:r>
            <a:r>
              <a:rPr lang="ru-RU" dirty="0" err="1" smtClean="0"/>
              <a:t>КазНМУ</a:t>
            </a:r>
            <a:r>
              <a:rPr lang="ru-RU" dirty="0" smtClean="0"/>
              <a:t>  «</a:t>
            </a:r>
            <a:r>
              <a:rPr lang="ru-RU" i="1" dirty="0" smtClean="0"/>
              <a:t>Вклад  выпускников </a:t>
            </a:r>
            <a:r>
              <a:rPr lang="ru-RU" i="1" dirty="0" err="1" smtClean="0"/>
              <a:t>КазНМУ</a:t>
            </a:r>
            <a:r>
              <a:rPr lang="ru-RU" i="1" dirty="0" smtClean="0"/>
              <a:t> в развитие  здравоохранения и образования</a:t>
            </a:r>
            <a:r>
              <a:rPr lang="ru-RU" dirty="0" smtClean="0"/>
              <a:t>»,  мастер-класс  «</a:t>
            </a:r>
            <a:r>
              <a:rPr lang="ru-RU" i="1" dirty="0" smtClean="0"/>
              <a:t>Роль  фармацевта в совершенствовании  рационального применения антибиотиков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en-US" i="1" dirty="0" smtClean="0"/>
          </a:p>
          <a:p>
            <a:r>
              <a:rPr lang="ru-RU" i="1" dirty="0" smtClean="0"/>
              <a:t>4 декабря</a:t>
            </a:r>
            <a:r>
              <a:rPr lang="ru-RU" dirty="0" smtClean="0"/>
              <a:t> </a:t>
            </a:r>
            <a:r>
              <a:rPr lang="ru-RU" b="1" dirty="0" smtClean="0"/>
              <a:t>«Факультетский день»,</a:t>
            </a:r>
            <a:r>
              <a:rPr lang="ru-RU" dirty="0" smtClean="0"/>
              <a:t> в рамках которого  будет проводиться 6-ть   международных конференций по клинической медицине, фармации, общественному здравоохранению, стоматологии, научной работе </a:t>
            </a:r>
            <a:r>
              <a:rPr lang="ru-RU" dirty="0" err="1" smtClean="0"/>
              <a:t>КазНМУ</a:t>
            </a:r>
            <a:r>
              <a:rPr lang="ru-RU" dirty="0" smtClean="0"/>
              <a:t> и языковым  наукам, 3 круглых стола по сахарному диабету, сосудистой хирургии и </a:t>
            </a:r>
            <a:r>
              <a:rPr lang="ru-RU" dirty="0" err="1" smtClean="0"/>
              <a:t>гепатологии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304800"/>
            <a:ext cx="8305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В  ПРОГРАММЕ ВОСЬМЫХ «ДНЕЙ УНИВЕРСИТЕТА 2015»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ПЛАНИРУЕТСЯ: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/>
          <a:p>
            <a:r>
              <a:rPr lang="ru-RU" dirty="0" smtClean="0"/>
              <a:t>Великобритании </a:t>
            </a:r>
          </a:p>
          <a:p>
            <a:r>
              <a:rPr lang="ru-RU" dirty="0" smtClean="0"/>
              <a:t>Франции</a:t>
            </a:r>
          </a:p>
          <a:p>
            <a:r>
              <a:rPr lang="ru-RU" dirty="0" smtClean="0"/>
              <a:t>Канады</a:t>
            </a:r>
          </a:p>
          <a:p>
            <a:r>
              <a:rPr lang="ru-RU" dirty="0" smtClean="0"/>
              <a:t>Швеции </a:t>
            </a:r>
          </a:p>
          <a:p>
            <a:r>
              <a:rPr lang="ru-RU" dirty="0" smtClean="0"/>
              <a:t>Польши </a:t>
            </a:r>
          </a:p>
          <a:p>
            <a:r>
              <a:rPr lang="ru-RU" dirty="0" smtClean="0"/>
              <a:t>Испании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ru-RU" dirty="0" smtClean="0"/>
              <a:t>Чехии </a:t>
            </a:r>
          </a:p>
          <a:p>
            <a:r>
              <a:rPr lang="ru-RU" dirty="0" smtClean="0"/>
              <a:t>Японии </a:t>
            </a:r>
          </a:p>
          <a:p>
            <a:r>
              <a:rPr lang="ru-RU" dirty="0" smtClean="0"/>
              <a:t>Турции </a:t>
            </a:r>
          </a:p>
          <a:p>
            <a:r>
              <a:rPr lang="ru-RU" dirty="0" smtClean="0"/>
              <a:t>Таиланда </a:t>
            </a:r>
          </a:p>
          <a:p>
            <a:r>
              <a:rPr lang="ru-RU" dirty="0" smtClean="0"/>
              <a:t>Вьетнама</a:t>
            </a:r>
          </a:p>
          <a:p>
            <a:r>
              <a:rPr lang="ru-RU" dirty="0" smtClean="0"/>
              <a:t>Стран СНГ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В ПЕРИОД ПРОВЕДЕНИЯ ДНЕЙ УНИВЕРСИТЕТА ПЛАНИРУЕТСЯ УЧАСТИЕ УЧЕНЫХ С МИРОВЫМ ИМЕНЕМ ИЗ: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650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Цель  конференции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4 декабря Факультетский день Перечень конференций</vt:lpstr>
      <vt:lpstr>4 декабря Факультетский день Круглые столы</vt:lpstr>
      <vt:lpstr>Слайд 18</vt:lpstr>
      <vt:lpstr>Слайд 19</vt:lpstr>
      <vt:lpstr>Слайд 20</vt:lpstr>
      <vt:lpstr>Слайд 21</vt:lpstr>
    </vt:vector>
  </TitlesOfParts>
  <Company>РКГП Казахский нац. медицинский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27</cp:revision>
  <dcterms:created xsi:type="dcterms:W3CDTF">2015-10-26T04:31:19Z</dcterms:created>
  <dcterms:modified xsi:type="dcterms:W3CDTF">2015-10-28T08:36:28Z</dcterms:modified>
</cp:coreProperties>
</file>