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57" r:id="rId5"/>
    <p:sldId id="258" r:id="rId6"/>
    <p:sldId id="256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AFC8B-4BDD-4F2F-8692-EB4564C42978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0B617969-7F71-43A4-BCC6-B6A39A966C76}">
      <dgm:prSet phldrT="[Текст]"/>
      <dgm:spPr/>
      <dgm:t>
        <a:bodyPr/>
        <a:lstStyle/>
        <a:p>
          <a:r>
            <a:rPr lang="ru-RU" dirty="0" smtClean="0"/>
            <a:t>2014</a:t>
          </a:r>
          <a:endParaRPr lang="ru-RU" dirty="0"/>
        </a:p>
      </dgm:t>
    </dgm:pt>
    <dgm:pt modelId="{2C1FE62F-6635-4A17-870C-9DAFE41BAB5E}" type="parTrans" cxnId="{E1F82551-74A8-4647-BF29-33820EAA6144}">
      <dgm:prSet/>
      <dgm:spPr/>
      <dgm:t>
        <a:bodyPr/>
        <a:lstStyle/>
        <a:p>
          <a:endParaRPr lang="ru-RU"/>
        </a:p>
      </dgm:t>
    </dgm:pt>
    <dgm:pt modelId="{E7C92AB7-6687-4118-BF4C-A2061E4F56CB}" type="sibTrans" cxnId="{E1F82551-74A8-4647-BF29-33820EAA6144}">
      <dgm:prSet/>
      <dgm:spPr/>
      <dgm:t>
        <a:bodyPr/>
        <a:lstStyle/>
        <a:p>
          <a:endParaRPr lang="ru-RU"/>
        </a:p>
      </dgm:t>
    </dgm:pt>
    <dgm:pt modelId="{04361DDA-A455-4B5F-A732-E415D6314F1E}">
      <dgm:prSet phldrT="[Текст]"/>
      <dgm:spPr/>
      <dgm:t>
        <a:bodyPr/>
        <a:lstStyle/>
        <a:p>
          <a:r>
            <a:rPr lang="ru-RU" dirty="0" smtClean="0"/>
            <a:t>2010</a:t>
          </a:r>
          <a:endParaRPr lang="ru-RU" dirty="0"/>
        </a:p>
      </dgm:t>
    </dgm:pt>
    <dgm:pt modelId="{308505FD-EBBB-4CB7-BA00-29DF0E0EC6E4}" type="parTrans" cxnId="{1348F33F-11F6-4DD9-A9B5-5A66BE2DA41D}">
      <dgm:prSet/>
      <dgm:spPr/>
      <dgm:t>
        <a:bodyPr/>
        <a:lstStyle/>
        <a:p>
          <a:endParaRPr lang="ru-RU"/>
        </a:p>
      </dgm:t>
    </dgm:pt>
    <dgm:pt modelId="{32BBFC28-1B43-4165-B046-95AA44ED8B77}" type="sibTrans" cxnId="{1348F33F-11F6-4DD9-A9B5-5A66BE2DA41D}">
      <dgm:prSet/>
      <dgm:spPr/>
      <dgm:t>
        <a:bodyPr/>
        <a:lstStyle/>
        <a:p>
          <a:endParaRPr lang="ru-RU"/>
        </a:p>
      </dgm:t>
    </dgm:pt>
    <dgm:pt modelId="{92EBDFC9-1C59-43BE-9A47-B99AB0280476}">
      <dgm:prSet phldrT="[Текст]"/>
      <dgm:spPr/>
      <dgm:t>
        <a:bodyPr/>
        <a:lstStyle/>
        <a:p>
          <a:r>
            <a:rPr lang="ru-RU" dirty="0" smtClean="0"/>
            <a:t>2015</a:t>
          </a:r>
          <a:endParaRPr lang="ru-RU" dirty="0"/>
        </a:p>
      </dgm:t>
    </dgm:pt>
    <dgm:pt modelId="{2D555200-BF40-4381-A5FD-5E626F77AEC8}" type="parTrans" cxnId="{6260A591-1415-477E-93A0-9AA4672EA0F0}">
      <dgm:prSet/>
      <dgm:spPr/>
      <dgm:t>
        <a:bodyPr/>
        <a:lstStyle/>
        <a:p>
          <a:endParaRPr lang="ru-RU"/>
        </a:p>
      </dgm:t>
    </dgm:pt>
    <dgm:pt modelId="{3EBA9C98-3703-4EA3-AE1B-AA9F09A6C9FF}" type="sibTrans" cxnId="{6260A591-1415-477E-93A0-9AA4672EA0F0}">
      <dgm:prSet/>
      <dgm:spPr/>
      <dgm:t>
        <a:bodyPr/>
        <a:lstStyle/>
        <a:p>
          <a:endParaRPr lang="ru-RU"/>
        </a:p>
      </dgm:t>
    </dgm:pt>
    <dgm:pt modelId="{64B5E835-5585-4F29-AD28-20BD4614D532}">
      <dgm:prSet phldrT="[Текст]"/>
      <dgm:spPr/>
      <dgm:t>
        <a:bodyPr/>
        <a:lstStyle/>
        <a:p>
          <a:r>
            <a:rPr lang="ru-RU" dirty="0" smtClean="0"/>
            <a:t>2013</a:t>
          </a:r>
          <a:endParaRPr lang="ru-RU" dirty="0"/>
        </a:p>
      </dgm:t>
    </dgm:pt>
    <dgm:pt modelId="{24E691FA-DAFA-4BA8-BDC9-91538D938971}" type="parTrans" cxnId="{AE3D7300-9150-41DB-95FC-FCB8DEF56A35}">
      <dgm:prSet/>
      <dgm:spPr/>
      <dgm:t>
        <a:bodyPr/>
        <a:lstStyle/>
        <a:p>
          <a:endParaRPr lang="ru-RU"/>
        </a:p>
      </dgm:t>
    </dgm:pt>
    <dgm:pt modelId="{55DFA9EC-3480-414B-8BDF-10258CB081E4}" type="sibTrans" cxnId="{AE3D7300-9150-41DB-95FC-FCB8DEF56A35}">
      <dgm:prSet/>
      <dgm:spPr/>
      <dgm:t>
        <a:bodyPr/>
        <a:lstStyle/>
        <a:p>
          <a:endParaRPr lang="ru-RU"/>
        </a:p>
      </dgm:t>
    </dgm:pt>
    <dgm:pt modelId="{99607DF9-E8A4-4D10-A363-8007B8ABE554}">
      <dgm:prSet phldrT="[Текст]"/>
      <dgm:spPr/>
      <dgm:t>
        <a:bodyPr/>
        <a:lstStyle/>
        <a:p>
          <a:r>
            <a:rPr lang="ru-RU" dirty="0" smtClean="0"/>
            <a:t>2012</a:t>
          </a:r>
          <a:endParaRPr lang="ru-RU" dirty="0"/>
        </a:p>
      </dgm:t>
    </dgm:pt>
    <dgm:pt modelId="{6B383B13-BFC6-48A7-9B99-DD0F6B66D1B5}" type="parTrans" cxnId="{25A49269-8150-44BA-971B-2C5CBF70BEAE}">
      <dgm:prSet/>
      <dgm:spPr/>
      <dgm:t>
        <a:bodyPr/>
        <a:lstStyle/>
        <a:p>
          <a:endParaRPr lang="ru-RU"/>
        </a:p>
      </dgm:t>
    </dgm:pt>
    <dgm:pt modelId="{32835C74-6F4E-44B0-AD31-29391069AEA1}" type="sibTrans" cxnId="{25A49269-8150-44BA-971B-2C5CBF70BEAE}">
      <dgm:prSet/>
      <dgm:spPr/>
      <dgm:t>
        <a:bodyPr/>
        <a:lstStyle/>
        <a:p>
          <a:endParaRPr lang="ru-RU"/>
        </a:p>
      </dgm:t>
    </dgm:pt>
    <dgm:pt modelId="{C5D4F352-6674-4347-81E3-A45535AC8538}">
      <dgm:prSet phldrT="[Текст]"/>
      <dgm:spPr/>
      <dgm:t>
        <a:bodyPr/>
        <a:lstStyle/>
        <a:p>
          <a:r>
            <a:rPr lang="ru-RU" dirty="0" smtClean="0"/>
            <a:t>2011</a:t>
          </a:r>
          <a:endParaRPr lang="ru-RU" dirty="0"/>
        </a:p>
      </dgm:t>
    </dgm:pt>
    <dgm:pt modelId="{5CC09178-4FD6-4758-BC91-08B9670DD455}" type="parTrans" cxnId="{D877533E-DCEA-4753-8BB3-2BCDF4DC4319}">
      <dgm:prSet/>
      <dgm:spPr/>
      <dgm:t>
        <a:bodyPr/>
        <a:lstStyle/>
        <a:p>
          <a:endParaRPr lang="ru-RU"/>
        </a:p>
      </dgm:t>
    </dgm:pt>
    <dgm:pt modelId="{29721BAA-FBFB-4AB9-A475-C20F318C7C67}" type="sibTrans" cxnId="{D877533E-DCEA-4753-8BB3-2BCDF4DC4319}">
      <dgm:prSet/>
      <dgm:spPr/>
      <dgm:t>
        <a:bodyPr/>
        <a:lstStyle/>
        <a:p>
          <a:endParaRPr lang="ru-RU"/>
        </a:p>
      </dgm:t>
    </dgm:pt>
    <dgm:pt modelId="{F58C2996-6851-42CF-834E-F69171438228}" type="pres">
      <dgm:prSet presAssocID="{D6CAFC8B-4BDD-4F2F-8692-EB4564C42978}" presName="compositeShape" presStyleCnt="0">
        <dgm:presLayoutVars>
          <dgm:chMax val="7"/>
          <dgm:dir/>
          <dgm:resizeHandles val="exact"/>
        </dgm:presLayoutVars>
      </dgm:prSet>
      <dgm:spPr/>
    </dgm:pt>
    <dgm:pt modelId="{F3ED4E7B-CBB1-4927-A75C-A5E81CD6129C}" type="pres">
      <dgm:prSet presAssocID="{D6CAFC8B-4BDD-4F2F-8692-EB4564C42978}" presName="wedge1" presStyleLbl="node1" presStyleIdx="0" presStyleCnt="6"/>
      <dgm:spPr/>
      <dgm:t>
        <a:bodyPr/>
        <a:lstStyle/>
        <a:p>
          <a:endParaRPr lang="ru-RU"/>
        </a:p>
      </dgm:t>
    </dgm:pt>
    <dgm:pt modelId="{14F1D048-4A86-4325-99AB-CD7A74EE2A97}" type="pres">
      <dgm:prSet presAssocID="{D6CAFC8B-4BDD-4F2F-8692-EB4564C42978}" presName="dummy1a" presStyleCnt="0"/>
      <dgm:spPr/>
    </dgm:pt>
    <dgm:pt modelId="{84ED6941-38BA-4BFD-8621-74599CC8805B}" type="pres">
      <dgm:prSet presAssocID="{D6CAFC8B-4BDD-4F2F-8692-EB4564C42978}" presName="dummy1b" presStyleCnt="0"/>
      <dgm:spPr/>
    </dgm:pt>
    <dgm:pt modelId="{CB99FE00-5A92-4E99-88AC-39E702F52E9C}" type="pres">
      <dgm:prSet presAssocID="{D6CAFC8B-4BDD-4F2F-8692-EB4564C4297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1012E-0703-4E21-87B9-1808087BCDA4}" type="pres">
      <dgm:prSet presAssocID="{D6CAFC8B-4BDD-4F2F-8692-EB4564C42978}" presName="wedge2" presStyleLbl="node1" presStyleIdx="1" presStyleCnt="6"/>
      <dgm:spPr/>
      <dgm:t>
        <a:bodyPr/>
        <a:lstStyle/>
        <a:p>
          <a:endParaRPr lang="ru-RU"/>
        </a:p>
      </dgm:t>
    </dgm:pt>
    <dgm:pt modelId="{04784F32-F9A9-4F9A-9141-C052638CAD57}" type="pres">
      <dgm:prSet presAssocID="{D6CAFC8B-4BDD-4F2F-8692-EB4564C42978}" presName="dummy2a" presStyleCnt="0"/>
      <dgm:spPr/>
    </dgm:pt>
    <dgm:pt modelId="{B1E73047-FC87-45F3-A62B-A0AED1041EF5}" type="pres">
      <dgm:prSet presAssocID="{D6CAFC8B-4BDD-4F2F-8692-EB4564C42978}" presName="dummy2b" presStyleCnt="0"/>
      <dgm:spPr/>
    </dgm:pt>
    <dgm:pt modelId="{844114F9-3A96-4C59-892B-0AC205D0E5EA}" type="pres">
      <dgm:prSet presAssocID="{D6CAFC8B-4BDD-4F2F-8692-EB4564C4297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C5211-7FF8-4C5E-9EF8-284231D96022}" type="pres">
      <dgm:prSet presAssocID="{D6CAFC8B-4BDD-4F2F-8692-EB4564C42978}" presName="wedge3" presStyleLbl="node1" presStyleIdx="2" presStyleCnt="6"/>
      <dgm:spPr/>
      <dgm:t>
        <a:bodyPr/>
        <a:lstStyle/>
        <a:p>
          <a:endParaRPr lang="ru-RU"/>
        </a:p>
      </dgm:t>
    </dgm:pt>
    <dgm:pt modelId="{EF3CF6AE-2014-4225-AABB-7C371F219FEC}" type="pres">
      <dgm:prSet presAssocID="{D6CAFC8B-4BDD-4F2F-8692-EB4564C42978}" presName="dummy3a" presStyleCnt="0"/>
      <dgm:spPr/>
    </dgm:pt>
    <dgm:pt modelId="{851C6D8D-C36F-48EF-A694-7A45D52D8876}" type="pres">
      <dgm:prSet presAssocID="{D6CAFC8B-4BDD-4F2F-8692-EB4564C42978}" presName="dummy3b" presStyleCnt="0"/>
      <dgm:spPr/>
    </dgm:pt>
    <dgm:pt modelId="{8D13AF01-B751-4A82-AD57-42180BE5A551}" type="pres">
      <dgm:prSet presAssocID="{D6CAFC8B-4BDD-4F2F-8692-EB4564C4297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061DE-DCE8-4BFE-AC3A-C60B22EEB80E}" type="pres">
      <dgm:prSet presAssocID="{D6CAFC8B-4BDD-4F2F-8692-EB4564C42978}" presName="wedge4" presStyleLbl="node1" presStyleIdx="3" presStyleCnt="6"/>
      <dgm:spPr/>
      <dgm:t>
        <a:bodyPr/>
        <a:lstStyle/>
        <a:p>
          <a:endParaRPr lang="ru-RU"/>
        </a:p>
      </dgm:t>
    </dgm:pt>
    <dgm:pt modelId="{A5BE3CAB-AEB0-47D3-8124-064EB843BD41}" type="pres">
      <dgm:prSet presAssocID="{D6CAFC8B-4BDD-4F2F-8692-EB4564C42978}" presName="dummy4a" presStyleCnt="0"/>
      <dgm:spPr/>
    </dgm:pt>
    <dgm:pt modelId="{A383E1F3-D74B-4BF2-95A0-2A3BFFC1EC9F}" type="pres">
      <dgm:prSet presAssocID="{D6CAFC8B-4BDD-4F2F-8692-EB4564C42978}" presName="dummy4b" presStyleCnt="0"/>
      <dgm:spPr/>
    </dgm:pt>
    <dgm:pt modelId="{38C6A0F6-DA31-48A5-BCAD-A20F26BE0391}" type="pres">
      <dgm:prSet presAssocID="{D6CAFC8B-4BDD-4F2F-8692-EB4564C4297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48C14-121A-4A06-8FD8-2DF9181DCFDA}" type="pres">
      <dgm:prSet presAssocID="{D6CAFC8B-4BDD-4F2F-8692-EB4564C42978}" presName="wedge5" presStyleLbl="node1" presStyleIdx="4" presStyleCnt="6"/>
      <dgm:spPr/>
      <dgm:t>
        <a:bodyPr/>
        <a:lstStyle/>
        <a:p>
          <a:endParaRPr lang="ru-RU"/>
        </a:p>
      </dgm:t>
    </dgm:pt>
    <dgm:pt modelId="{6D90437B-F1AC-4CC5-9CDB-A3E7F8477DC0}" type="pres">
      <dgm:prSet presAssocID="{D6CAFC8B-4BDD-4F2F-8692-EB4564C42978}" presName="dummy5a" presStyleCnt="0"/>
      <dgm:spPr/>
    </dgm:pt>
    <dgm:pt modelId="{4A33B541-D50A-4291-82C6-8A1B56913498}" type="pres">
      <dgm:prSet presAssocID="{D6CAFC8B-4BDD-4F2F-8692-EB4564C42978}" presName="dummy5b" presStyleCnt="0"/>
      <dgm:spPr/>
    </dgm:pt>
    <dgm:pt modelId="{1A0E01ED-5CB3-490D-8CED-F90E5373A7F7}" type="pres">
      <dgm:prSet presAssocID="{D6CAFC8B-4BDD-4F2F-8692-EB4564C4297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D160F-D3CA-4556-A9B2-51319301ED41}" type="pres">
      <dgm:prSet presAssocID="{D6CAFC8B-4BDD-4F2F-8692-EB4564C42978}" presName="wedge6" presStyleLbl="node1" presStyleIdx="5" presStyleCnt="6"/>
      <dgm:spPr/>
      <dgm:t>
        <a:bodyPr/>
        <a:lstStyle/>
        <a:p>
          <a:endParaRPr lang="ru-RU"/>
        </a:p>
      </dgm:t>
    </dgm:pt>
    <dgm:pt modelId="{65EF6EAE-902A-4F53-A392-B100B5D3F0C2}" type="pres">
      <dgm:prSet presAssocID="{D6CAFC8B-4BDD-4F2F-8692-EB4564C42978}" presName="dummy6a" presStyleCnt="0"/>
      <dgm:spPr/>
    </dgm:pt>
    <dgm:pt modelId="{A355F7DF-EA5C-4565-A6C7-4E5A0AD138C2}" type="pres">
      <dgm:prSet presAssocID="{D6CAFC8B-4BDD-4F2F-8692-EB4564C42978}" presName="dummy6b" presStyleCnt="0"/>
      <dgm:spPr/>
    </dgm:pt>
    <dgm:pt modelId="{E5B1B6D0-268E-4DC6-81A1-F3C263C37D22}" type="pres">
      <dgm:prSet presAssocID="{D6CAFC8B-4BDD-4F2F-8692-EB4564C4297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E9613-A82C-4EE5-BAF7-F6AD6A1F02FA}" type="pres">
      <dgm:prSet presAssocID="{29721BAA-FBFB-4AB9-A475-C20F318C7C67}" presName="arrowWedge1" presStyleLbl="fgSibTrans2D1" presStyleIdx="0" presStyleCnt="6"/>
      <dgm:spPr/>
    </dgm:pt>
    <dgm:pt modelId="{5C73BADE-A5DF-4825-958D-D237C1B32635}" type="pres">
      <dgm:prSet presAssocID="{32835C74-6F4E-44B0-AD31-29391069AEA1}" presName="arrowWedge2" presStyleLbl="fgSibTrans2D1" presStyleIdx="1" presStyleCnt="6"/>
      <dgm:spPr/>
    </dgm:pt>
    <dgm:pt modelId="{307DA479-B08E-460A-A2A1-CD6343F48375}" type="pres">
      <dgm:prSet presAssocID="{55DFA9EC-3480-414B-8BDF-10258CB081E4}" presName="arrowWedge3" presStyleLbl="fgSibTrans2D1" presStyleIdx="2" presStyleCnt="6"/>
      <dgm:spPr/>
    </dgm:pt>
    <dgm:pt modelId="{F7A15602-829B-4439-8D95-D983413F3A6B}" type="pres">
      <dgm:prSet presAssocID="{E7C92AB7-6687-4118-BF4C-A2061E4F56CB}" presName="arrowWedge4" presStyleLbl="fgSibTrans2D1" presStyleIdx="3" presStyleCnt="6"/>
      <dgm:spPr/>
    </dgm:pt>
    <dgm:pt modelId="{135E22BA-FC71-42BF-AFF3-6B40F9A92BB8}" type="pres">
      <dgm:prSet presAssocID="{3EBA9C98-3703-4EA3-AE1B-AA9F09A6C9FF}" presName="arrowWedge5" presStyleLbl="fgSibTrans2D1" presStyleIdx="4" presStyleCnt="6"/>
      <dgm:spPr/>
    </dgm:pt>
    <dgm:pt modelId="{6832DFF5-E744-4457-8E28-2A79DD58921B}" type="pres">
      <dgm:prSet presAssocID="{32BBFC28-1B43-4165-B046-95AA44ED8B77}" presName="arrowWedge6" presStyleLbl="fgSibTrans2D1" presStyleIdx="5" presStyleCnt="6"/>
      <dgm:spPr/>
    </dgm:pt>
  </dgm:ptLst>
  <dgm:cxnLst>
    <dgm:cxn modelId="{D705983D-12F8-465D-8617-237C3DD96915}" type="presOf" srcId="{92EBDFC9-1C59-43BE-9A47-B99AB0280476}" destId="{63B48C14-121A-4A06-8FD8-2DF9181DCFDA}" srcOrd="0" destOrd="0" presId="urn:microsoft.com/office/officeart/2005/8/layout/cycle8"/>
    <dgm:cxn modelId="{69DE936A-F022-442A-8EF2-DCBF712C4583}" type="presOf" srcId="{D6CAFC8B-4BDD-4F2F-8692-EB4564C42978}" destId="{F58C2996-6851-42CF-834E-F69171438228}" srcOrd="0" destOrd="0" presId="urn:microsoft.com/office/officeart/2005/8/layout/cycle8"/>
    <dgm:cxn modelId="{84C35695-B73F-4155-9D71-62E1AABF4986}" type="presOf" srcId="{99607DF9-E8A4-4D10-A363-8007B8ABE554}" destId="{4541012E-0703-4E21-87B9-1808087BCDA4}" srcOrd="0" destOrd="0" presId="urn:microsoft.com/office/officeart/2005/8/layout/cycle8"/>
    <dgm:cxn modelId="{B45A9260-296E-4113-89E3-16D2260A4EEA}" type="presOf" srcId="{04361DDA-A455-4B5F-A732-E415D6314F1E}" destId="{E5B1B6D0-268E-4DC6-81A1-F3C263C37D22}" srcOrd="1" destOrd="0" presId="urn:microsoft.com/office/officeart/2005/8/layout/cycle8"/>
    <dgm:cxn modelId="{25A49269-8150-44BA-971B-2C5CBF70BEAE}" srcId="{D6CAFC8B-4BDD-4F2F-8692-EB4564C42978}" destId="{99607DF9-E8A4-4D10-A363-8007B8ABE554}" srcOrd="1" destOrd="0" parTransId="{6B383B13-BFC6-48A7-9B99-DD0F6B66D1B5}" sibTransId="{32835C74-6F4E-44B0-AD31-29391069AEA1}"/>
    <dgm:cxn modelId="{D877533E-DCEA-4753-8BB3-2BCDF4DC4319}" srcId="{D6CAFC8B-4BDD-4F2F-8692-EB4564C42978}" destId="{C5D4F352-6674-4347-81E3-A45535AC8538}" srcOrd="0" destOrd="0" parTransId="{5CC09178-4FD6-4758-BC91-08B9670DD455}" sibTransId="{29721BAA-FBFB-4AB9-A475-C20F318C7C67}"/>
    <dgm:cxn modelId="{77F255BA-6E6D-40FC-8A91-D2495CE8513C}" type="presOf" srcId="{64B5E835-5585-4F29-AD28-20BD4614D532}" destId="{7EFC5211-7FF8-4C5E-9EF8-284231D96022}" srcOrd="0" destOrd="0" presId="urn:microsoft.com/office/officeart/2005/8/layout/cycle8"/>
    <dgm:cxn modelId="{2B230A07-9FE0-4FFF-B688-4F4284BB421C}" type="presOf" srcId="{C5D4F352-6674-4347-81E3-A45535AC8538}" destId="{F3ED4E7B-CBB1-4927-A75C-A5E81CD6129C}" srcOrd="0" destOrd="0" presId="urn:microsoft.com/office/officeart/2005/8/layout/cycle8"/>
    <dgm:cxn modelId="{18675874-5F1B-42F2-AD03-55334ACC74CB}" type="presOf" srcId="{0B617969-7F71-43A4-BCC6-B6A39A966C76}" destId="{38C6A0F6-DA31-48A5-BCAD-A20F26BE0391}" srcOrd="1" destOrd="0" presId="urn:microsoft.com/office/officeart/2005/8/layout/cycle8"/>
    <dgm:cxn modelId="{6260A591-1415-477E-93A0-9AA4672EA0F0}" srcId="{D6CAFC8B-4BDD-4F2F-8692-EB4564C42978}" destId="{92EBDFC9-1C59-43BE-9A47-B99AB0280476}" srcOrd="4" destOrd="0" parTransId="{2D555200-BF40-4381-A5FD-5E626F77AEC8}" sibTransId="{3EBA9C98-3703-4EA3-AE1B-AA9F09A6C9FF}"/>
    <dgm:cxn modelId="{7929E09F-EC65-4B81-B0B5-0908D469F875}" type="presOf" srcId="{C5D4F352-6674-4347-81E3-A45535AC8538}" destId="{CB99FE00-5A92-4E99-88AC-39E702F52E9C}" srcOrd="1" destOrd="0" presId="urn:microsoft.com/office/officeart/2005/8/layout/cycle8"/>
    <dgm:cxn modelId="{B5CAFC4A-DF42-43C8-A332-F1A2C846C535}" type="presOf" srcId="{04361DDA-A455-4B5F-A732-E415D6314F1E}" destId="{B11D160F-D3CA-4556-A9B2-51319301ED41}" srcOrd="0" destOrd="0" presId="urn:microsoft.com/office/officeart/2005/8/layout/cycle8"/>
    <dgm:cxn modelId="{20ABF764-4882-4935-9CA0-7C7CB89E5DE0}" type="presOf" srcId="{0B617969-7F71-43A4-BCC6-B6A39A966C76}" destId="{8DA061DE-DCE8-4BFE-AC3A-C60B22EEB80E}" srcOrd="0" destOrd="0" presId="urn:microsoft.com/office/officeart/2005/8/layout/cycle8"/>
    <dgm:cxn modelId="{99169BC1-7CE3-4DA1-A0F7-47FDC3FE7929}" type="presOf" srcId="{64B5E835-5585-4F29-AD28-20BD4614D532}" destId="{8D13AF01-B751-4A82-AD57-42180BE5A551}" srcOrd="1" destOrd="0" presId="urn:microsoft.com/office/officeart/2005/8/layout/cycle8"/>
    <dgm:cxn modelId="{E1F82551-74A8-4647-BF29-33820EAA6144}" srcId="{D6CAFC8B-4BDD-4F2F-8692-EB4564C42978}" destId="{0B617969-7F71-43A4-BCC6-B6A39A966C76}" srcOrd="3" destOrd="0" parTransId="{2C1FE62F-6635-4A17-870C-9DAFE41BAB5E}" sibTransId="{E7C92AB7-6687-4118-BF4C-A2061E4F56CB}"/>
    <dgm:cxn modelId="{AE3D7300-9150-41DB-95FC-FCB8DEF56A35}" srcId="{D6CAFC8B-4BDD-4F2F-8692-EB4564C42978}" destId="{64B5E835-5585-4F29-AD28-20BD4614D532}" srcOrd="2" destOrd="0" parTransId="{24E691FA-DAFA-4BA8-BDC9-91538D938971}" sibTransId="{55DFA9EC-3480-414B-8BDF-10258CB081E4}"/>
    <dgm:cxn modelId="{E8F8BDA5-97E0-41B2-A957-488FAF2A736D}" type="presOf" srcId="{92EBDFC9-1C59-43BE-9A47-B99AB0280476}" destId="{1A0E01ED-5CB3-490D-8CED-F90E5373A7F7}" srcOrd="1" destOrd="0" presId="urn:microsoft.com/office/officeart/2005/8/layout/cycle8"/>
    <dgm:cxn modelId="{1348F33F-11F6-4DD9-A9B5-5A66BE2DA41D}" srcId="{D6CAFC8B-4BDD-4F2F-8692-EB4564C42978}" destId="{04361DDA-A455-4B5F-A732-E415D6314F1E}" srcOrd="5" destOrd="0" parTransId="{308505FD-EBBB-4CB7-BA00-29DF0E0EC6E4}" sibTransId="{32BBFC28-1B43-4165-B046-95AA44ED8B77}"/>
    <dgm:cxn modelId="{8FC3F0A3-8663-48B7-83A5-163EDCE9DC78}" type="presOf" srcId="{99607DF9-E8A4-4D10-A363-8007B8ABE554}" destId="{844114F9-3A96-4C59-892B-0AC205D0E5EA}" srcOrd="1" destOrd="0" presId="urn:microsoft.com/office/officeart/2005/8/layout/cycle8"/>
    <dgm:cxn modelId="{7545DD37-E8CA-40A6-BEE1-E181F7BDB02B}" type="presParOf" srcId="{F58C2996-6851-42CF-834E-F69171438228}" destId="{F3ED4E7B-CBB1-4927-A75C-A5E81CD6129C}" srcOrd="0" destOrd="0" presId="urn:microsoft.com/office/officeart/2005/8/layout/cycle8"/>
    <dgm:cxn modelId="{D4EC0495-B7DC-4C61-82FA-E4DCDABECA77}" type="presParOf" srcId="{F58C2996-6851-42CF-834E-F69171438228}" destId="{14F1D048-4A86-4325-99AB-CD7A74EE2A97}" srcOrd="1" destOrd="0" presId="urn:microsoft.com/office/officeart/2005/8/layout/cycle8"/>
    <dgm:cxn modelId="{FBA5E962-0054-4CA2-8AD8-AD053BF0BD01}" type="presParOf" srcId="{F58C2996-6851-42CF-834E-F69171438228}" destId="{84ED6941-38BA-4BFD-8621-74599CC8805B}" srcOrd="2" destOrd="0" presId="urn:microsoft.com/office/officeart/2005/8/layout/cycle8"/>
    <dgm:cxn modelId="{669252F4-EC31-400E-9AB9-4ADE3072C281}" type="presParOf" srcId="{F58C2996-6851-42CF-834E-F69171438228}" destId="{CB99FE00-5A92-4E99-88AC-39E702F52E9C}" srcOrd="3" destOrd="0" presId="urn:microsoft.com/office/officeart/2005/8/layout/cycle8"/>
    <dgm:cxn modelId="{0C7DD691-4501-4759-A121-C1FC1CF30708}" type="presParOf" srcId="{F58C2996-6851-42CF-834E-F69171438228}" destId="{4541012E-0703-4E21-87B9-1808087BCDA4}" srcOrd="4" destOrd="0" presId="urn:microsoft.com/office/officeart/2005/8/layout/cycle8"/>
    <dgm:cxn modelId="{AC3984F9-A29F-4E1A-B71D-44DB9C2EDCDB}" type="presParOf" srcId="{F58C2996-6851-42CF-834E-F69171438228}" destId="{04784F32-F9A9-4F9A-9141-C052638CAD57}" srcOrd="5" destOrd="0" presId="urn:microsoft.com/office/officeart/2005/8/layout/cycle8"/>
    <dgm:cxn modelId="{27E7EF32-5F78-4636-8613-329D79230FED}" type="presParOf" srcId="{F58C2996-6851-42CF-834E-F69171438228}" destId="{B1E73047-FC87-45F3-A62B-A0AED1041EF5}" srcOrd="6" destOrd="0" presId="urn:microsoft.com/office/officeart/2005/8/layout/cycle8"/>
    <dgm:cxn modelId="{A53D2B5E-909C-4FB8-B3DA-648D68C42E06}" type="presParOf" srcId="{F58C2996-6851-42CF-834E-F69171438228}" destId="{844114F9-3A96-4C59-892B-0AC205D0E5EA}" srcOrd="7" destOrd="0" presId="urn:microsoft.com/office/officeart/2005/8/layout/cycle8"/>
    <dgm:cxn modelId="{735CDFC5-8574-4576-B276-839874D72F7A}" type="presParOf" srcId="{F58C2996-6851-42CF-834E-F69171438228}" destId="{7EFC5211-7FF8-4C5E-9EF8-284231D96022}" srcOrd="8" destOrd="0" presId="urn:microsoft.com/office/officeart/2005/8/layout/cycle8"/>
    <dgm:cxn modelId="{0F802298-B590-4B37-A0BA-8579306EA960}" type="presParOf" srcId="{F58C2996-6851-42CF-834E-F69171438228}" destId="{EF3CF6AE-2014-4225-AABB-7C371F219FEC}" srcOrd="9" destOrd="0" presId="urn:microsoft.com/office/officeart/2005/8/layout/cycle8"/>
    <dgm:cxn modelId="{ADB8207B-6EBB-4718-92F3-821452918CE3}" type="presParOf" srcId="{F58C2996-6851-42CF-834E-F69171438228}" destId="{851C6D8D-C36F-48EF-A694-7A45D52D8876}" srcOrd="10" destOrd="0" presId="urn:microsoft.com/office/officeart/2005/8/layout/cycle8"/>
    <dgm:cxn modelId="{E6D7DE75-5075-40BD-BC76-F1E65D945BCD}" type="presParOf" srcId="{F58C2996-6851-42CF-834E-F69171438228}" destId="{8D13AF01-B751-4A82-AD57-42180BE5A551}" srcOrd="11" destOrd="0" presId="urn:microsoft.com/office/officeart/2005/8/layout/cycle8"/>
    <dgm:cxn modelId="{5366FA9D-8415-4B13-9CEF-37941C423700}" type="presParOf" srcId="{F58C2996-6851-42CF-834E-F69171438228}" destId="{8DA061DE-DCE8-4BFE-AC3A-C60B22EEB80E}" srcOrd="12" destOrd="0" presId="urn:microsoft.com/office/officeart/2005/8/layout/cycle8"/>
    <dgm:cxn modelId="{F8718557-5916-425B-987A-649E51361900}" type="presParOf" srcId="{F58C2996-6851-42CF-834E-F69171438228}" destId="{A5BE3CAB-AEB0-47D3-8124-064EB843BD41}" srcOrd="13" destOrd="0" presId="urn:microsoft.com/office/officeart/2005/8/layout/cycle8"/>
    <dgm:cxn modelId="{1233AC42-9805-4744-8476-A9228E406E88}" type="presParOf" srcId="{F58C2996-6851-42CF-834E-F69171438228}" destId="{A383E1F3-D74B-4BF2-95A0-2A3BFFC1EC9F}" srcOrd="14" destOrd="0" presId="urn:microsoft.com/office/officeart/2005/8/layout/cycle8"/>
    <dgm:cxn modelId="{768DBE14-7A20-4B5D-B18F-31C74791CBA5}" type="presParOf" srcId="{F58C2996-6851-42CF-834E-F69171438228}" destId="{38C6A0F6-DA31-48A5-BCAD-A20F26BE0391}" srcOrd="15" destOrd="0" presId="urn:microsoft.com/office/officeart/2005/8/layout/cycle8"/>
    <dgm:cxn modelId="{4FF0AAE1-D402-4B29-A0D8-68B06060CF90}" type="presParOf" srcId="{F58C2996-6851-42CF-834E-F69171438228}" destId="{63B48C14-121A-4A06-8FD8-2DF9181DCFDA}" srcOrd="16" destOrd="0" presId="urn:microsoft.com/office/officeart/2005/8/layout/cycle8"/>
    <dgm:cxn modelId="{D4A48220-D4D6-4D04-83C4-E86DE3CC2434}" type="presParOf" srcId="{F58C2996-6851-42CF-834E-F69171438228}" destId="{6D90437B-F1AC-4CC5-9CDB-A3E7F8477DC0}" srcOrd="17" destOrd="0" presId="urn:microsoft.com/office/officeart/2005/8/layout/cycle8"/>
    <dgm:cxn modelId="{08AF4048-00AF-41D3-9F31-512DFF39AED1}" type="presParOf" srcId="{F58C2996-6851-42CF-834E-F69171438228}" destId="{4A33B541-D50A-4291-82C6-8A1B56913498}" srcOrd="18" destOrd="0" presId="urn:microsoft.com/office/officeart/2005/8/layout/cycle8"/>
    <dgm:cxn modelId="{377641F1-6D4B-44A1-8B67-1858258B7465}" type="presParOf" srcId="{F58C2996-6851-42CF-834E-F69171438228}" destId="{1A0E01ED-5CB3-490D-8CED-F90E5373A7F7}" srcOrd="19" destOrd="0" presId="urn:microsoft.com/office/officeart/2005/8/layout/cycle8"/>
    <dgm:cxn modelId="{9B882C20-9816-4D4A-8F05-FD6452CF4483}" type="presParOf" srcId="{F58C2996-6851-42CF-834E-F69171438228}" destId="{B11D160F-D3CA-4556-A9B2-51319301ED41}" srcOrd="20" destOrd="0" presId="urn:microsoft.com/office/officeart/2005/8/layout/cycle8"/>
    <dgm:cxn modelId="{DF882250-BE28-4729-946D-86C1CB137D35}" type="presParOf" srcId="{F58C2996-6851-42CF-834E-F69171438228}" destId="{65EF6EAE-902A-4F53-A392-B100B5D3F0C2}" srcOrd="21" destOrd="0" presId="urn:microsoft.com/office/officeart/2005/8/layout/cycle8"/>
    <dgm:cxn modelId="{AF3B33E1-1869-4C57-A361-5B3886669239}" type="presParOf" srcId="{F58C2996-6851-42CF-834E-F69171438228}" destId="{A355F7DF-EA5C-4565-A6C7-4E5A0AD138C2}" srcOrd="22" destOrd="0" presId="urn:microsoft.com/office/officeart/2005/8/layout/cycle8"/>
    <dgm:cxn modelId="{16D9D46F-7116-48FB-9B6D-79ABAFE43087}" type="presParOf" srcId="{F58C2996-6851-42CF-834E-F69171438228}" destId="{E5B1B6D0-268E-4DC6-81A1-F3C263C37D22}" srcOrd="23" destOrd="0" presId="urn:microsoft.com/office/officeart/2005/8/layout/cycle8"/>
    <dgm:cxn modelId="{28EC7154-18A3-4DFC-9B25-DAF81C25222E}" type="presParOf" srcId="{F58C2996-6851-42CF-834E-F69171438228}" destId="{47BE9613-A82C-4EE5-BAF7-F6AD6A1F02FA}" srcOrd="24" destOrd="0" presId="urn:microsoft.com/office/officeart/2005/8/layout/cycle8"/>
    <dgm:cxn modelId="{F59720A8-B0FE-4C44-8CEF-F783BAC0191A}" type="presParOf" srcId="{F58C2996-6851-42CF-834E-F69171438228}" destId="{5C73BADE-A5DF-4825-958D-D237C1B32635}" srcOrd="25" destOrd="0" presId="urn:microsoft.com/office/officeart/2005/8/layout/cycle8"/>
    <dgm:cxn modelId="{283E76D5-56E1-4FBB-BD55-0924F4643178}" type="presParOf" srcId="{F58C2996-6851-42CF-834E-F69171438228}" destId="{307DA479-B08E-460A-A2A1-CD6343F48375}" srcOrd="26" destOrd="0" presId="urn:microsoft.com/office/officeart/2005/8/layout/cycle8"/>
    <dgm:cxn modelId="{6B490550-E392-4FA8-A762-E1B3741C5D5F}" type="presParOf" srcId="{F58C2996-6851-42CF-834E-F69171438228}" destId="{F7A15602-829B-4439-8D95-D983413F3A6B}" srcOrd="27" destOrd="0" presId="urn:microsoft.com/office/officeart/2005/8/layout/cycle8"/>
    <dgm:cxn modelId="{EF3369CB-FD3F-4740-83C2-E8EEB6F37371}" type="presParOf" srcId="{F58C2996-6851-42CF-834E-F69171438228}" destId="{135E22BA-FC71-42BF-AFF3-6B40F9A92BB8}" srcOrd="28" destOrd="0" presId="urn:microsoft.com/office/officeart/2005/8/layout/cycle8"/>
    <dgm:cxn modelId="{A0DE3E04-0546-4094-8799-7A88487B2B5B}" type="presParOf" srcId="{F58C2996-6851-42CF-834E-F69171438228}" destId="{6832DFF5-E744-4457-8E28-2A79DD58921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D4E7B-CBB1-4927-A75C-A5E81CD6129C}">
      <dsp:nvSpPr>
        <dsp:cNvPr id="0" name=""/>
        <dsp:cNvSpPr/>
      </dsp:nvSpPr>
      <dsp:spPr>
        <a:xfrm>
          <a:off x="1381760" y="236812"/>
          <a:ext cx="3413760" cy="341376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2011</a:t>
          </a:r>
          <a:endParaRPr lang="ru-RU" sz="3100" kern="1200" dirty="0"/>
        </a:p>
      </dsp:txBody>
      <dsp:txXfrm>
        <a:off x="3169920" y="672880"/>
        <a:ext cx="894080" cy="690880"/>
      </dsp:txXfrm>
    </dsp:sp>
    <dsp:sp modelId="{4541012E-0703-4E21-87B9-1808087BCDA4}">
      <dsp:nvSpPr>
        <dsp:cNvPr id="0" name=""/>
        <dsp:cNvSpPr/>
      </dsp:nvSpPr>
      <dsp:spPr>
        <a:xfrm>
          <a:off x="1422400" y="307120"/>
          <a:ext cx="3413760" cy="3413760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2012</a:t>
          </a:r>
          <a:endParaRPr lang="ru-RU" sz="3100" kern="1200" dirty="0"/>
        </a:p>
      </dsp:txBody>
      <dsp:txXfrm>
        <a:off x="3738880" y="1688880"/>
        <a:ext cx="934720" cy="670560"/>
      </dsp:txXfrm>
    </dsp:sp>
    <dsp:sp modelId="{7EFC5211-7FF8-4C5E-9EF8-284231D96022}">
      <dsp:nvSpPr>
        <dsp:cNvPr id="0" name=""/>
        <dsp:cNvSpPr/>
      </dsp:nvSpPr>
      <dsp:spPr>
        <a:xfrm>
          <a:off x="1381760" y="377427"/>
          <a:ext cx="3413760" cy="3413760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2013</a:t>
          </a:r>
          <a:endParaRPr lang="ru-RU" sz="3100" kern="1200" dirty="0"/>
        </a:p>
      </dsp:txBody>
      <dsp:txXfrm>
        <a:off x="3169920" y="2684560"/>
        <a:ext cx="894080" cy="690880"/>
      </dsp:txXfrm>
    </dsp:sp>
    <dsp:sp modelId="{8DA061DE-DCE8-4BFE-AC3A-C60B22EEB80E}">
      <dsp:nvSpPr>
        <dsp:cNvPr id="0" name=""/>
        <dsp:cNvSpPr/>
      </dsp:nvSpPr>
      <dsp:spPr>
        <a:xfrm>
          <a:off x="1300480" y="377427"/>
          <a:ext cx="3413760" cy="3413760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2014</a:t>
          </a:r>
          <a:endParaRPr lang="ru-RU" sz="3100" kern="1200" dirty="0"/>
        </a:p>
      </dsp:txBody>
      <dsp:txXfrm>
        <a:off x="2032000" y="2684560"/>
        <a:ext cx="894080" cy="690880"/>
      </dsp:txXfrm>
    </dsp:sp>
    <dsp:sp modelId="{63B48C14-121A-4A06-8FD8-2DF9181DCFDA}">
      <dsp:nvSpPr>
        <dsp:cNvPr id="0" name=""/>
        <dsp:cNvSpPr/>
      </dsp:nvSpPr>
      <dsp:spPr>
        <a:xfrm>
          <a:off x="1259840" y="307120"/>
          <a:ext cx="3413760" cy="3413760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2015</a:t>
          </a:r>
          <a:endParaRPr lang="ru-RU" sz="3100" kern="1200" dirty="0"/>
        </a:p>
      </dsp:txBody>
      <dsp:txXfrm>
        <a:off x="1422400" y="1688880"/>
        <a:ext cx="934720" cy="670560"/>
      </dsp:txXfrm>
    </dsp:sp>
    <dsp:sp modelId="{B11D160F-D3CA-4556-A9B2-51319301ED41}">
      <dsp:nvSpPr>
        <dsp:cNvPr id="0" name=""/>
        <dsp:cNvSpPr/>
      </dsp:nvSpPr>
      <dsp:spPr>
        <a:xfrm>
          <a:off x="1300480" y="236812"/>
          <a:ext cx="3413760" cy="3413760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2010</a:t>
          </a:r>
          <a:endParaRPr lang="ru-RU" sz="3100" kern="1200" dirty="0"/>
        </a:p>
      </dsp:txBody>
      <dsp:txXfrm>
        <a:off x="2032000" y="672880"/>
        <a:ext cx="894080" cy="690880"/>
      </dsp:txXfrm>
    </dsp:sp>
    <dsp:sp modelId="{47BE9613-A82C-4EE5-BAF7-F6AD6A1F02FA}">
      <dsp:nvSpPr>
        <dsp:cNvPr id="0" name=""/>
        <dsp:cNvSpPr/>
      </dsp:nvSpPr>
      <dsp:spPr>
        <a:xfrm>
          <a:off x="1170307" y="25484"/>
          <a:ext cx="3836416" cy="383641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BADE-A5DF-4825-958D-D237C1B32635}">
      <dsp:nvSpPr>
        <dsp:cNvPr id="0" name=""/>
        <dsp:cNvSpPr/>
      </dsp:nvSpPr>
      <dsp:spPr>
        <a:xfrm>
          <a:off x="1210947" y="95792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A479-B08E-460A-A2A1-CD6343F48375}">
      <dsp:nvSpPr>
        <dsp:cNvPr id="0" name=""/>
        <dsp:cNvSpPr/>
      </dsp:nvSpPr>
      <dsp:spPr>
        <a:xfrm>
          <a:off x="1170307" y="166099"/>
          <a:ext cx="3836416" cy="383641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15602-829B-4439-8D95-D983413F3A6B}">
      <dsp:nvSpPr>
        <dsp:cNvPr id="0" name=""/>
        <dsp:cNvSpPr/>
      </dsp:nvSpPr>
      <dsp:spPr>
        <a:xfrm>
          <a:off x="1089276" y="166099"/>
          <a:ext cx="3836416" cy="383641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E22BA-FC71-42BF-AFF3-6B40F9A92BB8}">
      <dsp:nvSpPr>
        <dsp:cNvPr id="0" name=""/>
        <dsp:cNvSpPr/>
      </dsp:nvSpPr>
      <dsp:spPr>
        <a:xfrm>
          <a:off x="1048636" y="95792"/>
          <a:ext cx="3836416" cy="383641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2DFF5-E744-4457-8E28-2A79DD58921B}">
      <dsp:nvSpPr>
        <dsp:cNvPr id="0" name=""/>
        <dsp:cNvSpPr/>
      </dsp:nvSpPr>
      <dsp:spPr>
        <a:xfrm>
          <a:off x="1089276" y="25484"/>
          <a:ext cx="3836416" cy="383641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1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17" Type="http://schemas.openxmlformats.org/officeDocument/2006/relationships/image" Target="../media/image24.png"/><Relationship Id="rId2" Type="http://schemas.openxmlformats.org/officeDocument/2006/relationships/image" Target="../media/image12.gif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25.jpeg"/><Relationship Id="rId5" Type="http://schemas.openxmlformats.org/officeDocument/2006/relationships/image" Target="../media/image11.gif"/><Relationship Id="rId15" Type="http://schemas.openxmlformats.org/officeDocument/2006/relationships/image" Target="../media/image27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810190"/>
            <a:ext cx="3521986" cy="677108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38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38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6021288"/>
            <a:ext cx="5076056" cy="707886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kk-KZ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Институт развития Университета</a:t>
            </a:r>
          </a:p>
          <a:p>
            <a:pPr algn="ctr"/>
            <a:r>
              <a:rPr lang="kk-KZ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2015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960" y="3717032"/>
            <a:ext cx="4932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Механизмы обеспечения качества образования в КазНМУ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Информация для подразделений университета 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Юбилейное ЛОГО 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LOGO 19 &amp;fcy;&amp;iecy;&amp;vcy;&amp;rcy;&amp;acy;&amp;lcy;&amp;yacy; &amp;vcy; &amp;kcy;&amp;rcy;&amp;icy;&amp;vcy;&amp;y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4767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Обеспечение качества образования в КазНМУ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http://img.nur.kz/n/02/1/excellence2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1224136" cy="1919445"/>
          </a:xfrm>
          <a:prstGeom prst="rect">
            <a:avLst/>
          </a:prstGeom>
          <a:noFill/>
        </p:spPr>
      </p:pic>
      <p:pic>
        <p:nvPicPr>
          <p:cNvPr id="13" name="Picture 2" descr="diplom 1 410x580 diplo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28800"/>
            <a:ext cx="1872208" cy="2648493"/>
          </a:xfrm>
          <a:prstGeom prst="rect">
            <a:avLst/>
          </a:prstGeom>
          <a:noFill/>
        </p:spPr>
      </p:pic>
      <p:sp>
        <p:nvSpPr>
          <p:cNvPr id="16399" name="AutoShape 15" descr="data:image/jpeg;base64,/9j/4AAQSkZJRgABAQAAAQABAAD/2wBDAAoHBwgHBgoICAgLCgoLDhgQDg0NDh0VFhEYIx8lJCIfIiEmKzcvJik0KSEiMEExNDk7Pj4+JS5ESUM8SDc9Pjv/2wBDAQoLCw4NDhwQEBw7KCIoOzs7Ozs7Ozs7Ozs7Ozs7Ozs7Ozs7Ozs7Ozs7Ozs7Ozs7Ozs7Ozs7Ozs7Ozs7Ozs7Ozv/wAARCAFaAPUDASIAAhEBAxEB/8QAGwAAAgIDAQAAAAAAAAAAAAAAAAYEBQIDBwH/xABOEAABAwMABAYOCAUCBQMFAAABAAIDBAURBhIhMRMUQVGR0QcWIjVUVWFxdIGTlLGyFTI2RVKCg8IXI0KhwTPwJGJyouFDkvE0U2Nks//EABkBAAMBAQEAAAAAAAAAAAAAAAABAgQDBf/EACcRAAIBAgUFAQEBAQEAAAAAAAABEQIDEhMhMTIUQUJRUmEEYiKB/9oADAMBAAIRAxEAPwBRv9+vMOkNyiiu1dHGyrla1jah4DQHHAAzsCgdsV88c3D3p/WjSP7TXT0yX5yq4bThbElBgbclj2xXzxzcPen9aO2K+eObh70/rUDg5PwO6EcHJ+B3QiEE1E/tivnjm4e9P60dsV88c3D3p/WoHByfgd0I4OT8DuhEIJqJ/bFfPHNw96f1o7Yr545uHvT+tQODk/A7oRwcn4HdCIQTUT+2K+eObh70/rR2xXzxzcPen9agcHJ+B3Qjg5PwO6EQgmon9sV88c3D3p/Wjtivnjm4e9P61A4OT8DuhHByfgd0IhBNRP7Yr545uHvT+tHbFfPHNw96f1qBwcn4HdCODk/A7oRCCaif2xXzxzcPen9aO2K+eObh70/rUDg5PwO6EcHJ+B3QiEE1E/tivnjm4e9P60dsV88c3D3p/WoHByfgd0I4OT8DuhEIJqJ/bFfPHNw96f1o7Yr545uHvT+tQODk/A7oRwcn4HdCIQTUT+2K+eObh70/rR2xXzxzcPen9agcHJ+B3Qjg3/gd0IhBNRP7Yr545uHvT+tHbFfPHNw96f1qBwcn4HdCODf+B3QiEE1E/tivnjm4e9P60dsV88c3D3p/WoHBv/A7oRwcn4HdCIQTUT+2K+eObh70/rR2xXzxzcPen9agcG/8DuhHBv8AwO6EQg/6J/bFfPHNw96f1o7Yr545uHvT+tQODf8Agd0LFEIJZ03sY3GuuH0nx2tqKnU4LU4aVz9XOvnGTs3BCj9iX72/R/ehZbnJmy1wQl6R/aa6emS/OVhY+/tD6Qz4rPSP7TXT0yb5ysLH39ofSGfFavEx+Rq+k6/w6p9s7rWXH7n4XV+0d1qNF/rM/wCofFd4nl4OURM4uz/heEHCN2a2sAMnm2rheuq1GhotWncnWDiHH7n4XV+1cjj9z8Lq/au6129lQ57HPfFHAWzsidG+MbCS0HbyjaSCvJajgW1uyEupwdQ6rdpDGu3ZzvJXDq18nbpX9HEeP3Pwur9o7rRx+5+F1ftXda7W+sLdRzYYZNUy8NE1gMga12AQOU4IJHLnZ5dzahjqunicIRHKzVD9Qf6gAcRv2dznZ5EdWvkOlf0cO4/c/C6v2rutHH7n4XV+1cu0urJGU9PM2OCV0tPLLqNjG1zWggD1rbNNK2Z8cEdNNhsbmEgNDiSQWZ5yBkc2UdX/AJDpX9HEeP3Pwur9o7rRx+5+F1ftXda7X9IMEUUogYWcNiYOjDXRsLtQZHOD8CptI+CWN5k4EubJINjQMNa8tB6AEn/YkpwjX8jemI4Px+5+F1ftXdaOPXPwur9o5dqfXuY2TMEIdG/WLQ0a3BFuWkDO052Y5cHC2MqSalsL6eNrTLqmQNBaGkPLcHnOqBg7j5wn1f8AkXS/6OI8fufhdX7V3Wjj9z8Lq/au612ylq3zSyRzRQQBjHObKY+5lw9zcgc2Gg4/5gsTX6lNwoihkLKiQSgNA1YmyFufOBg+oo6tfIdI/o4rx+5+F1ftXdaOP3Pwur9q7rXbTK5vGMugPA1McP8ApjaHBmTv2fWd/sLBlZI+KJ5p4mOfLKyRhj/0Q3Ww4/8AtH/u2I6tfI+kf0cV4/c/C6v2rkcfufhdX7V3Wu50krpWTCWlZwsMYJY1ncvJzgtPKDgebatBqyGQvDIHCSFj3EMA1HF7QW7ecOO/8KOrXyHSP6OJ8fufhdX7V3Wjj9z8Lq/au613efUgFKXsijbJJqyOcwYA1XEeQbQBlRaqokpmOeI4ZYwxxcWxjWZtOq7HK3nS6xfIdI15HEuP3Pwur9o7rRx+5+F1ftXda7a6d7JXHg43xtn4E6sQ2EtBaT+Y49YWt1W+MXIOEGaTWEbixo1iImuGzOd5PQn1a+RdK/o4tx+5+F1ftHdaOP3Pwur9o7rXa6esc7ghLBEMyuZIGsGswa+GEgncRvIzvB3LKmlfMKHLoAamJz3YiGzGr1lD/rS8Q6WfI4lx+5+F1ftXda8NwuQGTWVQHlld1rtlHWcMIDK2DD4g9+GtG3WIVPpjJw2g9e58TWSMcxrtUDG9p2Ebxt/3hVT/AEqqpLCTV/M1S3iOcWavrJbrDHJVzvY7WBa6QkHuTyZVONysLF34g/N8pVeNy2dzG9jo3Yl+9v0f3oR2Jfvb9H96Fluc2a7XBCXpF9prp6ZN85WFj7+0PpDPis9IvtNdPTJvnKwsff2h9IZ8Vq8TL5EJrtV4dzHKdm9lS8NaGikpgAMDYetJCEqqKa+SHTcqof8Ayx4/itefBaboPWj+Kt48Epeg9aR0KMi18ldRc9jx/FW8eC03QetH8Vbx4JS9B60joRkWvkM+57Hj+Kt48Fpeg9aP4q3gbqSl6D1pHQlkWvkefd9jx/FW8eC03QetH8Vrz4LTdB60joTyLXyGfd9jx/FW8eC0vQetH8Vbx4LTdB60joRkWvkWfc9jx/FW8eCU3QetH8Vrz4LTdB60joRkWvkM+57Hj+Kt48Epeg9aP4q3jwSl6D1pHQjItfIZ932PH8Vbx4JS9B60fxVvHglL0HrSOhLItfIZ932PH8Vbx4LTdB60fxWvPgtN0HrSOhGRa+R9Rd+h4/irePBKXoPWj+Kt48Epeg9aR0J5Fr5Fn3PY8fxVvHglL0HrR/FW8+C03QetI6EZFr5DPuex4/irePBaboPWoF60/uV7tctvqKaBkcuMuaDkYIPP5ErIQrNtOUhO9cahsn2LvxB+b5Sq8blY2LvxB+b5Sq4bl07kPY6N2Jfvb9H96EdiX72/R/ehZbnNmu1wQl6Rfaa6emTfOVhY+/tD6Qz4rPSL7TXT0yb5ysLH39ofSGfFavEy+RBQhColgvWFoe0vaXNB2gHGR5+ReLxAhrv1msVu0YtVypG1rqi5se4Mklbqxapwdzdu3zJVTZpKSNCdEiNh4Go//qpNVRRaUaHxV0IabzboNepa1gaZ6fXcA7ZvLSDnyepc04Wp1qpl6CUATuGV4men0oraKz0Dv5cjojUMYTG3lY1rdbZ3WrrEjKl1F7uMWhVvrm1DRUPrpmOk4JpLmhrCAdm0DJ2KpZOFCcdhwdiE4018qajRfSGrY5sT21MEkTg0Ax673awB5AeZV8F6rprxZn1DG8NFqML3Rt/nMc/I1hjbsOESGFC6vU93F8ddT6Ww18UZjt85NFMWBro38KQIw7eQW/0+RaNHqaHSjRyWyVBYLix5dbZS0AktaC6MnftG7PMliHg1gSl7yZV3Bcqyl0auNufhoE0cZD2DWj+vrAHGR9XaFZaL0dNW6PXa3uY01dZTvmgeRtbwOHYH/Vl3/tTxCVMiljyb0YTLo5fKoV9ltURaynFW0SjUaeE1pBnJIzjGBhY3jSKviuF0o+F7llW4wkMaDEWvOMHG7GzCJYYULeV75eRP1zonaT9kGhtcxbFSinile2JgYAOCD3nA5Tt2+ZUMGkz472HvhjNqL9R1BqjguBzu1fxY/q355UlVI3TAvIT7TU1Jozp5W2erHC2WaKR72OaHHgjGXNcM7iOccyhUtDVaH6eQUeu2amlkaWOc0OZUQu3HB2f+QjELAKA2nA2leK+0YqomaSR3a4ASRUz+Hla4fWJcGjZ53A+pY3Wnk0c00qoKV2rxaqIj2ZGqTkDyjBCchh0ko16mLT2ofLphXxENbFBJqRxsaGtYMDcAl1NOUS1DgEIQmIn2LvxB+b5Sq8blYWLvxB+b5Sq8blPcp7HRuxL97fo/vQjsS/e36P70LLc5s12uCEvSL7TXT0yb5ysLH39ofSGfFZ6Rfaa6emTfOVhY+/tD6Qz4rV4mXyIKEIVEsEIXrHujka9hw5pyDhAhu0phkZoNok5zCBwNRtI2bZMj+yrqO51ujdbZrpA0gimzqnIErOFkBaecEKNV6U32uo+J1dzmnp8Y4J+C0erGxaK29XK5U0NLWVT5oYBiJjgMMHMMDYFCTiGdXUplF3ppQUFKygrLVIHUFw4WohYN8WdQOYfMQQtVaxw7HNscWkNNxnwcf8rOopfdNM+BkDnuMURc5jTuaTjPwCmy3+7T20W6Wte6jb9WHVbqt8wxsKIFMsttHqqrodD9IKmklfE9slKNdm8d07KhsqK663e3XKrLpHy1EUIeRtkLNUZ6CFFpNILtQUTqKlrZIad+18TQNV3nGNvrR2wXbhqebjzw+lB4AgD+Vk5OqMbNyIYShwuXC6RN0jsWzjdBXS1lIxrQDI0OIe3ZvOMEcqUYeNUloguEGvGYq06sg/peGgha5r5dJ7ky5PrZeOsOW1AOHg+cLZUaR3erpJKSetc+nldrvi1WhrncrsAb/LvQk0N1JjDpQ+jvWjTdJ6UsjqKqojhrqcf0zNa86w8jhtXlnv0li0gtdrFHSmKHg4pnvhBlPCbZAHbx9cj1JSgrKimbqwylrS9r9XAI1m5wcHmyelb571cai4MuE1U6SrYctmcAXZ5Du2pYewYu5a01sfaeyPT23BPF7oxjectEgwejBVZpA0t0iubSMHjcuw/9ZWx2kl4fchcnV8hrQMCcga/Tj+6j1N1rq2vFfU1BlqQQeFc0Ek+XZt9aaTJbQ8wVsNr7KlFJWHgopKSGFznbA3Xga0E+tJVRZ6yK/Ps/AuNVw/AhmNpOcDrWNzvNxvMjJblVPqZGDDXSYJA5s71mb9dCBmscXtj4MSkAyBmMauvjWxjZjKEmhupMZr/UNvGnVwFJ/NjpqCWEObtDuDgcCenK3aK1kGkVshtVbIG11oJqKGU73xja+Py84/8ACT7bd7haHyPt9U+ndINVzmYyRzZ5lphrKiCrFXFKY5w7WD2gDb8EYR4y0t1U6z2Q1gpqeZ1bNwTG1EQkaGsALjg+V7egqz0xa6uksd91AHXKkYJNRuAZWOLDgeYNS9Nd6+ot8VvlqC+lh/04i0YZ5tmz/KkDSa9cXp6fj7zFSkGFha0iMjlbs2IhhiUQWGl9JNV9kG4UkLCZZqkNa3ykDCXHt1JHNyHapxkbirV+lV8kndUPuMrpnAgykN1iCMb8Z3KoTUoippnqEIVEk+xd+IPzfKVXjcrCxd+IPzfKVXjcp7lPY6N2Jfvb9H96EdiX72/R/ehZbnNmu1wQl6Rfaa6emTfOVhY+/tD6Qz4rPSL7TXT0yb5ysLH39ofSGfFavEy+RBQhColghCECBZwTy00zZoJXxyMOWvYcELBCQzoHZEvFbJa7DC2Xg2VVA2acRjV4Rx2HON42blr7E9yqGaTfR738LSSU8jjE/umggZyM7vUpWlQ0fNq0c+mHXES/RkepxQMIx5dblWfY9GjA0qZ9FvuhqeLy4FS2MMxq7fq7Vy8Tt5HPq+vqblVvqquZ0srzklx3eQcw8i9rbdV28UxqojGKqFs8Wf6mHcf7LXSU5q6yGmGczSNYPWcJw0tkN30Utt0ZC6JtHUS0Wq5pBawnWi9WrsVzDSOaUpsVqi0V1Lb4bhLBilndqsla5rmk4zjYdh8hWVHZbhcKSerpYWvhpxrSu4Vg1BzkE5wmvQ2qoJtHpLBdcNpbpVOjZMf/AEJQ1uo7pOEvT0FXY6m82yqBZLHCI3gbnDhYyD5jvRL2HhW5qGjl1NHDWcXY2nndqxSunjDXnmBLt/kUWut1bbJxBXU0lPIRkB7caw5weUeUK8mJPYupQeS8yAexaptqkN97Hd3oqk8JNZiyopXu2lrHEh7fNs/uiWGFFIzRW9SRU8rKMOZVZ4AiaP8Am+Ro1tp8gVXJDLFM6CSNzJWu1XMc3BB5sJuZbq66aFWGKha50jauoOtnGptac5VpQTUWkHZNr7vHGXQUVO6oaHsxwj42BusR5XbUsTHgTE6PRq7SymBlM01AGtxfhWcLjGfqZznHJjKrCxwfqFp1841cbc8y3suFU25C48M7jQl4bhM7dfOc9K6dLa6R/ZE+mxC3ghafpbg8bDJq4+O1N1NCVKexz1mjV2llMDKdrqkN1uLCVnC4xn6mc5xyYyo1vtdbdKwUdHDwlQTgRFzWuJ5hkjJ8iwjuFVHcW3JsruMiXhtfO3WznPSn28U8MfZZsddTNDI7m+lq8DkL3DP9x/dDbQKlMTYtG7tPcJ6CKlD6mmaXSxiVncAb8nONnLzKukYYpHMdjWacHVcCOkbCmG/sqbNPWMcyWKe5yPkc5wLf5OucAc+sRk+QDypcTTkVSS0BCEKiAQhCAJ9i78Qfm+UqvG5WFi78Qfm+UqvG5T3Kex0bsS/e36P70I7Ev3t+j+9Cy3ObNdrghL0i+0109Mm+crCx9/aH0hnxWekX2munpk3zlYWPv7Q+kM+K1eJl8iChCFRLBCzghfUTNiZjWccDKkOpTSPLKpro3HBY8bR/5QIiL1oLnBrQSScADeVvHBSSMbwb3HByWbC7y4Uungjpo21fGZaaR5JhezOW7EQAz9ke31dLbdG3zU8jGstzInEtPcvG9p5jtWPYko56jTAzxxkxRU0ge/GxpcMAZ9aWK65V5YYTd6qpje3umvkfjzEErRBdLhSxcFT19TDGNzWSuaOgFRhcQdcSxSWtrtdwttZWVktNKyS3Uz5cgH+W89y055CC4H8qYNHxeNJ9F77ba6aqq3CFlTTOmeX6rmE7BndkFRaK71s9IyRtdUnWbh2ZXZONm3as4auppwRBUSxB206jyM9CrBJGNIqZbHcG6HwVAgeW8fkGRuHcMxt9RVxc6qO/6ESXGt1o7xbomU8msNtREZG6rjy5BGPX5UOrqx8RidVzOYd7TIcH1Jfkgr71ehbqIGR7+4a1pwMbCS7yZAPqSqpSUsdFTbhFhNSz/wAKKWbgn8H9MSEuxsAMQGfNkEIo39r+hFyFRmOsvXBxwROGHCFpJc8jmO4c6nW2iZU3c6Os0juPGQ1zWzRSHgA9oyWgZyQMHbs3Krtmil0ut8dBOWuEVRwc8kkwydU91gE5OxccynWX+nbLq0hfhb4ZbOx3aKqpopJavjEjqNpzqZfghxxv2N2DlynQX6yUt0lpLk+kpKs00MdRLqgPdJI08I0nfswM82Uvaa0N8rru1ttrIqekp4WsDBWNi27SSRnygepcycSXEuOSTtJ25XOilXqcTep0rqdqqEixqtH6+l0hdY+Cc+qEvBsAH1xyOHkxtzzJ4j0nt0XZFjp3VDX21tA21Pmz3ONXBdnm1uVc/wDpW4CnEArqjgg3VDOFOMc3mWrgmCm13lwcdwC0umdzMqo2JtRYK6HSB1j4FxquF4NrcfWHI7zY255k2VFdBc+yrZYLe/h6a3yU1NG9u0OEZy4+bf0JM+lbjwHAceqOCDdUM4U4xzebyItrq0VOrQzyQyOG10by3Z6kRIKpIdZGnSiK46M1Xc3a3VM0luc/YZG6xLotvSP/AAkGSKSGR0csbmPY4tc1wwQRvBTTHSnjDKqeomnqGAYkkkJLSOZY3kippZJakmWQAlrnnJzjCpUNEVVqoVkIUiiignm4KeQx631XDdnypiI6FLnomNM5ina5kON5+tnmURAE+xd+IPzfKVXjcrCxd+IPzfKVXjcp7lPY6N2Jfvb9H96EdiX72/R/ehZbnNmu1wQl6Rfaa6emTfOVhZAfpmkfg6scrXuIG4A7StmkTSdJboQCRx2Uf95Vvb6eCGnDoWFvCDJ1tpWulSjHU4YtS008Li2SJ7fOFr5cJzWh1JC+pbUFndtGArwk4igt0sdFUGaoYfqEs2bz/vKum8XudIC4NcSNuNpYVIlgimYWysa8HnXscTImBkbQGgYCaUCbKqondR3VoLdZpi1Ihjl/+VlTRvM08NTLkRta0Dkx5ArGbRTSSpkbMKCSRmrhruCcMf8AMPKtTtHpKi4RxCGSSVgIlj2l7iApkcGq4281MLix3djBa3YBsS5Ix0byx7S1w2EFNNFabrbmSPr6Sqp4nvxGJ43DPrKp75TvjqRMTlsg6MIeqlBqnDLCxjFvByTl52cysVV2LhTSkud/LBIa3HrKtFS2Je547OqcYzjZlTtFyLPodd9JZQHVc2YoXkbRubs/Mf8AtSrXXpzw6KnaWjaC47z5kzUswuvYrNso/wCZV00+XwtPdubrk5A5d/8AYrL/AEuUl2k1fzKG33ghdjOifWaXCoJOKWJ8jjzk9yPmJ9SsdExHcuybX3Bu2KF00oPJtOqD/dQqa4waH6MT0sMrX3q4DEnBvB4szGACR/VtOzy+RSdBGMoNGL7dZMgvaKeMjfkg/wCXN6Fnrl4qveiNFuFhp9asU7xUvu99rqyNrnCaZ72gDOG52f2wq8gtOCCD5U201NFSxCONoGN55StVZboKtrnFobKRgPC3qiEkjA65ciuN4yVMuerwsZhxwGoNTG7y/wB1lTW9zpHNe0OIeYtXaMHH1lYU1ndC9zZZGyxObqkEbR5uZNJhKK6Og4a3tnZnX19TV58lXFBQcSkILGOONkoyDv3FbI6MQ0rYY3HuHhwJ8+VKVJEtgtU1PDUN1ZYw8DdlbUJkkQ2ujLieAbtbjH+fOqiqtUsdW5tPGXsADgmJCTSGmUktlmljD2vYHlo1mauqMqqmgkp5DHK0tcOROCwkijlaWvYHAjByEnSPEL1i78wfm+UqDqO4MPx3OcZTLS2unpZ45WF4ew5znfsIPxUeqscToyaYljt+qTkFThclYlEDP2Jfvb9H96Fl2KY3xSXhj2lrmmEEH86Fjuc2bbXBCnc53xaX3EMjEhNdN3PP3bgrZmdUawAPKAqytmjg0zubn5JNZM1oAztLyrUAuIDRkk4AHKttGxir3BCrWXumfLqYeATgOxs9aslZAIQhAhptVVO3sf3ZjZXgNmYG4O4HGQkCtrYKhssQndGWbi0HafLjkTgJnwdjW+SM+tw8QB5skLmbXObkgkZ3+Vcluzs9kx+ul2bcqiyxVlQGzutsX82Zx1cnOcny4CXNKrfW2i5fR1Uc4aJGnOQ4O25B5QrjSWk4xbqHWa3hmW+I62MbQCcK5raVumGj8dnc0fTVqo4ZqQ8tREY26zPKQf8AHlSbdKQ0lU37KGz2eaCxMuDqqlfTzTajC2Qkh2NoLcZGFtv9luFG+igdX0MLbg0GE8K7uweUkDYNo3qqpa80Gj9I17XahrJ9ZvN3MSsNPZBLTaOSMdlrrY0g/nciXEBhW7Kuvss+jF8jpLnLTmVuDI2NxfqAjYTs5jnAVnctHWl1vpKeot7JbiBJTkSEawOwZOrsyTy4Rpox93hsd9hbrG40rYJMf/ejOqenYq4yl2mVFEJNdlLUw08ZG7VY5rdnQT60k20NpJkuTse3uJ2q91KCXPYO7dgubnIzq4zsOOfkTJQWeWPQWGiZNCySJ4q69rn4dGCe4BAyeboRepdMKO4X19NViC3QSzTB2vG52NbYBvcNp9S1aGiatsF2a1r5ZpaRuw7XPPCDJ8q5JVVa1Rodm6adKe5XXW311tqKNpax0VS0yNmYdZjmDmPP5FLpbRNUmBvDQwvqf9FkriDJtxzYGTsGcLZpDXC02222Gr4R1ZGZJ5I2tyYw/Gq3z4BKuayhferLQXy1AmWkp2RVFPs14ywb8LRiM2EpLbYai4mp4vJTsdAC+YPfqkAbzu2hefRDuKQ1JraVrJnOawOeQTg43YzhTdGnudLdnE7XW6Yn+ypmvc50TXHIZ3LRzDOfiSnLklxCLM6O1DayekfVUgngY574+EOe5brHGzbsWqaxzw2llzdUUxp5HFrCHnWc7mxjPIpGlEj4tLK57HFrhJvH/SFnVHOhFvH/AO7L8oQm9BtKWQ32aWO3w176mmFPO4tY7WcTkbxgNyFrqLXUQT00IMc7qpgfFwLtYOBJA9eQVcMoaiu0KpGU7A4trJCQXtb/AEjnIUe3SfQmlNJHcXAspCGOI2hgcMnoLiUk3qDpWhAltckdNNO2oglEDwyVrHHLCdg3gZGRvGVCV3f7JV2OV+q4S0NVgxTM2teN4B8qpFdLlSTUocAhC8125xrDpTJPVhM90cL3tbrOa0kDnUegr21xeGsILTu35CgXO6kObHSTbMd05vwSkcMeuxvWRVguL2R6kg4IP/7sf5QoPYmOTdif/wAP70LBd5s9C1wQo3mON+lN1dLLwTGVkpJ5T3Z3LK1175LrQ00Y1YRUMwDvIzylR9IvtNdPTJvnKwsff2h9IZ8Vq8TL5EFNFuqW1NGw6wL2gBw5ildWtgl1amSLZhzc9H/yrRFRfIQhWcxn0XggvNjvGj0kgZLWRh8OTjLh/sJDrNDbzT3DijKCdxc/UHcHZ5zux5dyt2PfFI2SNxY9py1zTgg+QqVW3m719Nxee51TosglpkOHAHcef1rm6XMo6KpQkzG4v16lsLXiUQRRwhzdodqtAJHnIPStGk/0ho5pFRXOAGGopo4sEjYe4Gw843gryKWSCVssMjo5GnLXNOCD5FqvF3qqum4OpqZqtxa4xtkkLwNm07dybp7CVWsm3Tx1srbbbLxagGR3KSaWWEf+lLhgeOkZ9ajaa080No0XdJG5g+imjaMbdYnHQQliOrqImxNjnkYIn8JGGuxqO2bRzHYOhSqy+3e4QGCtulZUxE51Jp3PbnzErnhag6upORn0dq4KrQasjnkDZbHUiugz/VrAtDR+fVKWLDHJNpFbmMa573VUe4ZJ7oKGyaSOOSNj3NZKAHtB2OAORn1hb7bcaq2VjKikqpqd+cOdE8tJGdo2JxuLFMDbpZba6bSWtho4ZDUy1kkYY1u17XuP9txW3RGjdBbtK+DEkrKaARhwBOwSZOPU3KhDSi51ENQ4XquaZDiL/iHax2DcM7sqRba24WuibTU1xqY2DJIZK4AknJ2ZTwtoWNJk/gmaWWGmu8THOrbQDBKwjunxZyx/lA2hTrK2uselsEEes1r5BrD+l8R25PkxtVLFXVcFSamGqmjmdnMjHkOOd+1bX3e4yUzqZ9bO6F2csMhwc708L27CxrcvLRG2puukElFGTAaSo4PVGzBOzHqS3BG+WojjY0ue54AaBtJyt1Nc6+jj4OmraiFhOdWOQtGefYsI66shqHVMVVNHM760jXkOPnKpJqSXUmWemET4tKa3XaW6zgRnlGqFsq4ZBoLb5CxwZxyU5xswQMfAqpqrhW1oaKqrmnDfq8JIXY82Stj7xc5ITC+41To3DBYZnEEc2MpYXCDEpZaVNPL2iUUnBO1eOSHOOTGP8KFFaaqqhZI5khlmY8wtI2vDA3d6sj1LS293ZrQxtzqw0DAaJ3AD+61TXGunmZPNWTySx/Ue+QlzfMeRCTBtMubfXPOh91pKxxdA0x8W1/6ZC45A9Qz/APKXlIq7hWV5aauqlnLfq8I8nCjqkoE3MEO6VTqWkLmA67tgPN5UtNlka8Pa9wcNxB2psnp46mPUlblqWa+FkNW5sY/lna3zJVDpGKw07G00RG9wc8ny6pSoNyv7NWBxo6cO7sPeDt5NV3WqAblHcrsdG7Ev3t+j+9COxL97fo/vQslzkzZa4IS9IvtNdPTJvnKwsff2h9IZ8VnpF9prp6ZN85WFj7+0PpDPitXiZfIgrfQPLK+Ag47sDp2LQpdriEtxiBOwHW6NqpEsaEIQuhyBCEIAFRhxtNUZJWBzZS7DQfqtypF5rn04jihfh5Os7B2gKjmmknkMkji5x5SpqZaQTOa+Z7mDDS4kDmCwQhSMEIQ0AuAO4nagC4sL4i97NT+bjOtneMq7UOjtsNHIZI3OcXNx3SmK0Q9wQhCYgQhCABCEIAEIQgAQhCAMZHtjjc9/1WgkpWq5HTyRuxvYNUY/3y5Vpebg1sbqWPa87HnG4KulMcNNCG54fVOseYHaPXhS2WkbbGMXmAHkLvlKrhuVjYu/MH5vlKrhuXPuW9jo3Yl+9v0f3oR2Jfvb9H96Fluc2a7XBCXpF9prp6ZN85WFj7+0PpDPis9IvtNdPTJvnKwsff2h9IZ8Vq8TL5EFbqOc09XHLyB23zcq0rxUSx0G0bEKDaal1TRDXOXsOqf8KcuiOYIQoV1rOK0pDfryZa3yc5QAvVUvDVUsn4nErUvF6uZYIQhAAvY8cI0u3ZGV4vY268rWfiICAHBj2yMDmODmncQcrJa4IWU8LYmDuWjG1bF0OYIQhAAhCEACEIQAIQhAAoMtTUU9cwSNbxeRwa13KDjrU5Ut+a9ksEwJ1RsxzHekxogV0Un0lJG45e5+w+fcs7q0R1DIsDMcTWk8+xSXXKNkPGDE11TKSWk7dQDYqyWZ88rpJHaznbyoZZNsXfiD83ylVw3KwsXfiD83ylV43Ke5T2OjdiX72/R/ehHYl+9v0f3oWW5zZrtcEJekX2munpk3zlYWPv7Q+kM+Kz0i+0109Mm+crCx9/aH0hnxWrxMvkQUIQqJZY2iqbTvka4nBAPqG/8AsmHeM8hSfHIYpA9uMjnTLapTNb43OO0Zb0KqWQylrbhUvnmj4UiMuI1fIvXudPZmOJJMMpBzzELW6jlnuE0LANYOcdp5EU8MU/8AKbI9kxBxyteeZSURUL1zS0lrhgjYQV4gAQhCABWNmozPU8M4fy4jnzlVyZLNHqW5hOO7Jd/j/CaWonsT0IQrIBYveGN1juWSwmZwkL2fiaQgDNC0Ucpmo4pHHJLdvnWVREJqd8ZcW6w+sOTyoA2oS1RV8kFa3hJnPjzg5JIxzpka5r2hzXBwO4hJORtQeoWEk0cIBke1gO7JWaYgVTf5G8Xii/qL8/76VYzzx08TpJHABv8AdLtbWisy4sw/W7nyN5kmykiGRg4QhCgon2LvxB+b5Sq8blYWLvxB+b5Sq8blPcp7HRuxL97fo/vQjsS/e36P70LLc5s12uCEvSL7TXT0yb5ysLH39ofSGfFZ6Rfaa6emTfOVhY+/tD6Qz4rV4mXyIKEIVEsFNt9yfROLSNaJ28c3lChIQIZWOgq4qiWjA4V41S4jBzhL1RTyUsxikwHjbsKypaqWllD43EAkaw5wpF1Y+S5HVaSZA0tHPswnMgtDTLWvngZE9jSIxgEb+lR1aT2OVkLXRO4R+zWbuVdNC+CV0cjcObvCQGCEIQAJntIItkOeYn+5Swme1SCS3RY/pGqfUnSKrYmIQhWQCEIQBDo8x1FRTkYDX67B5D/5Wi73BsMJgicDI7Ycf0hSK2Op/wBSk1eELdU55vIlypgkp5jHL9fedud6l6FJTqaU0WtwNtiORsBz5NqWFdWWdvEahjzsZlxzzY/8JIbIFzq+N1bi09wzuW9aYaObhqWN5ILiwE4KU1Z2iqFNHM9+dTLQfJk70LcGtAvWY6lwIJEuq4HmxkYUJkGtSST62NRwaBz5yrK/TMfwMTTlwy445juUKkMbqeeJ+TrN1gAM4I3H+5Q9xrYhr1G5CQE+xd+IPzfKVXjcrCxd+IPzfKVXjcp7lPY6N2Jfvb9H96EdiX72/R/ehZbnNmu1wQl6Rfaa6emTfOVhY+/tD6Qz4rPSL7TXT0yb5ysLH39ofSGfFavEy+RBQhColghCECBWFpqZeOQwk5Zk7MeTKr1aWGEPqXynbqN2ecoW4F+q652w1mJItUSNHL/UrFC6bkbCYQQSCMEbChT7vSPhq3yhmInnII5+X+6gLmywU+0VgpqnUkfiJ4wc7gVAQgBqmuNJAcSTDPMNq2wTx1ETZIjlrv7JQVvo+0mWZ2dgaAqVRLReIQhUSCU6+YVFbLINxOB5gr27VfFqQtacSSbB5uUpbU1F0gpFFVvpJgQe4cQHgjORlR0KRnr9XhHav1cnCmUURmhmptrXytD2Z3HHIoStrK9rg6MjWfHl8Yz6iPgmgKp7nPeXPcS7nKlQxGlqI21BLGSsBODyeXoUi2UjKi4SPOQyJ2dUjfvws7vBwtU+USNDWANdrHl34CI0AqXHLiQAATyIRgkZA2BCQE+xd+IPzfKVXjcrCxd+IPzfKVXjcp7lPY6N2Jfvb9H96EdiX72/R/ehZbnNmu1wQl6Rfaa6emTfOVhY+/tD6Qz4rPSL7TXT0yb5ysLH39ofSGfFavEy+RBQhColghCECBXmj4ZwMxH19YZ83J/lUasbHNwdcWHdI0j1jamtwewxIQhWczxzWvbquaHA8hGUvXegFLJw0f8ApvO78JTEqS/1ALo6cHOO6d/hKopFOhCFBQKxscxZXcHySNIPq2quW2lJFVEW79cY6UIBuQhC6HMWbvIX3GQEkhuAPJsUJWF7iEdfrD/1Gh3+FXrm9zoCEIQALdR1Bpapk2MgHaPItKEAW0txFJcZXQsY5jyC7HLs5OlaX1cb6GYa2JJZi/VPKNmz/fMtFPWiKMxyQRytxyt2jzFDX0b3AOifG3lIfk/BMDKiqII2yRztcWS4B1eTB3qfcbXG6HjFKA3VbktHKOdUxGtlzW9znoVtBenMiijdDhgIaXbTsx8UJ+wZrs8epdqXOQ4h2Wn/AKSqsbla2drGX+ENfrxkuw7lI1SqsgAkA5HIedR3Kex0XsS/e36P70I7Ev3t+j+9Cy3ObNdrghL0i+0109Mm+crCx9/aH0hnxWekX2munpk3zlYWPv7Q+kM+K1eJl8iChCFRLBCEIECzglME7JW72HKwQgBupqmOqhEsZ2HkPIeZbVU6PkmCUcgcPgrZdEQwSxdjm5S+r4Jmc5rGlziGtG8k7kpVUvDVUsvI5xI8ymodJqQmKkLYNGKdxq44Jpap72BzCS5rGjYMA7yTvPItM1rklbBwtVlr4nVUjY4drC5wbgDlJOrgbN64Zns75emhRqXaYxJcogdwJd0DKYPoFsFO62urQyOat1XTGPb/AC2nWwM7gXHO3HcKNS2mnp6uldHUvDo4mS1RewANDzsA278Obs8/mQrtIO1VBYoVjDamSzQxOqQ105BaNTPcnl382OnyLW6hhiZwks7zG2GSVxYzaA3Pl5SP9711zKTll1CrWs+kbyIGnAjGCfJy/FQrhwfH5REMNBx0JppaTFLA3hyRBSOnOszDnl7xjO3m1eflSdIdaRzuckqaalUpKqpdLg8QhCokEIQgAW2kp3VVQyJo3nb5AtccbpZGxsGXOOAEx2y28SDnvcHSO2HG4BCUg9DNlvip6SWKJoy8Ha4dHQqaSmItDZfwynPw/wAJlUesp+M0kkQG1w2edW0SmUdi78Qfm+UqAB3OeZWFjBF6gB5C75SoGoeCD8jG7GdoXLudHsdE7Ev3t+j+9COxL97fo/vQstzmzXa4IS9IvtNdPTJvnKwsff2h9IZ8VnpF9prp6ZN85WFj7+0PpDPitXiZfIgoQhUSwQhCBAhCEAX1gH/CyHnf/hWqrbF/9AT/AM5ViSAMncF0WxD3KS/yu4WOIHA1ckc/+8KoW+uqDVVb5c7CcN8y0Lm9y0WP01NwdOzi1L/wrS2I8Gctyc537Tk52qx+mg2jgxVRHXZG2eMREPaGbA1uzGCAMnOfNjCXUyUsj6bR2iP0i2mkdLLOxjmOJkDQA1owMYLg7YTvK410pQd7dVTkrai+1lRr62ptDw042sD3Eux5TrEE8y9df6x8krnth/m6mQIhhuruI8vl6lZQUX0XbK6WeUtqKqOOn1XM7lhkIeTnfkNac7P6lpqrZGW1PGaqWR1PLHRwPEQAJxt2Z5MY9YUp0eimq/Zei5TkskYWtIjDA5rdpGrq58+FFu19qqe3vDdQcJEIBho7kbDnz7N6nQ215j4KSo1+Lh0DXagGTG3by7hjHKqjSWgZFC7/AIgkwMY/V1PrOfuG/ZsBPqK6uq2clTckqjpBWGOdjmx/zwGucG7cAANHmGNyq0IVJJbENt7ghCExAhCEASrXg3KHJA252+ZNKUaMltbCRt7sfFNrnBoJcQAOUqqdiaj1C1xzRTZ4ORr8b9U5wtiokqo6dsOk0Dm7pA52OY6rlQDcmFsmvpTA3GNRpH/aT/lLw3Lk+TOvijo3Yl+9v0f3oR2Jfvb9H96Fkuc2bLXBCXpF9prp6ZN85WFj7+0PpDPis9IvtNdPTJvnKwsff2h9IZ8Vq8TL5EFCEKiWCEIQIEIQkAzWiMR26PnflxWu9TalEWtlDXEgFoO0hSaIalBCOaMJaq5jU1UkpAGTyHIVvRErc0L1CFJQDerR9/qHsgaaWkzTRcFCeC+o3aeffkk5Kq1OtdNFUvnErc6kDnt28oSwqpg7mCmSRJpLcZZzK8xFxnbOf5Qxkbh/0+TlWDtIK9+prOjOpUcY/wBMbXbNnm7kbPIpcVuoRQMqJYz/AKYc46x5lqobdTurg2pjwx8RkDMnuduwLPart3KsKR6H9f8ANe/ltZtblROhpfpFc5KSSmdMNSRziSGgEB2MgY3DYNi11N7r6qCaGaRpbPKJJCG4JIGAM8wHIrasttuZRTvjp3xyNYS3WJS0tNVpUnmWv6M1NoEIQgsEIQgAQhCAM4ZDDMyQDJY4HC3VdwnrNkjgGg5DQNijIQBvo6t1JNrtyQdjhzhM5maKYznOrqa2PVlKKnsfUzW154cmKMarml27dhNMTUm21TuqdIIpn7C8uOBydyVVDcrCxd+YPzfKVDpoXVE7Im73HHmU+Rb4nSOxfDwMt21QeDcIHMJ5QddCkdjmqZPLcmRY4ONkIAG7Pd5Qst3mzXa4I57pF9prp6ZN85WFj7+UPpDPis9IvtNdPTJvnKwsnfyh9IZ8Vp8TJ5EJrS94a0EuccADlKvKfRSpdFw1bWUdDHzyzAnoB3+TIVE17o3B7DhzTkHmK6LPVzMppntqXteyqiaDrHY00zn/ADDKKm1sVSk9xZk0UMsRltt0oq1o24Egjdjyg7B6yqOeCWmmdDMwsew4ITfDeLkYafW4XD46YF+udxecv9eMJavMj5b1Wue4uPDvAJOdgcQP7BKlsKkuxCQhCo5jQA/6KAZqh3A7M7tyV1f1E7mWFrmH6zA0nyblRcG/gjJjuAdXPlVVCRihCEhgrKyfXqvRnqtU+0RxyVDxLCyVoYTh8up0c58nkQnDkmqjHThLCEcdigpw8tjija57hyuxsH+UTufTXFkms+b+UdY4GQM+RZCClihD3UVO4gbQ2ocMkAHk8x6ViKOnDgBBTkOG51SS7bnmHlAx5PKslu1guKpM9f8Ao/rV/wDndqqnVxrPr8Ns9Y24MNPTZkfINXcQG53k8yXHN1Xlp24OEwtoqQzRsNPAMtBJbVHVOXbzsONxHrHrXnABxAORnfzrY6sR49FlWlCPEIQkWCEIQAIQhAAhCBv27kAbHQPZFHK8YjkJw4bdy3Op5GzVFNTvL2N2uJGru8/lVzo/T0UstXDG91YeLyPFPNABE5wadUl2sNXbjb5ccqlaQQxtt1PJXxC21M8kjp4qWEPa9wOzWcXkggH6vlU4tYOmHSShsXfmD83ylZ05go7Waj608oLQCdw2hFnDG32ERuLmguwSMZ7kqtycBNbkvY6L2Jfvb9H96EdiX72/R/ehZLvNmu1wQl6R/aa6emS/OVhY+/tD6Qz4rPSP7TXT0yX5yolHUuo6yGpY0OdC8PDTuODlauxk8jKg4mK1huHC8XBy8RNBc7ybSm46S6NaxdxavJLg45DTkhuqP6ubZ5kp8ZpPAGe0d1o4zSeAM9o7rSakpONhqGkejLWBopa/Aa1oGzc05aPrch2pcvk9uqq91TbhUNbL3UjZmjIdykEHlWjjNJ4Az2jutecZpPAGe0d1oSgG5IyFJ4zSeAM9o7rRxmk8AZ7R3WnLJhezbS3BsVM+lnjMkTt2DgtUEnkG7mUrjNJ4Az2jutecZpPAGe0d1pyxQiMhSeM0ngDPaO60cZpPAGe0d1pSwheyMpNDVupJXPa7Vy3GdQORxmk8AZ7R3WjjNJ4Az2jutA1p3JjrqXOdmYd1zQADdjnXj7q6Ud3OQScnEW862tz7sqLxmk8Ab7R3WjjNJ4A32jutKCsRtq6uOudrzy90CT3MWN5yeXnUA71K4zSeAM9o7rXnGaTwBntHdaa0E9e5GQpPGaTwBntHdaOM0ngDPaO605ZML2RkKTxmk8AZ7R3WjjNJ4Az2jutKWEL2RkKTxmk8AZ7R3WjjNJ4Az2jutEsIXsjIUnjNJ4Az2jutHGaTwBntHdaJY4XswNS40radrQxucvLd7+bPPhbpa7/ialzf5sU5Li2TlPPjnBysOM0ngDPaO60cZpPAGe0d1oH/AOm6xd+YPzfKVXjcp9PcIaWYTQ0LBI0HVJe44yMc6goW4nsdF7Ev3t+j+9COxL97fo/vQstzmzXa4IS9I/tNdPTJfnKrl3uSw2aaV8stpoZJHuLnPdTsJcTvJONpWPa7Y/E1v91Z1Luq9DO6NTgyF3ntdsfia3+6s6kdrtj8TW/3VnUnjDL/AE4Mhd57XbH4mt/urOpHa7Y/E1v91Z1Ixhl/pwZC7z2u2PxNb/dWdSO12x+Jrf7qzqRjDL/TgyF3ntdsfia3+6s6kdrtj8TW/wB1Z1Ixhl/pwZC7z2u2PxNb/dWdSO12x+Jrf7qzqRjDL/TgyF3ntdsfia3+6s6kdrtj8TW/3VnUjGGX+nBkLvPa7Y/E1v8AdWdSO12x+Jrf7qzqRjDL/TgyF3ntdsfia3+6s6kdrtj8TW/3VnUjGGX+nBkLvPa7Y/E1v91Z1I7XbH4mt/urOpGMMv8ATgyF3ntdsfia3+6s6kdrtj8TW/3VnUjGGX+nBkLvPa7Y/E1v91Z1I7XbH4mt/urOpGMMv9ODIXee12x+Jrf7qzqR2u2PxNb/AHVnUjGGX+nBkLvPa7Y/E1v91Z1I7XbH4mt/urOpGMMv9ODIXee12x+Jrf7qzqR2u2PxNb/dWdSMYZf6JfYl+9v0f3oT5SW6ht+vxKip6bXxr8DE1mtjdnA27yhZq3NUmm2op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3" name="Picture 19" descr="C:\Documents and Settings\user.PC\Рабочий стол\Задачи\Национальный бизнесс рейтинг\1371813915_medal_k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2664296" cy="2593248"/>
          </a:xfrm>
          <a:prstGeom prst="rect">
            <a:avLst/>
          </a:prstGeom>
          <a:noFill/>
        </p:spPr>
      </p:pic>
      <p:pic>
        <p:nvPicPr>
          <p:cNvPr id="16404" name="Picture 20" descr="C:\Documents and Settings\user.PC\Рабочий стол\Задачи\Аккредитация Рекомендации НААР 29.04.13\Сертификат НААР_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3815857" cy="277475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95536" y="4365104"/>
            <a:ext cx="324036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Сертификат институциональной аккредитации по стандартам ВФМО, 2013</a:t>
            </a:r>
            <a:endParaRPr lang="ru-RU" sz="1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 l="15906" t="13574" r="63890" b="64328"/>
          <a:stretch>
            <a:fillRect/>
          </a:stretch>
        </p:blipFill>
        <p:spPr bwMode="auto">
          <a:xfrm>
            <a:off x="3203848" y="3717032"/>
            <a:ext cx="864096" cy="7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716016" y="4293096"/>
            <a:ext cx="1512168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Лидер отрасли по итогам Национального бизнес -рейтинга, 2013 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365104"/>
            <a:ext cx="1997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СМК университета в 2012 г. была признана лучшей среди университетских СМК всего Каспийского региона и лучшей среди организаций Казахстана, сертифицированных SGS </a:t>
            </a:r>
            <a:r>
              <a:rPr lang="ru-RU" sz="1400" dirty="0" err="1" smtClean="0"/>
              <a:t>Group</a:t>
            </a:r>
            <a:r>
              <a:rPr lang="ru-RU" sz="1400" dirty="0" smtClean="0"/>
              <a:t> по стандарту </a:t>
            </a:r>
            <a:r>
              <a:rPr lang="en-US" sz="1400" dirty="0" smtClean="0"/>
              <a:t>ISO</a:t>
            </a:r>
            <a:r>
              <a:rPr lang="ru-RU" sz="1400" dirty="0" smtClean="0"/>
              <a:t>-9001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5445224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Народный знак качества  «Безупречно» Национальной Лиги потребителей Казахстана, 2013</a:t>
            </a:r>
            <a:endParaRPr lang="ru-RU" sz="1400" dirty="0"/>
          </a:p>
        </p:txBody>
      </p:sp>
      <p:pic>
        <p:nvPicPr>
          <p:cNvPr id="16406" name="Picture 22" descr="http://nbr.com.kz/templates/bnr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501008"/>
            <a:ext cx="648072" cy="139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КазНМУ </a:t>
            </a:r>
            <a:r>
              <a:rPr lang="ru-RU" sz="2000" b="1" dirty="0">
                <a:solidFill>
                  <a:srgbClr val="FF0000"/>
                </a:solidFill>
              </a:rPr>
              <a:t>является институциональным  </a:t>
            </a:r>
            <a:r>
              <a:rPr lang="ru-RU" sz="2000" b="1" dirty="0" smtClean="0">
                <a:solidFill>
                  <a:srgbClr val="FF0000"/>
                </a:solidFill>
              </a:rPr>
              <a:t>членом  международных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Ассоциаций: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4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 2010 г.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входит в директорию медицинских школ мира “Авиценна” (</a:t>
            </a:r>
            <a:r>
              <a:rPr lang="en-US" sz="1600" b="1" dirty="0" smtClean="0"/>
              <a:t>International Handbook of Universities UNESCO</a:t>
            </a:r>
            <a:r>
              <a:rPr lang="ru-RU" sz="1600" b="1" dirty="0" smtClean="0"/>
              <a:t>, г.</a:t>
            </a:r>
            <a:r>
              <a:rPr lang="kk-KZ" sz="1600" b="1" dirty="0" smtClean="0"/>
              <a:t>Копенгаген, Дания)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/>
              <a:t>КазНМУ подписант Великой Хартии Университетов (г.Болонья, Италия)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 2011 г. </a:t>
            </a:r>
          </a:p>
          <a:p>
            <a:pPr>
              <a:buFont typeface="+mj-lt"/>
              <a:buAutoNum type="arabicPeriod" startAt="3"/>
            </a:pPr>
            <a:r>
              <a:rPr lang="ru-RU" sz="1600" b="1" dirty="0" smtClean="0"/>
              <a:t>Международной ассоциации  медицинского образования в Европе (АМЕЕ, г.Данди, Великобритания)</a:t>
            </a:r>
          </a:p>
          <a:p>
            <a:pPr>
              <a:buFont typeface="+mj-lt"/>
              <a:buAutoNum type="arabicPeriod" startAt="3"/>
            </a:pPr>
            <a:r>
              <a:rPr lang="ru-RU" sz="1600" b="1" dirty="0" smtClean="0"/>
              <a:t>Международной Ассоциации Университетов (</a:t>
            </a:r>
            <a:r>
              <a:rPr lang="en-US" sz="1600" b="1" dirty="0" smtClean="0"/>
              <a:t>International Association of Universities</a:t>
            </a:r>
            <a:r>
              <a:rPr lang="ru-RU" sz="1600" b="1" dirty="0" smtClean="0"/>
              <a:t>, </a:t>
            </a:r>
            <a:r>
              <a:rPr lang="en-US" sz="1600" b="1" dirty="0" smtClean="0"/>
              <a:t>IUA</a:t>
            </a:r>
            <a:r>
              <a:rPr lang="ru-RU" sz="1600" b="1" dirty="0" smtClean="0"/>
              <a:t>. Г.Париж, Франция)</a:t>
            </a:r>
          </a:p>
          <a:p>
            <a:pPr>
              <a:buFont typeface="+mj-lt"/>
              <a:buAutoNum type="arabicPeriod" startAt="3"/>
            </a:pPr>
            <a:r>
              <a:rPr lang="ru-RU" sz="1600" b="1" dirty="0" smtClean="0"/>
              <a:t>Европейской ассоциации Университетов (</a:t>
            </a:r>
            <a:r>
              <a:rPr lang="en-US" sz="1600" b="1" dirty="0" smtClean="0"/>
              <a:t>European University Association </a:t>
            </a:r>
            <a:r>
              <a:rPr lang="ru-RU" sz="1600" b="1" dirty="0" smtClean="0"/>
              <a:t>,</a:t>
            </a:r>
            <a:r>
              <a:rPr lang="en-US" sz="1600" b="1" dirty="0" smtClean="0"/>
              <a:t>EUA</a:t>
            </a:r>
            <a:r>
              <a:rPr lang="ru-RU" sz="1600" b="1" dirty="0" smtClean="0"/>
              <a:t>, г.Брюссель, Бельгия)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 2012 г. </a:t>
            </a:r>
          </a:p>
          <a:p>
            <a:pPr>
              <a:buFont typeface="+mj-lt"/>
              <a:buAutoNum type="arabicPeriod" startAt="6"/>
            </a:pPr>
            <a:r>
              <a:rPr lang="ru-RU" sz="1600" b="1" dirty="0" smtClean="0"/>
              <a:t>Европейской </a:t>
            </a:r>
            <a:r>
              <a:rPr lang="ru-RU" sz="1600" b="1" dirty="0"/>
              <a:t>ассоциации стоматологического образования </a:t>
            </a:r>
            <a:r>
              <a:rPr lang="ru-RU" sz="1600" b="1" dirty="0" smtClean="0"/>
              <a:t>(</a:t>
            </a:r>
            <a:r>
              <a:rPr lang="en-US" sz="1600" b="1" dirty="0" smtClean="0"/>
              <a:t>Association for Dental Education in Europe </a:t>
            </a:r>
            <a:r>
              <a:rPr lang="ru-RU" sz="1600" b="1" dirty="0" smtClean="0"/>
              <a:t>, </a:t>
            </a:r>
            <a:r>
              <a:rPr lang="en-US" sz="1600" b="1" dirty="0" smtClean="0"/>
              <a:t>ADEE</a:t>
            </a:r>
            <a:r>
              <a:rPr lang="ru-RU" sz="1600" b="1" dirty="0" smtClean="0"/>
              <a:t>, г.Дублин, Ирландия)</a:t>
            </a:r>
          </a:p>
          <a:p>
            <a:pPr>
              <a:buFont typeface="+mj-lt"/>
              <a:buAutoNum type="arabicPeriod" startAt="6"/>
            </a:pPr>
            <a:r>
              <a:rPr lang="ru-RU" sz="1600" b="1" dirty="0" smtClean="0"/>
              <a:t>Ассоциации  по дистанционному образованию «Сибирский открытый Университет»</a:t>
            </a:r>
            <a:r>
              <a:rPr lang="en-US" sz="1600" b="1" dirty="0" smtClean="0"/>
              <a:t> </a:t>
            </a:r>
            <a:r>
              <a:rPr lang="ru-RU" sz="1600" b="1" dirty="0" smtClean="0"/>
              <a:t>(ТГУ, г.Томск, Россия)</a:t>
            </a:r>
          </a:p>
          <a:p>
            <a:pPr>
              <a:buFont typeface="+mj-lt"/>
              <a:buAutoNum type="arabicPeriod" startAt="6"/>
            </a:pPr>
            <a:r>
              <a:rPr lang="ru-RU" sz="1600" b="1" dirty="0" smtClean="0"/>
              <a:t>Международная ассоциация фармацевтов (</a:t>
            </a:r>
            <a:r>
              <a:rPr lang="en-US" sz="1600" b="1" dirty="0" smtClean="0"/>
              <a:t>International Pharmaceutical Association</a:t>
            </a:r>
            <a:r>
              <a:rPr lang="ru-RU" sz="1600" b="1" dirty="0" smtClean="0"/>
              <a:t>,</a:t>
            </a:r>
            <a:r>
              <a:rPr lang="en-US" sz="1600" b="1" dirty="0" smtClean="0"/>
              <a:t>FIP</a:t>
            </a:r>
            <a:r>
              <a:rPr lang="ru-RU" sz="1600" b="1" dirty="0" smtClean="0"/>
              <a:t>,  </a:t>
            </a:r>
            <a:r>
              <a:rPr lang="ru-RU" sz="1600" b="1" dirty="0" smtClean="0"/>
              <a:t>Нидерланды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 2013 г.</a:t>
            </a:r>
          </a:p>
          <a:p>
            <a:pPr>
              <a:buFont typeface="+mj-lt"/>
              <a:buAutoNum type="arabicPeriod" startAt="9"/>
            </a:pPr>
            <a:r>
              <a:rPr lang="ru-RU" sz="1600" b="1" dirty="0" smtClean="0"/>
              <a:t>Европейской Ассоциации факультетов фармации (</a:t>
            </a:r>
            <a:r>
              <a:rPr lang="en-US" sz="1600" b="1" dirty="0" smtClean="0"/>
              <a:t>European  Association of Faculties</a:t>
            </a:r>
            <a:r>
              <a:rPr lang="ru-RU" sz="1600" b="1" dirty="0" smtClean="0"/>
              <a:t> </a:t>
            </a:r>
            <a:r>
              <a:rPr lang="en-US" sz="1600" b="1" dirty="0" smtClean="0"/>
              <a:t>of Pharmacy </a:t>
            </a:r>
            <a:r>
              <a:rPr lang="ru-RU" sz="1600" b="1" dirty="0" smtClean="0"/>
              <a:t>, </a:t>
            </a:r>
            <a:r>
              <a:rPr lang="en-US" sz="1600" b="1" dirty="0" smtClean="0"/>
              <a:t>EAFP</a:t>
            </a:r>
            <a:r>
              <a:rPr lang="ru-RU" sz="1600" b="1" dirty="0" smtClean="0"/>
              <a:t>, г.Лиссабон, Португалия)</a:t>
            </a:r>
            <a:r>
              <a:rPr lang="en-US" sz="1600" b="1" dirty="0" smtClean="0"/>
              <a:t> </a:t>
            </a:r>
            <a:endParaRPr lang="ru-RU" sz="1600" b="1" dirty="0" smtClean="0"/>
          </a:p>
          <a:p>
            <a:pPr>
              <a:buFont typeface="+mj-lt"/>
              <a:buAutoNum type="arabicPeriod" startAt="9"/>
            </a:pPr>
            <a:r>
              <a:rPr lang="ru-RU" sz="1600" b="1" dirty="0" smtClean="0"/>
              <a:t>Всемирной федерации стоматологов (</a:t>
            </a:r>
            <a:r>
              <a:rPr lang="en-US" sz="1600" b="1" dirty="0" smtClean="0"/>
              <a:t>FDI World Dental Federation</a:t>
            </a:r>
            <a:r>
              <a:rPr lang="ru-RU" sz="1600" b="1" dirty="0" smtClean="0"/>
              <a:t>)</a:t>
            </a:r>
          </a:p>
          <a:p>
            <a:pPr>
              <a:buFont typeface="+mj-lt"/>
              <a:buAutoNum type="arabicPeriod" startAt="9"/>
            </a:pPr>
            <a:r>
              <a:rPr lang="ru-RU" sz="1600" b="1" dirty="0" smtClean="0"/>
              <a:t>Европейского отделения Международной Федерации стоматологов (</a:t>
            </a:r>
            <a:r>
              <a:rPr lang="en-US" sz="1600" b="1" dirty="0" smtClean="0"/>
              <a:t>EROFDI</a:t>
            </a:r>
            <a:r>
              <a:rPr lang="ru-RU" sz="1600" b="1" dirty="0" smtClean="0"/>
              <a:t>)</a:t>
            </a:r>
          </a:p>
          <a:p>
            <a:pPr>
              <a:buFont typeface="+mj-lt"/>
              <a:buAutoNum type="arabicPeriod" startAt="9"/>
            </a:pPr>
            <a:r>
              <a:rPr lang="ru-RU" sz="1600" b="1" dirty="0" smtClean="0"/>
              <a:t>Ассоциации </a:t>
            </a:r>
            <a:r>
              <a:rPr lang="en-US" sz="1600" b="1" dirty="0" smtClean="0"/>
              <a:t>GSM Barcelona</a:t>
            </a:r>
            <a:r>
              <a:rPr lang="ru-RU" sz="1600" b="1" dirty="0" smtClean="0"/>
              <a:t> (Высшая Школа менеджмента Барселоны</a:t>
            </a:r>
            <a:r>
              <a:rPr lang="ru-RU" sz="1600" b="1" smtClean="0"/>
              <a:t>, </a:t>
            </a:r>
            <a:r>
              <a:rPr lang="ru-RU" sz="1600" b="1" smtClean="0"/>
              <a:t>И</a:t>
            </a:r>
            <a:r>
              <a:rPr lang="ru-RU" sz="1600" b="1" smtClean="0"/>
              <a:t>спания</a:t>
            </a:r>
            <a:r>
              <a:rPr lang="ru-RU" sz="1600" b="1" smtClean="0"/>
              <a:t>)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С 2014 г.</a:t>
            </a:r>
          </a:p>
          <a:p>
            <a:pPr>
              <a:buFont typeface="+mj-lt"/>
              <a:buAutoNum type="arabicPeriod" startAt="13"/>
            </a:pPr>
            <a:r>
              <a:rPr lang="ru-RU" sz="1600" b="1" dirty="0" smtClean="0"/>
              <a:t>Ассоциации Ш</a:t>
            </a:r>
            <a:r>
              <a:rPr lang="kk-KZ" sz="1600" b="1" dirty="0" smtClean="0"/>
              <a:t>кол общественного здравоохранения Европейского региона (</a:t>
            </a:r>
            <a:r>
              <a:rPr lang="en-US" sz="1600" b="1" dirty="0" smtClean="0"/>
              <a:t>Association of Schools</a:t>
            </a:r>
            <a:r>
              <a:rPr lang="ru-RU" sz="1600" b="1" dirty="0" smtClean="0"/>
              <a:t>  </a:t>
            </a:r>
            <a:r>
              <a:rPr lang="en-US" sz="1600" b="1" dirty="0" smtClean="0"/>
              <a:t>of Public Health in the European Region </a:t>
            </a:r>
            <a:r>
              <a:rPr lang="ru-RU" sz="1600" b="1" dirty="0" smtClean="0"/>
              <a:t>, </a:t>
            </a:r>
            <a:r>
              <a:rPr lang="en-US" sz="1600" b="1" dirty="0" smtClean="0"/>
              <a:t>ASPHER</a:t>
            </a:r>
            <a:r>
              <a:rPr lang="ru-RU" sz="1600" b="1" dirty="0" smtClean="0"/>
              <a:t>, г.Брюссель, Бельгия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pPr>
              <a:buFont typeface="+mj-lt"/>
              <a:buAutoNum type="arabicPeriod" startAt="13"/>
            </a:pPr>
            <a:r>
              <a:rPr lang="ru-RU" sz="1600" b="1" dirty="0" smtClean="0"/>
              <a:t>Ассоциации медицинских Школ Европы</a:t>
            </a:r>
            <a:r>
              <a:rPr lang="en-US" sz="1600" b="1" dirty="0" smtClean="0"/>
              <a:t> (AMSE)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 2015 г.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 startAt="15"/>
            </a:pPr>
            <a:r>
              <a:rPr lang="ru-RU" sz="1600" b="1" dirty="0" smtClean="0"/>
              <a:t>Организации по </a:t>
            </a:r>
            <a:r>
              <a:rPr lang="en-US" sz="1600" b="1" dirty="0" smtClean="0"/>
              <a:t>PhD</a:t>
            </a:r>
            <a:r>
              <a:rPr lang="kk-KZ" sz="1600" b="1" dirty="0" smtClean="0"/>
              <a:t> </a:t>
            </a:r>
            <a:r>
              <a:rPr lang="ru-RU" sz="1600" b="1" dirty="0" smtClean="0"/>
              <a:t> программам  по биомедицине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Organisation</a:t>
            </a:r>
            <a:r>
              <a:rPr lang="en-US" sz="1600" b="1" dirty="0" smtClean="0"/>
              <a:t> for PhD Education in Biomedicine and Health Sciences in the European System</a:t>
            </a:r>
            <a:r>
              <a:rPr lang="ru-RU" sz="1600" b="1" dirty="0" smtClean="0"/>
              <a:t>, </a:t>
            </a:r>
            <a:r>
              <a:rPr lang="en-US" sz="1600" b="1" dirty="0" smtClean="0"/>
              <a:t>ORPHEUS</a:t>
            </a:r>
            <a:r>
              <a:rPr lang="ru-RU" sz="1600" b="1" dirty="0" smtClean="0"/>
              <a:t>, г.Загреб, Хорватия</a:t>
            </a:r>
            <a:r>
              <a:rPr lang="en-US" sz="1600" b="1" dirty="0" smtClean="0"/>
              <a:t>)</a:t>
            </a:r>
            <a:r>
              <a:rPr lang="ru-RU" sz="1600" b="1" dirty="0" smtClean="0"/>
              <a:t>  </a:t>
            </a:r>
          </a:p>
          <a:p>
            <a:pPr>
              <a:buFont typeface="+mj-lt"/>
              <a:buAutoNum type="arabicPeriod" startAt="15"/>
            </a:pPr>
            <a:r>
              <a:rPr lang="kk-KZ" sz="1600" b="1" dirty="0" smtClean="0"/>
              <a:t>Евразийской Ассоциации Университетов ( МГУ им.М.Ломоносова)</a:t>
            </a:r>
            <a:endParaRPr lang="ru-RU" sz="1600" b="1" dirty="0" smtClean="0"/>
          </a:p>
          <a:p>
            <a:endParaRPr lang="kk-KZ" sz="2000" b="1" dirty="0" smtClean="0"/>
          </a:p>
          <a:p>
            <a:pPr>
              <a:buNone/>
            </a:pPr>
            <a:endParaRPr lang="ru-RU" sz="2000" b="1" dirty="0"/>
          </a:p>
          <a:p>
            <a:endParaRPr lang="ru-RU" sz="2000" b="1" dirty="0"/>
          </a:p>
        </p:txBody>
      </p:sp>
      <p:pic>
        <p:nvPicPr>
          <p:cNvPr id="22530" name="Picture 2" descr="http://aspher.org/images/spa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365125"/>
            <a:ext cx="3714750" cy="762000"/>
          </a:xfrm>
          <a:prstGeom prst="rect">
            <a:avLst/>
          </a:prstGeom>
          <a:noFill/>
        </p:spPr>
      </p:pic>
      <p:pic>
        <p:nvPicPr>
          <p:cNvPr id="22532" name="Picture 4" descr="http://aspher.org/images/spa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365125"/>
            <a:ext cx="371475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8524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7744" y="332656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КазНМУ подписант Великой Хартии Университетов</a:t>
            </a:r>
            <a:r>
              <a:rPr lang="kk-KZ" sz="1400" b="1" dirty="0" smtClean="0"/>
              <a:t> </a:t>
            </a:r>
          </a:p>
          <a:p>
            <a:r>
              <a:rPr lang="kk-KZ" sz="1400" b="1" dirty="0" smtClean="0"/>
              <a:t>входит в директорию медицинских школ мира “Авиценна” </a:t>
            </a:r>
            <a:endParaRPr lang="ru-RU" sz="1400" b="1" dirty="0" smtClean="0"/>
          </a:p>
        </p:txBody>
      </p:sp>
      <p:pic>
        <p:nvPicPr>
          <p:cNvPr id="6" name="Picture 5" descr="C:\Documents and Settings\user.PC\Мои документы\Изображения картинки\Logo_xartiya_univer_270x1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2016224" cy="806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836712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Член</a:t>
            </a:r>
          </a:p>
          <a:p>
            <a:r>
              <a:rPr lang="ru-RU" sz="1200" b="1" dirty="0" smtClean="0"/>
              <a:t>Международной ассоциации  медицинского образования в Европе (АМЕЕ)</a:t>
            </a:r>
          </a:p>
          <a:p>
            <a:r>
              <a:rPr lang="ru-RU" sz="1200" b="1" dirty="0" smtClean="0"/>
              <a:t>Международной Ассоциации Университетов (</a:t>
            </a:r>
            <a:r>
              <a:rPr lang="en-US" sz="1200" b="1" dirty="0" smtClean="0"/>
              <a:t>IUA</a:t>
            </a:r>
            <a:r>
              <a:rPr lang="ru-RU" sz="1200" b="1" dirty="0" smtClean="0"/>
              <a:t>)</a:t>
            </a:r>
          </a:p>
          <a:p>
            <a:r>
              <a:rPr lang="ru-RU" sz="1200" b="1" dirty="0" smtClean="0"/>
              <a:t>Европейской ассоциации Университетов (</a:t>
            </a:r>
            <a:r>
              <a:rPr lang="en-US" sz="1200" b="1" dirty="0" smtClean="0"/>
              <a:t>EUA)</a:t>
            </a:r>
            <a:endParaRPr lang="ru-RU" sz="1200" b="1" dirty="0" smtClean="0"/>
          </a:p>
        </p:txBody>
      </p:sp>
      <p:pic>
        <p:nvPicPr>
          <p:cNvPr id="8" name="Рисунок 7" descr="1.gi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2200" y="116632"/>
            <a:ext cx="1368152" cy="764704"/>
          </a:xfrm>
          <a:prstGeom prst="rect">
            <a:avLst/>
          </a:prstGeom>
        </p:spPr>
      </p:pic>
      <p:pic>
        <p:nvPicPr>
          <p:cNvPr id="9" name="Picture 2" descr="http://www.iau-aiu.net/sites/all/themes/iauaiu/images/iau-en-e-sm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0"/>
            <a:ext cx="1008112" cy="966541"/>
          </a:xfrm>
          <a:prstGeom prst="rect">
            <a:avLst/>
          </a:prstGeom>
          <a:noFill/>
        </p:spPr>
      </p:pic>
      <p:pic>
        <p:nvPicPr>
          <p:cNvPr id="10" name="Picture 3" descr="C:\Documents and Settings\user.PC\Мои документы\Изображения картинки\casestudies-amee-amee2_casestudy.jpg"/>
          <p:cNvPicPr>
            <a:picLocks noChangeAspect="1" noChangeArrowheads="1"/>
          </p:cNvPicPr>
          <p:nvPr/>
        </p:nvPicPr>
        <p:blipFill>
          <a:blip r:embed="rId10" cstate="print"/>
          <a:srcRect l="13735" t="31526" r="12077" b="32512"/>
          <a:stretch>
            <a:fillRect/>
          </a:stretch>
        </p:blipFill>
        <p:spPr bwMode="auto">
          <a:xfrm>
            <a:off x="7812360" y="0"/>
            <a:ext cx="1331640" cy="7083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28184" y="2852936"/>
            <a:ext cx="2915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Член</a:t>
            </a:r>
          </a:p>
          <a:p>
            <a:r>
              <a:rPr lang="ru-RU" sz="1200" b="1" dirty="0" smtClean="0"/>
              <a:t>Европейской ассоциации стоматологического образования (</a:t>
            </a:r>
            <a:r>
              <a:rPr lang="en-US" sz="1200" b="1" dirty="0" smtClean="0"/>
              <a:t>ADEE</a:t>
            </a:r>
            <a:r>
              <a:rPr lang="ru-RU" sz="1200" b="1" dirty="0" smtClean="0"/>
              <a:t>)</a:t>
            </a:r>
          </a:p>
          <a:p>
            <a:r>
              <a:rPr lang="ru-RU" sz="1200" b="1" dirty="0" smtClean="0"/>
              <a:t>Ассоциации  по дистанционному образованию «Сибирский открытый Университет»</a:t>
            </a:r>
          </a:p>
          <a:p>
            <a:r>
              <a:rPr lang="ru-RU" sz="1200" b="1" dirty="0" smtClean="0"/>
              <a:t>Международной ассоциации фармацевтов (</a:t>
            </a:r>
            <a:r>
              <a:rPr lang="en-US" sz="1200" b="1" dirty="0" smtClean="0"/>
              <a:t>FIP</a:t>
            </a:r>
            <a:r>
              <a:rPr lang="ru-RU" sz="1200" b="1" dirty="0" smtClean="0"/>
              <a:t>)</a:t>
            </a:r>
          </a:p>
        </p:txBody>
      </p:sp>
      <p:pic>
        <p:nvPicPr>
          <p:cNvPr id="12" name="Рисунок 11" descr="C:\Documents and Settings\user.PC\Рабочий стол\Изображения картинки\adee_logo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2132856"/>
            <a:ext cx="1296144" cy="7200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27984" y="537321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Член </a:t>
            </a:r>
          </a:p>
          <a:p>
            <a:r>
              <a:rPr lang="ru-RU" sz="1200" b="1" dirty="0" smtClean="0"/>
              <a:t>Всемирной федерации стоматологов (</a:t>
            </a:r>
            <a:r>
              <a:rPr lang="en-US" sz="1200" b="1" dirty="0" smtClean="0"/>
              <a:t>FDI World Dental Federation</a:t>
            </a:r>
            <a:r>
              <a:rPr lang="ru-RU" sz="1200" b="1" dirty="0" smtClean="0"/>
              <a:t>)</a:t>
            </a:r>
          </a:p>
          <a:p>
            <a:r>
              <a:rPr lang="ru-RU" sz="1200" b="1" dirty="0" smtClean="0"/>
              <a:t>Европейского отделения Международной Федерации стоматологов (</a:t>
            </a:r>
            <a:r>
              <a:rPr lang="en-US" sz="1200" b="1" dirty="0" smtClean="0"/>
              <a:t>EROFDI</a:t>
            </a:r>
            <a:r>
              <a:rPr lang="ru-RU" sz="1200" b="1" dirty="0" smtClean="0"/>
              <a:t>)</a:t>
            </a:r>
          </a:p>
          <a:p>
            <a:r>
              <a:rPr lang="ru-RU" sz="1200" b="1" dirty="0" smtClean="0"/>
              <a:t>Ассоциации </a:t>
            </a:r>
            <a:r>
              <a:rPr lang="en-US" sz="1200" b="1" dirty="0" smtClean="0"/>
              <a:t>GSM Barcelona</a:t>
            </a:r>
            <a:endParaRPr lang="ru-RU" sz="1200" b="1" dirty="0" smtClean="0"/>
          </a:p>
        </p:txBody>
      </p:sp>
      <p:pic>
        <p:nvPicPr>
          <p:cNvPr id="2050" name="Picture 2" descr="&amp;Acy;&amp;scy;&amp;scy;&amp;ocy;&amp;tscy;&amp;icy;&amp;acy;&amp;tscy;&amp;icy;&amp;ya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2132856"/>
            <a:ext cx="1296144" cy="754121"/>
          </a:xfrm>
          <a:prstGeom prst="rect">
            <a:avLst/>
          </a:prstGeom>
          <a:noFill/>
        </p:spPr>
      </p:pic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4941168"/>
            <a:ext cx="1224137" cy="5953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7" name="Picture 6" descr="Fdi marina 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0072" y="4797152"/>
            <a:ext cx="1296144" cy="78805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3528" y="4509120"/>
            <a:ext cx="3168352" cy="104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Член</a:t>
            </a:r>
          </a:p>
          <a:p>
            <a:r>
              <a:rPr lang="ru-RU" sz="1200" b="1" dirty="0" smtClean="0"/>
              <a:t>Ассоциация Ш</a:t>
            </a:r>
            <a:r>
              <a:rPr lang="kk-KZ" sz="1200" b="1" dirty="0" smtClean="0"/>
              <a:t>кол общественного здравоохранения Европы (</a:t>
            </a:r>
            <a:r>
              <a:rPr lang="en-US" sz="1200" b="1" dirty="0" smtClean="0"/>
              <a:t>ASPHER)</a:t>
            </a:r>
            <a:endParaRPr lang="ru-RU" sz="1200" b="1" dirty="0" smtClean="0"/>
          </a:p>
          <a:p>
            <a:r>
              <a:rPr lang="ru-RU" sz="1200" b="1" dirty="0" smtClean="0"/>
              <a:t>Ассоциация медицинских Школ Европы</a:t>
            </a:r>
            <a:r>
              <a:rPr lang="en-US" sz="1200" b="1" dirty="0" smtClean="0"/>
              <a:t> (AMSE)</a:t>
            </a:r>
            <a:endParaRPr lang="ru-RU" sz="1200" b="1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/>
          <a:srcRect l="11718" t="8789" r="66602" b="75131"/>
          <a:stretch>
            <a:fillRect/>
          </a:stretch>
        </p:blipFill>
        <p:spPr bwMode="auto">
          <a:xfrm>
            <a:off x="323528" y="5733256"/>
            <a:ext cx="1375069" cy="9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www.eau-msu.ru/files/posts/EAU_logo-gold-2.148e498ec96e12669c6553afc7f10a6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91680" y="2132856"/>
            <a:ext cx="952500" cy="952500"/>
          </a:xfrm>
          <a:prstGeom prst="rect">
            <a:avLst/>
          </a:prstGeom>
          <a:noFill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7" cstate="print"/>
          <a:srcRect l="32812" t="23625" r="35032" b="65875"/>
          <a:stretch>
            <a:fillRect/>
          </a:stretch>
        </p:blipFill>
        <p:spPr bwMode="auto">
          <a:xfrm>
            <a:off x="179512" y="2564904"/>
            <a:ext cx="1512168" cy="4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http://www.amse-med.eu/files/amse_gif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35696" y="5805264"/>
            <a:ext cx="2520280" cy="6291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3140968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Член</a:t>
            </a:r>
          </a:p>
          <a:p>
            <a:r>
              <a:rPr lang="ru-RU" sz="1200" b="1" dirty="0" smtClean="0"/>
              <a:t>Организация по </a:t>
            </a:r>
            <a:r>
              <a:rPr lang="en-US" sz="1200" b="1" dirty="0" smtClean="0"/>
              <a:t>PhD</a:t>
            </a:r>
            <a:r>
              <a:rPr lang="kk-KZ" sz="1200" b="1" dirty="0" smtClean="0"/>
              <a:t> </a:t>
            </a:r>
            <a:r>
              <a:rPr lang="ru-RU" sz="1200" b="1" dirty="0" smtClean="0"/>
              <a:t> программам  по биомедицине </a:t>
            </a:r>
            <a:r>
              <a:rPr lang="en-US" sz="1200" b="1" dirty="0" smtClean="0"/>
              <a:t>(ORPHEUS)</a:t>
            </a:r>
            <a:r>
              <a:rPr lang="ru-RU" sz="1200" b="1" dirty="0" smtClean="0"/>
              <a:t>  </a:t>
            </a:r>
          </a:p>
          <a:p>
            <a:r>
              <a:rPr lang="kk-KZ" sz="1200" b="1" dirty="0" smtClean="0"/>
              <a:t>Евразийской Ассоциации Университетов (в 2015 г.)</a:t>
            </a:r>
            <a:r>
              <a:rPr lang="en-US" sz="1200" dirty="0" smtClean="0"/>
              <a:t>,</a:t>
            </a:r>
            <a:endParaRPr lang="ru-RU" sz="1200" b="1" dirty="0" smtClean="0"/>
          </a:p>
        </p:txBody>
      </p:sp>
      <p:sp>
        <p:nvSpPr>
          <p:cNvPr id="2054" name="AutoShape 6" descr="data:image/jpeg;base64,/9j/4AAQSkZJRgABAQAAAQABAAD/2wBDAAoHBwgHBgoICAgLCgoLDhgQDg0NDh0VFhEYIx8lJCIfIiEmKzcvJik0KSEiMEExNDk7Pj4+JS5ESUM8SDc9Pjv/2wBDAQoLCw4NDhwQEBw7KCIoOzs7Ozs7Ozs7Ozs7Ozs7Ozs7Ozs7Ozs7Ozs7Ozs7Ozs7Ozs7Ozs7Ozs7Ozs7Ozs7Ozv/wAARCAFaAPUDASIAAhEBAxEB/8QAGwAAAgIDAQAAAAAAAAAAAAAAAAYEBQIDBwH/xABOEAABAwMABAYOCAUCBQMFAAABAAIDBAURBhIhMRMUQVGR0QcWIjVUVWFxdIGTlLGyFTI2RVKCg8IXI0KhwTPwJGJyouFDkvE0U2Nks//EABkBAAMBAQEAAAAAAAAAAAAAAAABAgQDBf/EACcRAAIBAgUFAQEBAQEAAAAAAAABEQIDEhMhMTIUQUJRUmEEYiKB/9oADAMBAAIRAxEAPwBRv9+vMOkNyiiu1dHGyrla1jah4DQHHAAzsCgdsV88c3D3p/WjSP7TXT0yX5yq4bThbElBgbclj2xXzxzcPen9aO2K+eObh70/rUDg5PwO6EcHJ+B3QiEE1E/tivnjm4e9P60dsV88c3D3p/WoHByfgd0I4OT8DuhEIJqJ/bFfPHNw96f1o7Yr545uHvT+tQODk/A7oRwcn4HdCIQTUT+2K+eObh70/rR2xXzxzcPen9agcHJ+B3Qjg5PwO6EQgmon9sV88c3D3p/Wjtivnjm4e9P61A4OT8DuhHByfgd0IhBNRP7Yr545uHvT+tHbFfPHNw96f1qBwcn4HdCODk/A7oRCCaif2xXzxzcPen9aO2K+eObh70/rUDg5PwO6EcHJ+B3QiEE1E/tivnjm4e9P60dsV88c3D3p/WoHByfgd0I4OT8DuhEIJqJ/bFfPHNw96f1o7Yr545uHvT+tQODk/A7oRwcn4HdCIQTUT+2K+eObh70/rR2xXzxzcPen9agcHJ+B3Qjg3/gd0IhBNRP7Yr545uHvT+tHbFfPHNw96f1qBwcn4HdCODf+B3QiEE1E/tivnjm4e9P60dsV88c3D3p/WoHBv/A7oRwcn4HdCIQTUT+2K+eObh70/rR2xXzxzcPen9agcG/8DuhHBv8AwO6EQg/6J/bFfPHNw96f1o7Yr545uHvT+tQODf8Agd0LFEIJZ03sY3GuuH0nx2tqKnU4LU4aVz9XOvnGTs3BCj9iX72/R/ehZbnJmy1wQl6R/aa6emS/OVhY+/tD6Qz4rPSP7TXT0yb5ysLH39ofSGfFavEx+Rq+k6/w6p9s7rWXH7n4XV+0d1qNF/rM/wCofFd4nl4OURM4uz/heEHCN2a2sAMnm2rheuq1GhotWncnWDiHH7n4XV+1cjj9z8Lq/au6129lQ57HPfFHAWzsidG+MbCS0HbyjaSCvJajgW1uyEupwdQ6rdpDGu3ZzvJXDq18nbpX9HEeP3Pwur9o7rRx+5+F1ftXda7W+sLdRzYYZNUy8NE1gMga12AQOU4IJHLnZ5dzahjqunicIRHKzVD9Qf6gAcRv2dznZ5EdWvkOlf0cO4/c/C6v2rutHH7n4XV+1cu0urJGU9PM2OCV0tPLLqNjG1zWggD1rbNNK2Z8cEdNNhsbmEgNDiSQWZ5yBkc2UdX/AJDpX9HEeP3Pwur9o7rRx+5+F1ftXda7X9IMEUUogYWcNiYOjDXRsLtQZHOD8CptI+CWN5k4EubJINjQMNa8tB6AEn/YkpwjX8jemI4Px+5+F1ftXdaOPXPwur9o5dqfXuY2TMEIdG/WLQ0a3BFuWkDO052Y5cHC2MqSalsL6eNrTLqmQNBaGkPLcHnOqBg7j5wn1f8AkXS/6OI8fufhdX7V3Wjj9z8Lq/au612ylq3zSyRzRQQBjHObKY+5lw9zcgc2Gg4/5gsTX6lNwoihkLKiQSgNA1YmyFufOBg+oo6tfIdI/o4rx+5+F1ftXdaOP3Pwur9q7rXbTK5vGMugPA1McP8ApjaHBmTv2fWd/sLBlZI+KJ5p4mOfLKyRhj/0Q3Ww4/8AtH/u2I6tfI+kf0cV4/c/C6v2rkcfufhdX7V3Wu50krpWTCWlZwsMYJY1ncvJzgtPKDgebatBqyGQvDIHCSFj3EMA1HF7QW7ecOO/8KOrXyHSP6OJ8fufhdX7V3Wjj9z8Lq/au613efUgFKXsijbJJqyOcwYA1XEeQbQBlRaqokpmOeI4ZYwxxcWxjWZtOq7HK3nS6xfIdI15HEuP3Pwur9o7rRx+5+F1ftXda7a6d7JXHg43xtn4E6sQ2EtBaT+Y49YWt1W+MXIOEGaTWEbixo1iImuGzOd5PQn1a+RdK/o4tx+5+F1ftHdaOP3Pwur9o7rXa6esc7ghLBEMyuZIGsGswa+GEgncRvIzvB3LKmlfMKHLoAamJz3YiGzGr1lD/rS8Q6WfI4lx+5+F1ftXda8NwuQGTWVQHlld1rtlHWcMIDK2DD4g9+GtG3WIVPpjJw2g9e58TWSMcxrtUDG9p2Ebxt/3hVT/AEqqpLCTV/M1S3iOcWavrJbrDHJVzvY7WBa6QkHuTyZVONysLF34g/N8pVeNy2dzG9jo3Yl+9v0f3oR2Jfvb9H96Fluc2a7XBCXpF9prp6ZN85WFj7+0PpDPis9IvtNdPTJvnKwsff2h9IZ8Vq8TL5EJrtV4dzHKdm9lS8NaGikpgAMDYetJCEqqKa+SHTcqof8Ayx4/itefBaboPWj+Kt48Epeg9aR0KMi18ldRc9jx/FW8eC03QetH8Vbx4JS9B60joRkWvkM+57Hj+Kt48Fpeg9aP4q3gbqSl6D1pHQlkWvkefd9jx/FW8eC03QetH8Vrz4LTdB60joTyLXyGfd9jx/FW8eC0vQetH8Vbx4LTdB60joRkWvkWfc9jx/FW8eCU3QetH8Vrz4LTdB60joRkWvkM+57Hj+Kt48Epeg9aP4q3jwSl6D1pHQjItfIZ932PH8Vbx4JS9B60fxVvHglL0HrSOhLItfIZ932PH8Vbx4LTdB60fxWvPgtN0HrSOhGRa+R9Rd+h4/irePBKXoPWj+Kt48Epeg9aR0J5Fr5Fn3PY8fxVvHglL0HrR/FW8+C03QetI6EZFr5DPuex4/irePBaboPWoF60/uV7tctvqKaBkcuMuaDkYIPP5ErIQrNtOUhO9cahsn2LvxB+b5Sq8blY2LvxB+b5Sq4bl07kPY6N2Jfvb9H96EdiX72/R/ehZbnNmu1wQl6Rfaa6emTfOVhY+/tD6Qz4rPSL7TXT0yb5ysLH39ofSGfFavEy+RBQhColgvWFoe0vaXNB2gHGR5+ReLxAhrv1msVu0YtVypG1rqi5se4Mklbqxapwdzdu3zJVTZpKSNCdEiNh4Go//qpNVRRaUaHxV0IabzboNepa1gaZ6fXcA7ZvLSDnyepc04Wp1qpl6CUATuGV4men0oraKz0Dv5cjojUMYTG3lY1rdbZ3WrrEjKl1F7uMWhVvrm1DRUPrpmOk4JpLmhrCAdm0DJ2KpZOFCcdhwdiE4018qajRfSGrY5sT21MEkTg0Ax673awB5AeZV8F6rprxZn1DG8NFqML3Rt/nMc/I1hjbsOESGFC6vU93F8ddT6Ww18UZjt85NFMWBro38KQIw7eQW/0+RaNHqaHSjRyWyVBYLix5dbZS0AktaC6MnftG7PMliHg1gSl7yZV3Bcqyl0auNufhoE0cZD2DWj+vrAHGR9XaFZaL0dNW6PXa3uY01dZTvmgeRtbwOHYH/Vl3/tTxCVMiljyb0YTLo5fKoV9ltURaynFW0SjUaeE1pBnJIzjGBhY3jSKviuF0o+F7llW4wkMaDEWvOMHG7GzCJYYULeV75eRP1zonaT9kGhtcxbFSinile2JgYAOCD3nA5Tt2+ZUMGkz472HvhjNqL9R1BqjguBzu1fxY/q355UlVI3TAvIT7TU1Jozp5W2erHC2WaKR72OaHHgjGXNcM7iOccyhUtDVaH6eQUeu2amlkaWOc0OZUQu3HB2f+QjELAKA2nA2leK+0YqomaSR3a4ASRUz+Hla4fWJcGjZ53A+pY3Wnk0c00qoKV2rxaqIj2ZGqTkDyjBCchh0ko16mLT2ofLphXxENbFBJqRxsaGtYMDcAl1NOUS1DgEIQmIn2LvxB+b5Sq8blYWLvxB+b5Sq8blPcp7HRuxL97fo/vQjsS/e36P70LLc5s12uCEvSL7TXT0yb5ysLH39ofSGfFZ6Rfaa6emTfOVhY+/tD6Qz4rV4mXyIKEIVEsEIXrHujka9hw5pyDhAhu0phkZoNok5zCBwNRtI2bZMj+yrqO51ujdbZrpA0gimzqnIErOFkBaecEKNV6U32uo+J1dzmnp8Y4J+C0erGxaK29XK5U0NLWVT5oYBiJjgMMHMMDYFCTiGdXUplF3ppQUFKygrLVIHUFw4WohYN8WdQOYfMQQtVaxw7HNscWkNNxnwcf8rOopfdNM+BkDnuMURc5jTuaTjPwCmy3+7T20W6Wte6jb9WHVbqt8wxsKIFMsttHqqrodD9IKmklfE9slKNdm8d07KhsqK663e3XKrLpHy1EUIeRtkLNUZ6CFFpNILtQUTqKlrZIad+18TQNV3nGNvrR2wXbhqebjzw+lB4AgD+Vk5OqMbNyIYShwuXC6RN0jsWzjdBXS1lIxrQDI0OIe3ZvOMEcqUYeNUloguEGvGYq06sg/peGgha5r5dJ7ky5PrZeOsOW1AOHg+cLZUaR3erpJKSetc+nldrvi1WhrncrsAb/LvQk0N1JjDpQ+jvWjTdJ6UsjqKqojhrqcf0zNa86w8jhtXlnv0li0gtdrFHSmKHg4pnvhBlPCbZAHbx9cj1JSgrKimbqwylrS9r9XAI1m5wcHmyelb571cai4MuE1U6SrYctmcAXZ5Du2pYewYu5a01sfaeyPT23BPF7oxjectEgwejBVZpA0t0iubSMHjcuw/9ZWx2kl4fchcnV8hrQMCcga/Tj+6j1N1rq2vFfU1BlqQQeFc0Ek+XZt9aaTJbQ8wVsNr7KlFJWHgopKSGFznbA3Xga0E+tJVRZ6yK/Ps/AuNVw/AhmNpOcDrWNzvNxvMjJblVPqZGDDXSYJA5s71mb9dCBmscXtj4MSkAyBmMauvjWxjZjKEmhupMZr/UNvGnVwFJ/NjpqCWEObtDuDgcCenK3aK1kGkVshtVbIG11oJqKGU73xja+Py84/8ACT7bd7haHyPt9U+ndINVzmYyRzZ5lphrKiCrFXFKY5w7WD2gDb8EYR4y0t1U6z2Q1gpqeZ1bNwTG1EQkaGsALjg+V7egqz0xa6uksd91AHXKkYJNRuAZWOLDgeYNS9Nd6+ot8VvlqC+lh/04i0YZ5tmz/KkDSa9cXp6fj7zFSkGFha0iMjlbs2IhhiUQWGl9JNV9kG4UkLCZZqkNa3ykDCXHt1JHNyHapxkbirV+lV8kndUPuMrpnAgykN1iCMb8Z3KoTUoippnqEIVEk+xd+IPzfKVXjcrCxd+IPzfKVXjcp7lPY6N2Jfvb9H96EdiX72/R/ehZbnNmu1wQl6Rfaa6emTfOVhY+/tD6Qz4rPSL7TXT0yb5ysLH39ofSGfFavEy+RBQhColghCECBZwTy00zZoJXxyMOWvYcELBCQzoHZEvFbJa7DC2Xg2VVA2acRjV4Rx2HON42blr7E9yqGaTfR738LSSU8jjE/umggZyM7vUpWlQ0fNq0c+mHXES/RkepxQMIx5dblWfY9GjA0qZ9FvuhqeLy4FS2MMxq7fq7Vy8Tt5HPq+vqblVvqquZ0srzklx3eQcw8i9rbdV28UxqojGKqFs8Wf6mHcf7LXSU5q6yGmGczSNYPWcJw0tkN30Utt0ZC6JtHUS0Wq5pBawnWi9WrsVzDSOaUpsVqi0V1Lb4bhLBilndqsla5rmk4zjYdh8hWVHZbhcKSerpYWvhpxrSu4Vg1BzkE5wmvQ2qoJtHpLBdcNpbpVOjZMf/AEJQ1uo7pOEvT0FXY6m82yqBZLHCI3gbnDhYyD5jvRL2HhW5qGjl1NHDWcXY2nndqxSunjDXnmBLt/kUWut1bbJxBXU0lPIRkB7caw5weUeUK8mJPYupQeS8yAexaptqkN97Hd3oqk8JNZiyopXu2lrHEh7fNs/uiWGFFIzRW9SRU8rKMOZVZ4AiaP8Am+Ro1tp8gVXJDLFM6CSNzJWu1XMc3BB5sJuZbq66aFWGKha50jauoOtnGptac5VpQTUWkHZNr7vHGXQUVO6oaHsxwj42BusR5XbUsTHgTE6PRq7SymBlM01AGtxfhWcLjGfqZznHJjKrCxwfqFp1841cbc8y3suFU25C48M7jQl4bhM7dfOc9K6dLa6R/ZE+mxC3ghafpbg8bDJq4+O1N1NCVKexz1mjV2llMDKdrqkN1uLCVnC4xn6mc5xyYyo1vtdbdKwUdHDwlQTgRFzWuJ5hkjJ8iwjuFVHcW3JsruMiXhtfO3WznPSn28U8MfZZsddTNDI7m+lq8DkL3DP9x/dDbQKlMTYtG7tPcJ6CKlD6mmaXSxiVncAb8nONnLzKukYYpHMdjWacHVcCOkbCmG/sqbNPWMcyWKe5yPkc5wLf5OucAc+sRk+QDypcTTkVSS0BCEKiAQhCAJ9i78Qfm+UqvG5WFi78Qfm+UqvG5T3Kex0bsS/e36P70I7Ev3t+j+9Cy3ObNdrghL0i+0109Mm+crCx9/aH0hnxWekX2munpk3zlYWPv7Q+kM+K1eJl8iChCFRLBCzghfUTNiZjWccDKkOpTSPLKpro3HBY8bR/5QIiL1oLnBrQSScADeVvHBSSMbwb3HByWbC7y4Uungjpo21fGZaaR5JhezOW7EQAz9ke31dLbdG3zU8jGstzInEtPcvG9p5jtWPYko56jTAzxxkxRU0ge/GxpcMAZ9aWK65V5YYTd6qpje3umvkfjzEErRBdLhSxcFT19TDGNzWSuaOgFRhcQdcSxSWtrtdwttZWVktNKyS3Uz5cgH+W89y055CC4H8qYNHxeNJ9F77ba6aqq3CFlTTOmeX6rmE7BndkFRaK71s9IyRtdUnWbh2ZXZONm3as4auppwRBUSxB206jyM9CrBJGNIqZbHcG6HwVAgeW8fkGRuHcMxt9RVxc6qO/6ESXGt1o7xbomU8msNtREZG6rjy5BGPX5UOrqx8RidVzOYd7TIcH1Jfkgr71ehbqIGR7+4a1pwMbCS7yZAPqSqpSUsdFTbhFhNSz/wAKKWbgn8H9MSEuxsAMQGfNkEIo39r+hFyFRmOsvXBxwROGHCFpJc8jmO4c6nW2iZU3c6Os0juPGQ1zWzRSHgA9oyWgZyQMHbs3Krtmil0ut8dBOWuEVRwc8kkwydU91gE5OxccynWX+nbLq0hfhb4ZbOx3aKqpopJavjEjqNpzqZfghxxv2N2DlynQX6yUt0lpLk+kpKs00MdRLqgPdJI08I0nfswM82Uvaa0N8rru1ttrIqekp4WsDBWNi27SSRnygepcycSXEuOSTtJ25XOilXqcTep0rqdqqEixqtH6+l0hdY+Cc+qEvBsAH1xyOHkxtzzJ4j0nt0XZFjp3VDX21tA21Pmz3ONXBdnm1uVc/wDpW4CnEArqjgg3VDOFOMc3mWrgmCm13lwcdwC0umdzMqo2JtRYK6HSB1j4FxquF4NrcfWHI7zY255k2VFdBc+yrZYLe/h6a3yU1NG9u0OEZy4+bf0JM+lbjwHAceqOCDdUM4U4xzebyItrq0VOrQzyQyOG10by3Z6kRIKpIdZGnSiK46M1Xc3a3VM0luc/YZG6xLotvSP/AAkGSKSGR0csbmPY4tc1wwQRvBTTHSnjDKqeomnqGAYkkkJLSOZY3kippZJakmWQAlrnnJzjCpUNEVVqoVkIUiiignm4KeQx631XDdnypiI6FLnomNM5ina5kON5+tnmURAE+xd+IPzfKVXjcrCxd+IPzfKVXjcp7lPY6N2Jfvb9H96EdiX72/R/ehZbnNmu1wQl6Rfaa6emTfOVhZAfpmkfg6scrXuIG4A7StmkTSdJboQCRx2Uf95Vvb6eCGnDoWFvCDJ1tpWulSjHU4YtS008Li2SJ7fOFr5cJzWh1JC+pbUFndtGArwk4igt0sdFUGaoYfqEs2bz/vKum8XudIC4NcSNuNpYVIlgimYWysa8HnXscTImBkbQGgYCaUCbKqondR3VoLdZpi1Ihjl/+VlTRvM08NTLkRta0Dkx5ArGbRTSSpkbMKCSRmrhruCcMf8AMPKtTtHpKi4RxCGSSVgIlj2l7iApkcGq4281MLix3djBa3YBsS5Ix0byx7S1w2EFNNFabrbmSPr6Sqp4nvxGJ43DPrKp75TvjqRMTlsg6MIeqlBqnDLCxjFvByTl52cysVV2LhTSkud/LBIa3HrKtFS2Je547OqcYzjZlTtFyLPodd9JZQHVc2YoXkbRubs/Mf8AtSrXXpzw6KnaWjaC47z5kzUswuvYrNso/wCZV00+XwtPdubrk5A5d/8AYrL/AEuUl2k1fzKG33ghdjOifWaXCoJOKWJ8jjzk9yPmJ9SsdExHcuybX3Bu2KF00oPJtOqD/dQqa4waH6MT0sMrX3q4DEnBvB4szGACR/VtOzy+RSdBGMoNGL7dZMgvaKeMjfkg/wCXN6Fnrl4qveiNFuFhp9asU7xUvu99rqyNrnCaZ72gDOG52f2wq8gtOCCD5U201NFSxCONoGN55StVZboKtrnFobKRgPC3qiEkjA65ciuN4yVMuerwsZhxwGoNTG7y/wB1lTW9zpHNe0OIeYtXaMHH1lYU1ndC9zZZGyxObqkEbR5uZNJhKK6Og4a3tnZnX19TV58lXFBQcSkILGOONkoyDv3FbI6MQ0rYY3HuHhwJ8+VKVJEtgtU1PDUN1ZYw8DdlbUJkkQ2ujLieAbtbjH+fOqiqtUsdW5tPGXsADgmJCTSGmUktlmljD2vYHlo1mauqMqqmgkp5DHK0tcOROCwkijlaWvYHAjByEnSPEL1i78wfm+UqDqO4MPx3OcZTLS2unpZ45WF4ew5znfsIPxUeqscToyaYljt+qTkFThclYlEDP2Jfvb9H96Fl2KY3xSXhj2lrmmEEH86Fjuc2bbXBCnc53xaX3EMjEhNdN3PP3bgrZmdUawAPKAqytmjg0zubn5JNZM1oAztLyrUAuIDRkk4AHKttGxir3BCrWXumfLqYeATgOxs9aslZAIQhAhptVVO3sf3ZjZXgNmYG4O4HGQkCtrYKhssQndGWbi0HafLjkTgJnwdjW+SM+tw8QB5skLmbXObkgkZ3+Vcluzs9kx+ul2bcqiyxVlQGzutsX82Zx1cnOcny4CXNKrfW2i5fR1Uc4aJGnOQ4O25B5QrjSWk4xbqHWa3hmW+I62MbQCcK5raVumGj8dnc0fTVqo4ZqQ8tREY26zPKQf8AHlSbdKQ0lU37KGz2eaCxMuDqqlfTzTajC2Qkh2NoLcZGFtv9luFG+igdX0MLbg0GE8K7uweUkDYNo3qqpa80Gj9I17XahrJ9ZvN3MSsNPZBLTaOSMdlrrY0g/nciXEBhW7Kuvss+jF8jpLnLTmVuDI2NxfqAjYTs5jnAVnctHWl1vpKeot7JbiBJTkSEawOwZOrsyTy4Rpox93hsd9hbrG40rYJMf/ejOqenYq4yl2mVFEJNdlLUw08ZG7VY5rdnQT60k20NpJkuTse3uJ2q91KCXPYO7dgubnIzq4zsOOfkTJQWeWPQWGiZNCySJ4q69rn4dGCe4BAyeboRepdMKO4X19NViC3QSzTB2vG52NbYBvcNp9S1aGiatsF2a1r5ZpaRuw7XPPCDJ8q5JVVa1Rodm6adKe5XXW311tqKNpax0VS0yNmYdZjmDmPP5FLpbRNUmBvDQwvqf9FkriDJtxzYGTsGcLZpDXC02222Gr4R1ZGZJ5I2tyYw/Gq3z4BKuayhferLQXy1AmWkp2RVFPs14ywb8LRiM2EpLbYai4mp4vJTsdAC+YPfqkAbzu2hefRDuKQ1JraVrJnOawOeQTg43YzhTdGnudLdnE7XW6Yn+ypmvc50TXHIZ3LRzDOfiSnLklxCLM6O1DayekfVUgngY574+EOe5brHGzbsWqaxzw2llzdUUxp5HFrCHnWc7mxjPIpGlEj4tLK57HFrhJvH/SFnVHOhFvH/AO7L8oQm9BtKWQ32aWO3w176mmFPO4tY7WcTkbxgNyFrqLXUQT00IMc7qpgfFwLtYOBJA9eQVcMoaiu0KpGU7A4trJCQXtb/AEjnIUe3SfQmlNJHcXAspCGOI2hgcMnoLiUk3qDpWhAltckdNNO2oglEDwyVrHHLCdg3gZGRvGVCV3f7JV2OV+q4S0NVgxTM2teN4B8qpFdLlSTUocAhC8125xrDpTJPVhM90cL3tbrOa0kDnUegr21xeGsILTu35CgXO6kObHSTbMd05vwSkcMeuxvWRVguL2R6kg4IP/7sf5QoPYmOTdif/wAP70LBd5s9C1wQo3mON+lN1dLLwTGVkpJ5T3Z3LK1175LrQ00Y1YRUMwDvIzylR9IvtNdPTJvnKwsff2h9IZ8Vq8TL5EFNFuqW1NGw6wL2gBw5ildWtgl1amSLZhzc9H/yrRFRfIQhWcxn0XggvNjvGj0kgZLWRh8OTjLh/sJDrNDbzT3DijKCdxc/UHcHZ5zux5dyt2PfFI2SNxY9py1zTgg+QqVW3m719Nxee51TosglpkOHAHcef1rm6XMo6KpQkzG4v16lsLXiUQRRwhzdodqtAJHnIPStGk/0ho5pFRXOAGGopo4sEjYe4Gw843gryKWSCVssMjo5GnLXNOCD5FqvF3qqum4OpqZqtxa4xtkkLwNm07dybp7CVWsm3Tx1srbbbLxagGR3KSaWWEf+lLhgeOkZ9ajaa080No0XdJG5g+imjaMbdYnHQQliOrqImxNjnkYIn8JGGuxqO2bRzHYOhSqy+3e4QGCtulZUxE51Jp3PbnzErnhag6upORn0dq4KrQasjnkDZbHUiugz/VrAtDR+fVKWLDHJNpFbmMa573VUe4ZJ7oKGyaSOOSNj3NZKAHtB2OAORn1hb7bcaq2VjKikqpqd+cOdE8tJGdo2JxuLFMDbpZba6bSWtho4ZDUy1kkYY1u17XuP9txW3RGjdBbtK+DEkrKaARhwBOwSZOPU3KhDSi51ENQ4XquaZDiL/iHax2DcM7sqRba24WuibTU1xqY2DJIZK4AknJ2ZTwtoWNJk/gmaWWGmu8THOrbQDBKwjunxZyx/lA2hTrK2uselsEEes1r5BrD+l8R25PkxtVLFXVcFSamGqmjmdnMjHkOOd+1bX3e4yUzqZ9bO6F2csMhwc708L27CxrcvLRG2puukElFGTAaSo4PVGzBOzHqS3BG+WojjY0ue54AaBtJyt1Nc6+jj4OmraiFhOdWOQtGefYsI66shqHVMVVNHM760jXkOPnKpJqSXUmWemET4tKa3XaW6zgRnlGqFsq4ZBoLb5CxwZxyU5xswQMfAqpqrhW1oaKqrmnDfq8JIXY82Stj7xc5ITC+41To3DBYZnEEc2MpYXCDEpZaVNPL2iUUnBO1eOSHOOTGP8KFFaaqqhZI5khlmY8wtI2vDA3d6sj1LS293ZrQxtzqw0DAaJ3AD+61TXGunmZPNWTySx/Ue+QlzfMeRCTBtMubfXPOh91pKxxdA0x8W1/6ZC45A9Qz/APKXlIq7hWV5aauqlnLfq8I8nCjqkoE3MEO6VTqWkLmA67tgPN5UtNlka8Pa9wcNxB2psnp46mPUlblqWa+FkNW5sY/lna3zJVDpGKw07G00RG9wc8ny6pSoNyv7NWBxo6cO7sPeDt5NV3WqAblHcrsdG7Ev3t+j+9COxL97fo/vQslzkzZa4IS9IvtNdPTJvnKwsff2h9IZ8VnpF9prp6ZN85WFj7+0PpDPitXiZfIgrfQPLK+Ag47sDp2LQpdriEtxiBOwHW6NqpEsaEIQuhyBCEIAFRhxtNUZJWBzZS7DQfqtypF5rn04jihfh5Os7B2gKjmmknkMkji5x5SpqZaQTOa+Z7mDDS4kDmCwQhSMEIQ0AuAO4nagC4sL4i97NT+bjOtneMq7UOjtsNHIZI3OcXNx3SmK0Q9wQhCYgQhCABCEIAEIQgAQhCAMZHtjjc9/1WgkpWq5HTyRuxvYNUY/3y5Vpebg1sbqWPa87HnG4KulMcNNCG54fVOseYHaPXhS2WkbbGMXmAHkLvlKrhuVjYu/MH5vlKrhuXPuW9jo3Yl+9v0f3oR2Jfvb9H96Fluc2a7XBCXpF9prp6ZN85WFj7+0PpDPis9IvtNdPTJvnKwsff2h9IZ8Vq8TL5EFbqOc09XHLyB23zcq0rxUSx0G0bEKDaal1TRDXOXsOqf8KcuiOYIQoV1rOK0pDfryZa3yc5QAvVUvDVUsn4nErUvF6uZYIQhAAvY8cI0u3ZGV4vY268rWfiICAHBj2yMDmODmncQcrJa4IWU8LYmDuWjG1bF0OYIQhAAhCEACEIQAIQhAAoMtTUU9cwSNbxeRwa13KDjrU5Ut+a9ksEwJ1RsxzHekxogV0Un0lJG45e5+w+fcs7q0R1DIsDMcTWk8+xSXXKNkPGDE11TKSWk7dQDYqyWZ88rpJHaznbyoZZNsXfiD83ylVw3KwsXfiD83ylV43Ke5T2OjdiX72/R/ehHYl+9v0f3oWW5zZrtcEJekX2munpk3zlYWPv7Q+kM+Kz0i+0109Mm+crCx9/aH0hnxWrxMvkQUIQqJZY2iqbTvka4nBAPqG/8AsmHeM8hSfHIYpA9uMjnTLapTNb43OO0Zb0KqWQylrbhUvnmj4UiMuI1fIvXudPZmOJJMMpBzzELW6jlnuE0LANYOcdp5EU8MU/8AKbI9kxBxyteeZSURUL1zS0lrhgjYQV4gAQhCABWNmozPU8M4fy4jnzlVyZLNHqW5hOO7Jd/j/CaWonsT0IQrIBYveGN1juWSwmZwkL2fiaQgDNC0Ucpmo4pHHJLdvnWVREJqd8ZcW6w+sOTyoA2oS1RV8kFa3hJnPjzg5JIxzpka5r2hzXBwO4hJORtQeoWEk0cIBke1gO7JWaYgVTf5G8Xii/qL8/76VYzzx08TpJHABv8AdLtbWisy4sw/W7nyN5kmykiGRg4QhCgon2LvxB+b5Sq8blYWLvxB+b5Sq8blPcp7HRuxL97fo/vQjsS/e36P70LLc5s12uCEvSL7TXT0yb5ysLH39ofSGfFZ6Rfaa6emTfOVhY+/tD6Qz4rV4mXyIKEIVEsFNt9yfROLSNaJ28c3lChIQIZWOgq4qiWjA4V41S4jBzhL1RTyUsxikwHjbsKypaqWllD43EAkaw5wpF1Y+S5HVaSZA0tHPswnMgtDTLWvngZE9jSIxgEb+lR1aT2OVkLXRO4R+zWbuVdNC+CV0cjcObvCQGCEIQAJntIItkOeYn+5Swme1SCS3RY/pGqfUnSKrYmIQhWQCEIQBDo8x1FRTkYDX67B5D/5Wi73BsMJgicDI7Ycf0hSK2Op/wBSk1eELdU55vIlypgkp5jHL9fedud6l6FJTqaU0WtwNtiORsBz5NqWFdWWdvEahjzsZlxzzY/8JIbIFzq+N1bi09wzuW9aYaObhqWN5ILiwE4KU1Z2iqFNHM9+dTLQfJk70LcGtAvWY6lwIJEuq4HmxkYUJkGtSST62NRwaBz5yrK/TMfwMTTlwy445juUKkMbqeeJ+TrN1gAM4I3H+5Q9xrYhr1G5CQE+xd+IPzfKVXjcrCxd+IPzfKVXjcp7lPY6N2Jfvb9H96EdiX72/R/ehZbnNmu1wQl6Rfaa6emTfOVhY+/tD6Qz4rPSL7TXT0yb5ysLH39ofSGfFavEy+RBQhColghCECBWFpqZeOQwk5Zk7MeTKr1aWGEPqXynbqN2ecoW4F+q652w1mJItUSNHL/UrFC6bkbCYQQSCMEbChT7vSPhq3yhmInnII5+X+6gLmywU+0VgpqnUkfiJ4wc7gVAQgBqmuNJAcSTDPMNq2wTx1ETZIjlrv7JQVvo+0mWZ2dgaAqVRLReIQhUSCU6+YVFbLINxOB5gr27VfFqQtacSSbB5uUpbU1F0gpFFVvpJgQe4cQHgjORlR0KRnr9XhHav1cnCmUURmhmptrXytD2Z3HHIoStrK9rg6MjWfHl8Yz6iPgmgKp7nPeXPcS7nKlQxGlqI21BLGSsBODyeXoUi2UjKi4SPOQyJ2dUjfvws7vBwtU+USNDWANdrHl34CI0AqXHLiQAATyIRgkZA2BCQE+xd+IPzfKVXjcrCxd+IPzfKVXjcp7lPY6N2Jfvb9H96EdiX72/R/ehZbnNmu1wQl6Rfaa6emTfOVhY+/tD6Qz4rPSL7TXT0yb5ysLH39ofSGfFavEy+RBQhColghCECBXmj4ZwMxH19YZ83J/lUasbHNwdcWHdI0j1jamtwewxIQhWczxzWvbquaHA8hGUvXegFLJw0f8ApvO78JTEqS/1ALo6cHOO6d/hKopFOhCFBQKxscxZXcHySNIPq2quW2lJFVEW79cY6UIBuQhC6HMWbvIX3GQEkhuAPJsUJWF7iEdfrD/1Gh3+FXrm9zoCEIQALdR1Bpapk2MgHaPItKEAW0txFJcZXQsY5jyC7HLs5OlaX1cb6GYa2JJZi/VPKNmz/fMtFPWiKMxyQRytxyt2jzFDX0b3AOifG3lIfk/BMDKiqII2yRztcWS4B1eTB3qfcbXG6HjFKA3VbktHKOdUxGtlzW9znoVtBenMiijdDhgIaXbTsx8UJ+wZrs8epdqXOQ4h2Wn/AKSqsbla2drGX+ENfrxkuw7lI1SqsgAkA5HIedR3Kex0XsS/e36P70I7Ev3t+j+9Cy3ObNdrghL0i+0109Mm+crCx9/aH0hnxWekX2munpk3zlYWPv7Q+kM+K1eJl8iChCFRLBCEIECzglME7JW72HKwQgBupqmOqhEsZ2HkPIeZbVU6PkmCUcgcPgrZdEQwSxdjm5S+r4Jmc5rGlziGtG8k7kpVUvDVUsvI5xI8ymodJqQmKkLYNGKdxq44Jpap72BzCS5rGjYMA7yTvPItM1rklbBwtVlr4nVUjY4drC5wbgDlJOrgbN64Zns75emhRqXaYxJcogdwJd0DKYPoFsFO62urQyOat1XTGPb/AC2nWwM7gXHO3HcKNS2mnp6uldHUvDo4mS1RewANDzsA278Obs8/mQrtIO1VBYoVjDamSzQxOqQ105BaNTPcnl382OnyLW6hhiZwks7zG2GSVxYzaA3Pl5SP9711zKTll1CrWs+kbyIGnAjGCfJy/FQrhwfH5REMNBx0JppaTFLA3hyRBSOnOszDnl7xjO3m1eflSdIdaRzuckqaalUpKqpdLg8QhCokEIQgAW2kp3VVQyJo3nb5AtccbpZGxsGXOOAEx2y28SDnvcHSO2HG4BCUg9DNlvip6SWKJoy8Ha4dHQqaSmItDZfwynPw/wAJlUesp+M0kkQG1w2edW0SmUdi78Qfm+UqAB3OeZWFjBF6gB5C75SoGoeCD8jG7GdoXLudHsdE7Ev3t+j+9COxL97fo/vQstzmzXa4IS9IvtNdPTJvnKwsff2h9IZ8VnpF9prp6ZN85WFj7+0PpDPitXiZfIgoQhUSwQhCBAhCEAX1gH/CyHnf/hWqrbF/9AT/AM5ViSAMncF0WxD3KS/yu4WOIHA1ckc/+8KoW+uqDVVb5c7CcN8y0Lm9y0WP01NwdOzi1L/wrS2I8Gctyc537Tk52qx+mg2jgxVRHXZG2eMREPaGbA1uzGCAMnOfNjCXUyUsj6bR2iP0i2mkdLLOxjmOJkDQA1owMYLg7YTvK410pQd7dVTkrai+1lRr62ptDw042sD3Eux5TrEE8y9df6x8krnth/m6mQIhhuruI8vl6lZQUX0XbK6WeUtqKqOOn1XM7lhkIeTnfkNac7P6lpqrZGW1PGaqWR1PLHRwPEQAJxt2Z5MY9YUp0eimq/Zei5TkskYWtIjDA5rdpGrq58+FFu19qqe3vDdQcJEIBho7kbDnz7N6nQ215j4KSo1+Lh0DXagGTG3by7hjHKqjSWgZFC7/AIgkwMY/V1PrOfuG/ZsBPqK6uq2clTckqjpBWGOdjmx/zwGucG7cAANHmGNyq0IVJJbENt7ghCExAhCEASrXg3KHJA252+ZNKUaMltbCRt7sfFNrnBoJcQAOUqqdiaj1C1xzRTZ4ORr8b9U5wtiokqo6dsOk0Dm7pA52OY6rlQDcmFsmvpTA3GNRpH/aT/lLw3Lk+TOvijo3Yl+9v0f3oR2Jfvb9H96Fkuc2bLXBCXpF9prp6ZN85WFj7+0PpDPis9IvtNdPTJvnKwsff2h9IZ8Vq8TL5EFCEKiWCEIQIEIQkAzWiMR26PnflxWu9TalEWtlDXEgFoO0hSaIalBCOaMJaq5jU1UkpAGTyHIVvRErc0L1CFJQDerR9/qHsgaaWkzTRcFCeC+o3aeffkk5Kq1OtdNFUvnErc6kDnt28oSwqpg7mCmSRJpLcZZzK8xFxnbOf5Qxkbh/0+TlWDtIK9+prOjOpUcY/wBMbXbNnm7kbPIpcVuoRQMqJYz/AKYc46x5lqobdTurg2pjwx8RkDMnuduwLPart3KsKR6H9f8ANe/ltZtblROhpfpFc5KSSmdMNSRziSGgEB2MgY3DYNi11N7r6qCaGaRpbPKJJCG4JIGAM8wHIrasttuZRTvjp3xyNYS3WJS0tNVpUnmWv6M1NoEIQgsEIQgAQhCAM4ZDDMyQDJY4HC3VdwnrNkjgGg5DQNijIQBvo6t1JNrtyQdjhzhM5maKYznOrqa2PVlKKnsfUzW154cmKMarml27dhNMTUm21TuqdIIpn7C8uOBydyVVDcrCxd+YPzfKVDpoXVE7Im73HHmU+Rb4nSOxfDwMt21QeDcIHMJ5QddCkdjmqZPLcmRY4ONkIAG7Pd5Qst3mzXa4I57pF9prp6ZN85WFj7+UPpDPis9IvtNdPTJvnKwsnfyh9IZ8Vp8TJ5EJrS94a0EuccADlKvKfRSpdFw1bWUdDHzyzAnoB3+TIVE17o3B7DhzTkHmK6LPVzMppntqXteyqiaDrHY00zn/ADDKKm1sVSk9xZk0UMsRltt0oq1o24Egjdjyg7B6yqOeCWmmdDMwsew4ITfDeLkYafW4XD46YF+udxecv9eMJavMj5b1Wue4uPDvAJOdgcQP7BKlsKkuxCQhCo5jQA/6KAZqh3A7M7tyV1f1E7mWFrmH6zA0nyblRcG/gjJjuAdXPlVVCRihCEhgrKyfXqvRnqtU+0RxyVDxLCyVoYTh8up0c58nkQnDkmqjHThLCEcdigpw8tjija57hyuxsH+UTufTXFkms+b+UdY4GQM+RZCClihD3UVO4gbQ2ocMkAHk8x6ViKOnDgBBTkOG51SS7bnmHlAx5PKslu1guKpM9f8Ao/rV/wDndqqnVxrPr8Ns9Y24MNPTZkfINXcQG53k8yXHN1Xlp24OEwtoqQzRsNPAMtBJbVHVOXbzsONxHrHrXnABxAORnfzrY6sR49FlWlCPEIQkWCEIQAIQhAAhCBv27kAbHQPZFHK8YjkJw4bdy3Op5GzVFNTvL2N2uJGru8/lVzo/T0UstXDG91YeLyPFPNABE5wadUl2sNXbjb5ccqlaQQxtt1PJXxC21M8kjp4qWEPa9wOzWcXkggH6vlU4tYOmHSShsXfmD83ylZ05go7Waj608oLQCdw2hFnDG32ERuLmguwSMZ7kqtycBNbkvY6L2Jfvb9H96EdiX72/R/ehZLvNmu1wQl6R/aa6emS/OVhY+/tD6Qz4rPSP7TXT0yX5yolHUuo6yGpY0OdC8PDTuODlauxk8jKg4mK1huHC8XBy8RNBc7ybSm46S6NaxdxavJLg45DTkhuqP6ubZ5kp8ZpPAGe0d1o4zSeAM9o7rSakpONhqGkejLWBopa/Aa1oGzc05aPrch2pcvk9uqq91TbhUNbL3UjZmjIdykEHlWjjNJ4Az2jutecZpPAGe0d1oSgG5IyFJ4zSeAM9o7rRxmk8AZ7R3WnLJhezbS3BsVM+lnjMkTt2DgtUEnkG7mUrjNJ4Az2jutecZpPAGe0d1pyxQiMhSeM0ngDPaO60cZpPAGe0d1pSwheyMpNDVupJXPa7Vy3GdQORxmk8AZ7R3WjjNJ4Az2jutA1p3JjrqXOdmYd1zQADdjnXj7q6Ud3OQScnEW862tz7sqLxmk8Ab7R3WjjNJ4A32jutKCsRtq6uOudrzy90CT3MWN5yeXnUA71K4zSeAM9o7rXnGaTwBntHdaa0E9e5GQpPGaTwBntHdaOM0ngDPaO605ZML2RkKTxmk8AZ7R3WjjNJ4Az2jutKWEL2RkKTxmk8AZ7R3WjjNJ4Az2jutEsIXsjIUnjNJ4Az2jutHGaTwBntHdaJY4XswNS40radrQxucvLd7+bPPhbpa7/ialzf5sU5Li2TlPPjnBysOM0ngDPaO60cZpPAGe0d1oH/AOm6xd+YPzfKVXjcp9PcIaWYTQ0LBI0HVJe44yMc6goW4nsdF7Ev3t+j+9COxL97fo/vQstzmzXa4IS9I/tNdPTJfnKrl3uSw2aaV8stpoZJHuLnPdTsJcTvJONpWPa7Y/E1v91Z1Luq9DO6NTgyF3ntdsfia3+6s6kdrtj8TW/3VnUnjDL/AE4Mhd57XbH4mt/urOpHa7Y/E1v91Z1Ixhl/pwZC7z2u2PxNb/dWdSO12x+Jrf7qzqRjDL/TgyF3ntdsfia3+6s6kdrtj8TW/wB1Z1Ixhl/pwZC7z2u2PxNb/dWdSO12x+Jrf7qzqRjDL/TgyF3ntdsfia3+6s6kdrtj8TW/3VnUjGGX+nBkLvPa7Y/E1v8AdWdSO12x+Jrf7qzqRjDL/TgyF3ntdsfia3+6s6kdrtj8TW/3VnUjGGX+nBkLvPa7Y/E1v91Z1I7XbH4mt/urOpGMMv8ATgyF3ntdsfia3+6s6kdrtj8TW/3VnUjGGX+nBkLvPa7Y/E1v91Z1I7XbH4mt/urOpGMMv9ODIXee12x+Jrf7qzqR2u2PxNb/AHVnUjGGX+nBkLvPa7Y/E1v91Z1I7XbH4mt/urOpGMMv9ODIXee12x+Jrf7qzqR2u2PxNb/dWdSMYZf6JfYl+9v0f3oT5SW6ht+vxKip6bXxr8DE1mtjdnA27yhZq3NUmm2op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16" descr="C:\Documents and Settings\user.PC\Рабочий стол\index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9512" y="1124744"/>
            <a:ext cx="821964" cy="1160815"/>
          </a:xfrm>
          <a:prstGeom prst="rect">
            <a:avLst/>
          </a:prstGeom>
          <a:noFill/>
        </p:spPr>
      </p:pic>
      <p:pic>
        <p:nvPicPr>
          <p:cNvPr id="26" name="Picture 14" descr="FIP homepag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84368" y="4221088"/>
            <a:ext cx="976150" cy="591988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2448272" cy="1080120"/>
          </a:xfrm>
          <a:prstGeom prst="rect">
            <a:avLst/>
          </a:prstGeom>
        </p:spPr>
      </p:pic>
      <p:pic>
        <p:nvPicPr>
          <p:cNvPr id="10" name="Рисунок 9" descr="C:\Documents and Settings\user.PC\Рабочий стол\Изображения картинки\adee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2088232" cy="1152128"/>
          </a:xfrm>
          <a:prstGeom prst="rect">
            <a:avLst/>
          </a:prstGeom>
          <a:noFill/>
        </p:spPr>
      </p:pic>
      <p:pic>
        <p:nvPicPr>
          <p:cNvPr id="13" name="Picture 2" descr="http://www.iau-aiu.net/sites/all/themes/iauaiu/images/iau-en-e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2656"/>
            <a:ext cx="1512168" cy="1449812"/>
          </a:xfrm>
          <a:prstGeom prst="rect">
            <a:avLst/>
          </a:prstGeom>
          <a:noFill/>
        </p:spPr>
      </p:pic>
      <p:pic>
        <p:nvPicPr>
          <p:cNvPr id="14" name="Picture 5" descr="C:\Documents and Settings\user.PC\Мои документы\Изображения картинки\Logo_xartiya_univer_270x10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2340260" cy="936104"/>
          </a:xfrm>
          <a:prstGeom prst="rect">
            <a:avLst/>
          </a:prstGeom>
          <a:noFill/>
        </p:spPr>
      </p:pic>
      <p:pic>
        <p:nvPicPr>
          <p:cNvPr id="15" name="Picture 3" descr="C:\Documents and Settings\user.PC\Мои документы\Изображения картинки\casestudies-amee-amee2_casestudy.jpg"/>
          <p:cNvPicPr>
            <a:picLocks noChangeAspect="1" noChangeArrowheads="1"/>
          </p:cNvPicPr>
          <p:nvPr/>
        </p:nvPicPr>
        <p:blipFill>
          <a:blip r:embed="rId6" cstate="print"/>
          <a:srcRect l="13735" t="31526" r="12077" b="32512"/>
          <a:stretch>
            <a:fillRect/>
          </a:stretch>
        </p:blipFill>
        <p:spPr bwMode="auto">
          <a:xfrm>
            <a:off x="4571999" y="445810"/>
            <a:ext cx="2424269" cy="1038973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l="11718" t="8789" r="66602" b="75131"/>
          <a:stretch>
            <a:fillRect/>
          </a:stretch>
        </p:blipFill>
        <p:spPr bwMode="auto">
          <a:xfrm>
            <a:off x="6911752" y="3789040"/>
            <a:ext cx="223224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&amp;Acy;&amp;scy;&amp;scy;&amp;ocy;&amp;tscy;&amp;icy;&amp;acy;&amp;tscy;&amp;icy;&amp;y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301208"/>
            <a:ext cx="2088232" cy="1214973"/>
          </a:xfrm>
          <a:prstGeom prst="rect">
            <a:avLst/>
          </a:prstGeom>
          <a:noFill/>
        </p:spPr>
      </p:pic>
      <p:pic>
        <p:nvPicPr>
          <p:cNvPr id="23" name="Picture 2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861048"/>
            <a:ext cx="1944216" cy="9029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030" name="Picture 6" descr="Fdi marina 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5517232"/>
            <a:ext cx="1512168" cy="919398"/>
          </a:xfrm>
          <a:prstGeom prst="rect">
            <a:avLst/>
          </a:prstGeom>
          <a:noFill/>
        </p:spPr>
      </p:pic>
      <p:pic>
        <p:nvPicPr>
          <p:cNvPr id="1032" name="Picture 8" descr="http://www.eau-msu.ru/files/posts/EAU_logo-gold-2.148e498ec96e12669c6553afc7f10a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2132856"/>
            <a:ext cx="1656184" cy="1656184"/>
          </a:xfrm>
          <a:prstGeom prst="rect">
            <a:avLst/>
          </a:prstGeom>
          <a:noFill/>
        </p:spPr>
      </p:pic>
      <p:pic>
        <p:nvPicPr>
          <p:cNvPr id="26" name="Picture 6" descr="Orpheus fla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1844824"/>
            <a:ext cx="1944216" cy="1551902"/>
          </a:xfrm>
          <a:prstGeom prst="rect">
            <a:avLst/>
          </a:prstGeom>
          <a:noFill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3" cstate="print"/>
          <a:srcRect l="32812" t="23625" r="35032" b="65875"/>
          <a:stretch>
            <a:fillRect/>
          </a:stretch>
        </p:blipFill>
        <p:spPr bwMode="auto">
          <a:xfrm>
            <a:off x="251520" y="1700808"/>
            <a:ext cx="1800200" cy="4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http://www.amse-med.eu/files/amse_gif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2852936"/>
            <a:ext cx="3173037" cy="792088"/>
          </a:xfrm>
          <a:prstGeom prst="rect">
            <a:avLst/>
          </a:prstGeom>
          <a:noFill/>
        </p:spPr>
      </p:pic>
      <p:pic>
        <p:nvPicPr>
          <p:cNvPr id="31" name="Picture 13" descr="http://www.vub.ac.be/MICH/eafp/afbeelding/opmaak/EAFP_logo_schadu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5013176"/>
            <a:ext cx="1343025" cy="1400175"/>
          </a:xfrm>
          <a:prstGeom prst="rect">
            <a:avLst/>
          </a:prstGeom>
          <a:noFill/>
        </p:spPr>
      </p:pic>
      <p:pic>
        <p:nvPicPr>
          <p:cNvPr id="32" name="Picture 16" descr="C:\Documents and Settings\user.PC\Рабочий стол\index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188640"/>
            <a:ext cx="1368152" cy="1932166"/>
          </a:xfrm>
          <a:prstGeom prst="rect">
            <a:avLst/>
          </a:prstGeom>
          <a:noFill/>
        </p:spPr>
      </p:pic>
      <p:pic>
        <p:nvPicPr>
          <p:cNvPr id="1038" name="Picture 14" descr="FIP homepa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832" y="4149080"/>
            <a:ext cx="1476375" cy="895351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Перспективы сотрудничества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Ассоциациями и международными организациями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719" t="8789" r="67773" b="82422"/>
          <a:stretch>
            <a:fillRect/>
          </a:stretch>
        </p:blipFill>
        <p:spPr bwMode="auto">
          <a:xfrm>
            <a:off x="323528" y="4005064"/>
            <a:ext cx="250033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9961" t="11719" r="72461" b="69970"/>
          <a:stretch>
            <a:fillRect/>
          </a:stretch>
        </p:blipFill>
        <p:spPr bwMode="auto">
          <a:xfrm>
            <a:off x="323528" y="4725144"/>
            <a:ext cx="2143140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214578" cy="9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0957" t="27780" r="15907" b="40652"/>
          <a:stretch>
            <a:fillRect/>
          </a:stretch>
        </p:blipFill>
        <p:spPr bwMode="auto">
          <a:xfrm>
            <a:off x="323528" y="2420888"/>
            <a:ext cx="26431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419872" y="2420888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ПРОГРАММА ПОДГОТОВКА К МЕЖДУНАРОДНОЙ АККРЕДИТАЦИИ ОБРАЗОВАТЕЛЬНОЙ ПРОГРАММЫ МАГИСТРАТУРЫ «ОБЩЕСТВЕННОЕ ЗДРАВООХРАНЕНИЕ»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268760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  СТРАТЕГИЯ ВХОЖДЕНИЯ В 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МИРОВОЙ РЕЙТИНГ УНИВЕРСИТЕТОВ  ТОП-700</a:t>
            </a:r>
          </a:p>
          <a:p>
            <a:pPr lvl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tx2"/>
                </a:solidFill>
              </a:rPr>
              <a:t>(QS</a:t>
            </a:r>
            <a:r>
              <a:rPr lang="kk-KZ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World University Ranking)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717032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РАСШИРЕНИЕ АКАДЕМИЧЕСКОЙ МОБИЛЬНОСТИ  ОБУЧАЮЩИХСЯ В РАМКАХ СОТРУДНИЧЕСТВА С ЗАРУБЕЖНЫМИ УНИВЕРСИТЕТАМИ-ПАРТНЕРАМИ, ВХОДЯЩИХ В ТОР 500  МИРОВЫХ РЕЙТИНГОВ УНИВЕРСИТЕТОВ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51723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АКТИВНОЕ УЧАСТИЕ СТУДЕНЧЕСТВА В РАБОТЕ МЕЖДУНАРОДНЫХ СТУДЕНЧЕСКИХ АССОЦИАЦИЙ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409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Юбилейное ЛОГО КазНМУ</vt:lpstr>
      <vt:lpstr>Обеспечение качества образования в КазНМУ</vt:lpstr>
      <vt:lpstr> КазНМУ является институциональным  членом  международных  Ассоциаций:</vt:lpstr>
      <vt:lpstr>Слайд 5</vt:lpstr>
      <vt:lpstr>Слайд 6</vt:lpstr>
      <vt:lpstr>Перспективы сотрудничества  с Ассоциациями и международными организациями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82</cp:revision>
  <dcterms:modified xsi:type="dcterms:W3CDTF">2015-06-08T04:01:03Z</dcterms:modified>
</cp:coreProperties>
</file>