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74" r:id="rId4"/>
    <p:sldId id="256" r:id="rId5"/>
    <p:sldId id="258" r:id="rId6"/>
    <p:sldId id="264" r:id="rId7"/>
    <p:sldId id="263" r:id="rId8"/>
    <p:sldId id="261" r:id="rId9"/>
    <p:sldId id="259" r:id="rId10"/>
    <p:sldId id="270" r:id="rId11"/>
    <p:sldId id="260" r:id="rId12"/>
    <p:sldId id="266" r:id="rId13"/>
    <p:sldId id="272" r:id="rId14"/>
    <p:sldId id="267" r:id="rId15"/>
    <p:sldId id="268" r:id="rId16"/>
    <p:sldId id="269" r:id="rId17"/>
    <p:sldId id="271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BC8F00"/>
    <a:srgbClr val="FEC200"/>
    <a:srgbClr val="FFD8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609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798-251F-4E9D-9760-18AC1D7D78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7609-A16A-4246-B12D-D3560C55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798-251F-4E9D-9760-18AC1D7D78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7609-A16A-4246-B12D-D3560C55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798-251F-4E9D-9760-18AC1D7D78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7609-A16A-4246-B12D-D3560C55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798-251F-4E9D-9760-18AC1D7D78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7609-A16A-4246-B12D-D3560C55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798-251F-4E9D-9760-18AC1D7D78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7609-A16A-4246-B12D-D3560C55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798-251F-4E9D-9760-18AC1D7D78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7609-A16A-4246-B12D-D3560C55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798-251F-4E9D-9760-18AC1D7D78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7609-A16A-4246-B12D-D3560C55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798-251F-4E9D-9760-18AC1D7D78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7609-A16A-4246-B12D-D3560C55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798-251F-4E9D-9760-18AC1D7D78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7609-A16A-4246-B12D-D3560C55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798-251F-4E9D-9760-18AC1D7D78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7609-A16A-4246-B12D-D3560C55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798-251F-4E9D-9760-18AC1D7D78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7609-A16A-4246-B12D-D3560C55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95798-251F-4E9D-9760-18AC1D7D78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7609-A16A-4246-B12D-D3560C55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upervisor@hsb.k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bs.edu/" TargetMode="External"/><Relationship Id="rId4" Type="http://schemas.openxmlformats.org/officeDocument/2006/relationships/hyperlink" Target="http://www.hsb.kz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логотип\Конверты-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Опыт создания международных образовательных программ </a:t>
            </a:r>
            <a:b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(на примере </a:t>
            </a:r>
            <a:r>
              <a:rPr lang="en-US" sz="31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SBS</a:t>
            </a:r>
            <a:r>
              <a:rPr lang="ru-RU" sz="3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ru-RU" sz="3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57214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логотип\fp77xrgET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42"/>
            <a:ext cx="2143140" cy="1530814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714356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Партнеры 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SBS 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4929222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esktop\логотип\Конверты-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282" y="1428736"/>
            <a:ext cx="43577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Расположение в Цюрихе</a:t>
            </a:r>
            <a:br>
              <a:rPr lang="ru-RU" sz="3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Цюрих является финансовой и экономической столицей Швейцарии.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Цюрих </a:t>
            </a:r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является одним из лучших городов мира по качеству жизни, что делает его идеальным для изучения международного менеджмента.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Многие транснациональные корпорации находятся в регионе. Благодаря центральному расположению Цюриха в самом сердце Европы. Это только один час на самолете из Лондона, Парижа, Берлина</a:t>
            </a:r>
            <a:r>
              <a:rPr lang="ru-RU" sz="1900" dirty="0"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логотип\Конверты-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Совместные проекты</a:t>
            </a:r>
            <a:endParaRPr lang="ru-RU" sz="2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1643050"/>
            <a:ext cx="4500594" cy="31432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Швейцарская  Бизнес Школа совместно  с Высшей Школой  Бизнеса «</a:t>
            </a:r>
            <a:r>
              <a:rPr lang="ru-RU" sz="1400" dirty="0" err="1" smtClean="0">
                <a:solidFill>
                  <a:schemeClr val="tx2"/>
                </a:solidFill>
                <a:cs typeface="Times New Roman" pitchFamily="18" charset="0"/>
              </a:rPr>
              <a:t>ЕврАзия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» осуществляет программу </a:t>
            </a: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DBA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 (Доктор Делового Администрирования), а также  программы МВА(Мастер делового администрирования) со специализациями: </a:t>
            </a: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«Международный менеджмент» 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«Международные финансы и банки »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 Слушатели имеют возможность получить лучшее мировое бизнес-образование, не покидая </a:t>
            </a: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Алматы!</a:t>
            </a:r>
            <a:endParaRPr lang="ru-RU" sz="1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400" dirty="0" smtClean="0"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786346" cy="4972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cs typeface="Times New Roman" pitchFamily="18" charset="0"/>
              </a:rPr>
              <a:t>       </a:t>
            </a:r>
          </a:p>
          <a:p>
            <a:pPr>
              <a:lnSpc>
                <a:spcPct val="150000"/>
              </a:lnSpc>
              <a:buNone/>
            </a:pPr>
            <a:r>
              <a:rPr lang="ru-RU" sz="1400" dirty="0" smtClean="0">
                <a:cs typeface="Times New Roman" pitchFamily="18" charset="0"/>
              </a:rPr>
              <a:t>         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Проект предполагает получение слушателями Высшей Школы  Бизнеса «</a:t>
            </a:r>
            <a:r>
              <a:rPr lang="ru-RU" sz="1400" dirty="0" err="1" smtClean="0">
                <a:solidFill>
                  <a:schemeClr val="tx2"/>
                </a:solidFill>
                <a:cs typeface="Times New Roman" pitchFamily="18" charset="0"/>
              </a:rPr>
              <a:t>ЕврАзия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» дипломов </a:t>
            </a: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SBS Swiss Business School 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со специализациями </a:t>
            </a: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MBA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:</a:t>
            </a: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«Международный менеджмент» 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 «Международные финансы и банки »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. Обучение проводиться в </a:t>
            </a:r>
            <a:r>
              <a:rPr lang="ru-RU" sz="1400" dirty="0" err="1" smtClean="0">
                <a:solidFill>
                  <a:schemeClr val="tx2"/>
                </a:solidFill>
                <a:cs typeface="Times New Roman" pitchFamily="18" charset="0"/>
              </a:rPr>
              <a:t>Алматы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  швейцарскими и казахстанскими профессорами и </a:t>
            </a:r>
            <a:r>
              <a:rPr lang="ru-RU" sz="1400" dirty="0" err="1" smtClean="0">
                <a:solidFill>
                  <a:schemeClr val="tx2"/>
                </a:solidFill>
                <a:cs typeface="Times New Roman" pitchFamily="18" charset="0"/>
              </a:rPr>
              <a:t>бизнес-тренерами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User\Desktop\_D3X1374-677-800-600-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714488"/>
            <a:ext cx="3929090" cy="2286016"/>
          </a:xfrm>
          <a:prstGeom prst="rect">
            <a:avLst/>
          </a:prstGeom>
          <a:noFill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357694"/>
            <a:ext cx="39290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Desktop\логотип\fp77xrgET3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71414"/>
            <a:ext cx="2143140" cy="1530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логотип\Конверты-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Итоги совместных проектов</a:t>
            </a:r>
            <a:endParaRPr lang="ru-RU" sz="28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857224" y="0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71472" y="1571612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ru-RU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рамках сотрудничества Швейцарской Бизнес Школы 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SBS</a:t>
            </a:r>
            <a:r>
              <a:rPr lang="ru-RU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Высшей Школы Бизнеса «</a:t>
            </a:r>
            <a:r>
              <a:rPr lang="ru-RU" sz="16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ЕврАзия</a:t>
            </a:r>
            <a:r>
              <a:rPr lang="ru-RU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за 2013-2014 года были достигнуты следующие результаты: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Три слушателя Высшей Школы Бизнеса«</a:t>
            </a:r>
            <a:r>
              <a:rPr lang="ru-RU" sz="16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ЕврАзия</a:t>
            </a:r>
            <a:r>
              <a:rPr lang="ru-RU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успешно защитили свои докторские диссертации и стали обладателями степени 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DBA</a:t>
            </a:r>
            <a:r>
              <a:rPr lang="ru-RU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Swiss Business School.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</a:p>
          <a:p>
            <a:pPr algn="r">
              <a:buNone/>
            </a:pP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					.</a:t>
            </a:r>
          </a:p>
          <a:p>
            <a:pPr>
              <a:buNone/>
            </a:pPr>
            <a:endParaRPr lang="ru-R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3438" y="1071546"/>
            <a:ext cx="4041775" cy="4751408"/>
          </a:xfrm>
        </p:spPr>
        <p:txBody>
          <a:bodyPr>
            <a:normAutofit/>
          </a:bodyPr>
          <a:lstStyle/>
          <a:p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600" b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Группа слушателей программы МВА  прослушали 2 модуля в Швейцарской Бизнес Школе в городе Цюрих и </a:t>
            </a:r>
            <a:r>
              <a:rPr lang="ru-RU" sz="1600" b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успешнозащитили</a:t>
            </a:r>
            <a:r>
              <a:rPr lang="ru-RU" sz="1600" b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свои проекты</a:t>
            </a:r>
            <a:endParaRPr lang="ru-RU" sz="1600" b="0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User\Desktop\HSB\hsb foto\фото\16-01-2014_12-21-09\IMG_11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71538" y="4214818"/>
            <a:ext cx="3429023" cy="2353250"/>
          </a:xfrm>
          <a:prstGeom prst="rect">
            <a:avLst/>
          </a:prstGeom>
          <a:noFill/>
        </p:spPr>
      </p:pic>
      <p:pic>
        <p:nvPicPr>
          <p:cNvPr id="14" name="Picture 2" descr="C:\Users\User\Desktop\HSB\hsb foto\фото ДБА вручение\ZurichDBA\Baurzhan\20140920_143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85926"/>
            <a:ext cx="4040188" cy="2272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логотип\Конверты-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Описания программ</a:t>
            </a:r>
            <a:endParaRPr lang="ru-RU" sz="28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90063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  <a:cs typeface="Times New Roman" pitchFamily="18" charset="0"/>
              </a:rPr>
              <a:t>Преимущества программы:</a:t>
            </a:r>
            <a:endParaRPr lang="ru-RU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Получение швейцарского диплома, не покидая Алматы.</a:t>
            </a:r>
          </a:p>
          <a:p>
            <a:pPr lvl="0"/>
            <a:r>
              <a:rPr lang="ru-RU" dirty="0" smtClean="0">
                <a:cs typeface="Times New Roman" pitchFamily="18" charset="0"/>
              </a:rPr>
              <a:t>Существенная экономия времени.</a:t>
            </a:r>
          </a:p>
          <a:p>
            <a:pPr lvl="0"/>
            <a:r>
              <a:rPr lang="ru-RU" dirty="0" smtClean="0">
                <a:cs typeface="Times New Roman" pitchFamily="18" charset="0"/>
              </a:rPr>
              <a:t>Очное, а не дистанционное образование.</a:t>
            </a:r>
          </a:p>
          <a:p>
            <a:pPr lvl="0"/>
            <a:r>
              <a:rPr lang="ru-RU" dirty="0" smtClean="0">
                <a:cs typeface="Times New Roman" pitchFamily="18" charset="0"/>
              </a:rPr>
              <a:t>«Швейцарская» часть программы преподается профессорами </a:t>
            </a:r>
          </a:p>
          <a:p>
            <a:pPr lvl="0">
              <a:buNone/>
            </a:pPr>
            <a:r>
              <a:rPr lang="ru-RU" dirty="0" smtClean="0">
                <a:cs typeface="Times New Roman" pitchFamily="18" charset="0"/>
              </a:rPr>
              <a:t>          Швейцарской Школы Бизнеса, бизнес-практиками, руководителями </a:t>
            </a:r>
          </a:p>
          <a:p>
            <a:pPr lvl="0">
              <a:buNone/>
            </a:pPr>
            <a:r>
              <a:rPr lang="ru-RU" dirty="0" smtClean="0">
                <a:cs typeface="Times New Roman" pitchFamily="18" charset="0"/>
              </a:rPr>
              <a:t>          крупных международных компаний.</a:t>
            </a:r>
          </a:p>
          <a:p>
            <a:pPr lvl="0"/>
            <a:r>
              <a:rPr lang="ru-RU" dirty="0" smtClean="0">
                <a:cs typeface="Times New Roman" pitchFamily="18" charset="0"/>
              </a:rPr>
              <a:t>Диплом </a:t>
            </a:r>
            <a:r>
              <a:rPr lang="en-US" dirty="0" smtClean="0">
                <a:cs typeface="Times New Roman" pitchFamily="18" charset="0"/>
              </a:rPr>
              <a:t>MBA</a:t>
            </a:r>
            <a:r>
              <a:rPr lang="ru-RU" dirty="0" smtClean="0">
                <a:cs typeface="Times New Roman" pitchFamily="18" charset="0"/>
              </a:rPr>
              <a:t>, имеющий международное признание.</a:t>
            </a:r>
          </a:p>
          <a:p>
            <a:pPr>
              <a:buNone/>
            </a:pPr>
            <a:endParaRPr lang="ru-RU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  <a:cs typeface="Times New Roman" pitchFamily="18" charset="0"/>
              </a:rPr>
              <a:t>Выездной модуль</a:t>
            </a:r>
            <a:r>
              <a:rPr lang="ru-RU" b="1" u="sng" dirty="0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ru-RU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          2 дисциплины обязательны для прохождения 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         в Швейцарской  Бизнес Школе </a:t>
            </a:r>
            <a:r>
              <a:rPr lang="en-US" dirty="0" smtClean="0">
                <a:cs typeface="Times New Roman" pitchFamily="18" charset="0"/>
              </a:rPr>
              <a:t>SBS</a:t>
            </a:r>
            <a:r>
              <a:rPr lang="ru-RU" dirty="0" smtClean="0">
                <a:cs typeface="Times New Roman" pitchFamily="18" charset="0"/>
              </a:rPr>
              <a:t> в городе Цюрих.</a:t>
            </a:r>
          </a:p>
          <a:p>
            <a:pPr>
              <a:buNone/>
            </a:pPr>
            <a:endParaRPr lang="ru-RU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  <a:cs typeface="Times New Roman" pitchFamily="18" charset="0"/>
              </a:rPr>
              <a:t>Условия приема:</a:t>
            </a:r>
            <a:endParaRPr lang="ru-RU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Наличие высшего образования.</a:t>
            </a:r>
          </a:p>
          <a:p>
            <a:pPr lvl="0"/>
            <a:r>
              <a:rPr lang="ru-RU" dirty="0" smtClean="0">
                <a:cs typeface="Times New Roman" pitchFamily="18" charset="0"/>
              </a:rPr>
              <a:t>Стаж работы не менее 2 лет</a:t>
            </a:r>
          </a:p>
          <a:p>
            <a:pPr lvl="0"/>
            <a:r>
              <a:rPr lang="ru-RU" dirty="0" smtClean="0">
                <a:cs typeface="Times New Roman" pitchFamily="18" charset="0"/>
              </a:rPr>
              <a:t>Эссе о том, какой Вы видите свою карьеру через пять лет</a:t>
            </a:r>
          </a:p>
          <a:p>
            <a:pPr lvl="0"/>
            <a:r>
              <a:rPr lang="ru-RU" dirty="0" smtClean="0">
                <a:cs typeface="Times New Roman" pitchFamily="18" charset="0"/>
              </a:rPr>
              <a:t>Успешное прохождение теста на знание английского языка</a:t>
            </a:r>
          </a:p>
          <a:p>
            <a:pPr>
              <a:buNone/>
            </a:pPr>
            <a:endParaRPr lang="ru-RU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  <a:cs typeface="Times New Roman" pitchFamily="18" charset="0"/>
              </a:rPr>
              <a:t>Язык программы:</a:t>
            </a:r>
            <a:endParaRPr lang="ru-RU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Русский (обучение по модулям Высшей Школой  Бизнеса «</a:t>
            </a:r>
            <a:r>
              <a:rPr lang="ru-RU" dirty="0" err="1" smtClean="0">
                <a:cs typeface="Times New Roman" pitchFamily="18" charset="0"/>
              </a:rPr>
              <a:t>ЕврАзия</a:t>
            </a:r>
            <a:r>
              <a:rPr lang="ru-RU" dirty="0" smtClean="0">
                <a:cs typeface="Times New Roman" pitchFamily="18" charset="0"/>
              </a:rPr>
              <a:t>»)</a:t>
            </a:r>
          </a:p>
          <a:p>
            <a:pPr lvl="0"/>
            <a:r>
              <a:rPr lang="ru-RU" dirty="0" smtClean="0">
                <a:cs typeface="Times New Roman" pitchFamily="18" charset="0"/>
              </a:rPr>
              <a:t>Английский (обучение по модулям </a:t>
            </a:r>
            <a:r>
              <a:rPr lang="en-US" dirty="0" smtClean="0">
                <a:cs typeface="Times New Roman" pitchFamily="18" charset="0"/>
              </a:rPr>
              <a:t>SBS Swiss Business School</a:t>
            </a:r>
            <a:r>
              <a:rPr lang="ru-RU" dirty="0" smtClean="0">
                <a:cs typeface="Times New Roman" pitchFamily="18" charset="0"/>
              </a:rPr>
              <a:t>,диссертационная работа)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57166"/>
            <a:ext cx="149542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логотип\fp77xrgET3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71414"/>
            <a:ext cx="2143140" cy="1530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логотип\Конверты-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Программа курса MBA : </a:t>
            </a:r>
            <a:br>
              <a:rPr lang="ru-RU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Международный менеджмент</a:t>
            </a:r>
            <a:r>
              <a:rPr lang="ru-RU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0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Семестр 1 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Управление маркетингом (HSB )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Финансовый менеджмент (HSB )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Организационное поведение и лидерство (HSB )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Финансовый учет и теория (HSB )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Операции и управление проектами (HSB )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Семестр 2 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Создание нового предприятия (SBS)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Управленческая экономика (HSB )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Бухгалтерские навыки ( Управленческий ACCT ) ( HSB )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Международный бизнес и  Финансы (SBS)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Коммуникация и Навыки ведения переговоров (HSB )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Семестр 3 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Управление человеческими ресурсами (HSB )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Бизнес политика  и стратегии (HSB )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Информационные системы управления (HSB )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Международный маркетинг (HSB )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Международный бизнес и конкурентоспособность (SBS)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Семестр 4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Магистерская диссертация (SBS ) ( Методы исследования + индивидуальный мониторинг )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142852"/>
            <a:ext cx="135254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логотип\fp77xrgET3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71414"/>
            <a:ext cx="2143140" cy="1530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логотип\Конверты-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Программа курса MBA : </a:t>
            </a:r>
            <a:br>
              <a:rPr lang="ru-RU" sz="2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Международные финансы и банки </a:t>
            </a:r>
            <a:endParaRPr lang="ru-RU" sz="24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Семестр 1 </a:t>
            </a:r>
          </a:p>
          <a:p>
            <a:r>
              <a:rPr lang="ru-RU" dirty="0" smtClean="0"/>
              <a:t>Управление маркетингом (HSB )</a:t>
            </a:r>
          </a:p>
          <a:p>
            <a:r>
              <a:rPr lang="ru-RU" dirty="0" smtClean="0"/>
              <a:t>Финансовый менеджмент (HSB )</a:t>
            </a:r>
          </a:p>
          <a:p>
            <a:r>
              <a:rPr lang="ru-RU" dirty="0" smtClean="0"/>
              <a:t>Организационное поведение и лидерство (HSB )</a:t>
            </a:r>
          </a:p>
          <a:p>
            <a:r>
              <a:rPr lang="ru-RU" dirty="0" smtClean="0"/>
              <a:t>Финансовый учет и теория (HSB )</a:t>
            </a:r>
          </a:p>
          <a:p>
            <a:r>
              <a:rPr lang="ru-RU" dirty="0" smtClean="0"/>
              <a:t>Операции и управление проектами (HSB 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Семестр 2 </a:t>
            </a:r>
          </a:p>
          <a:p>
            <a:r>
              <a:rPr lang="ru-RU" dirty="0" smtClean="0"/>
              <a:t>Создание нового предприятия (SBS)</a:t>
            </a:r>
          </a:p>
          <a:p>
            <a:r>
              <a:rPr lang="ru-RU" dirty="0" smtClean="0"/>
              <a:t>Управленческая экономика (HSB )</a:t>
            </a:r>
          </a:p>
          <a:p>
            <a:r>
              <a:rPr lang="ru-RU" dirty="0" smtClean="0"/>
              <a:t>Безопасность Инвестиционного  анализа (HSB )</a:t>
            </a:r>
          </a:p>
          <a:p>
            <a:r>
              <a:rPr lang="ru-RU" dirty="0" smtClean="0"/>
              <a:t>Международный финансовый менеджмент (SBS / HSB )</a:t>
            </a:r>
          </a:p>
          <a:p>
            <a:r>
              <a:rPr lang="ru-RU" dirty="0" smtClean="0"/>
              <a:t>Коммуникация и Навыки ведения переговоров (HSB 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Семестр 3 </a:t>
            </a:r>
          </a:p>
          <a:p>
            <a:r>
              <a:rPr lang="ru-RU" dirty="0" smtClean="0"/>
              <a:t>Управление человеческими ресурсами (HSB )</a:t>
            </a:r>
          </a:p>
          <a:p>
            <a:r>
              <a:rPr lang="ru-RU" dirty="0" smtClean="0"/>
              <a:t>Системы управленческой информации (HSB )</a:t>
            </a:r>
          </a:p>
          <a:p>
            <a:r>
              <a:rPr lang="ru-RU" dirty="0" smtClean="0"/>
              <a:t>Международные финансовые институты  и рынки (SBS)</a:t>
            </a:r>
          </a:p>
          <a:p>
            <a:r>
              <a:rPr lang="ru-RU" dirty="0" smtClean="0"/>
              <a:t>Фьючерсы и опционы ( HSB / SBS )</a:t>
            </a:r>
          </a:p>
          <a:p>
            <a:r>
              <a:rPr lang="ru-RU" dirty="0" smtClean="0"/>
              <a:t> Портфельная теория (HSB / SBS 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Семестр 4 </a:t>
            </a:r>
          </a:p>
          <a:p>
            <a:r>
              <a:rPr lang="ru-RU" dirty="0" smtClean="0"/>
              <a:t>Магистерская диссертация (SBS ) ( Методы исследования + индивидуальный мониторинг )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14290"/>
            <a:ext cx="149542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логотип\Конверты-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smtClean="0">
                <a:solidFill>
                  <a:srgbClr val="BC8F00"/>
                </a:solidFill>
              </a:rPr>
              <a:t>Наши контакты:</a:t>
            </a:r>
            <a:br>
              <a:rPr lang="ru-RU" sz="2200" dirty="0" smtClean="0">
                <a:solidFill>
                  <a:srgbClr val="BC8F00"/>
                </a:solidFill>
              </a:rPr>
            </a:br>
            <a:r>
              <a:rPr lang="ru-RU" sz="2200" i="1" dirty="0" smtClean="0">
                <a:solidFill>
                  <a:srgbClr val="BC8F00"/>
                </a:solidFill>
              </a:rPr>
              <a:t>      г. </a:t>
            </a:r>
            <a:r>
              <a:rPr lang="ru-RU" sz="2200" i="1" dirty="0" err="1" smtClean="0">
                <a:solidFill>
                  <a:srgbClr val="BC8F00"/>
                </a:solidFill>
              </a:rPr>
              <a:t>Алматы</a:t>
            </a:r>
            <a:r>
              <a:rPr lang="ru-RU" sz="2200" i="1" dirty="0" smtClean="0">
                <a:solidFill>
                  <a:srgbClr val="BC8F00"/>
                </a:solidFill>
              </a:rPr>
              <a:t>. </a:t>
            </a:r>
            <a:r>
              <a:rPr lang="ru-RU" sz="2200" i="1" dirty="0" err="1" smtClean="0">
                <a:solidFill>
                  <a:srgbClr val="BC8F00"/>
                </a:solidFill>
              </a:rPr>
              <a:t>ул</a:t>
            </a:r>
            <a:r>
              <a:rPr lang="ru-RU" sz="2200" i="1" dirty="0" smtClean="0">
                <a:solidFill>
                  <a:srgbClr val="BC8F00"/>
                </a:solidFill>
              </a:rPr>
              <a:t> Панфилова 98, </a:t>
            </a:r>
            <a:r>
              <a:rPr lang="ru-RU" sz="2200" i="1" dirty="0" err="1" smtClean="0">
                <a:solidFill>
                  <a:srgbClr val="BC8F00"/>
                </a:solidFill>
              </a:rPr>
              <a:t>оф</a:t>
            </a:r>
            <a:r>
              <a:rPr lang="ru-RU" sz="2200" i="1" dirty="0" smtClean="0">
                <a:solidFill>
                  <a:srgbClr val="BC8F00"/>
                </a:solidFill>
              </a:rPr>
              <a:t> 411</a:t>
            </a:r>
            <a:r>
              <a:rPr lang="ru-RU" sz="2200" dirty="0" smtClean="0">
                <a:solidFill>
                  <a:srgbClr val="BC8F00"/>
                </a:solidFill>
              </a:rPr>
              <a:t/>
            </a:r>
            <a:br>
              <a:rPr lang="ru-RU" sz="2200" dirty="0" smtClean="0">
                <a:solidFill>
                  <a:srgbClr val="BC8F00"/>
                </a:solidFill>
              </a:rPr>
            </a:br>
            <a:r>
              <a:rPr lang="ru-RU" sz="2200" i="1" dirty="0" smtClean="0">
                <a:solidFill>
                  <a:srgbClr val="BC8F00"/>
                </a:solidFill>
              </a:rPr>
              <a:t>тел:  8(727)244-69-31, 8(727)244-69-30, 87775527776.</a:t>
            </a:r>
            <a:r>
              <a:rPr lang="en-US" sz="2200" i="1" dirty="0" smtClean="0">
                <a:solidFill>
                  <a:srgbClr val="BC8F00"/>
                </a:solidFill>
              </a:rPr>
              <a:t/>
            </a:r>
            <a:br>
              <a:rPr lang="en-US" sz="2200" i="1" dirty="0" smtClean="0">
                <a:solidFill>
                  <a:srgbClr val="BC8F00"/>
                </a:solidFill>
              </a:rPr>
            </a:br>
            <a:r>
              <a:rPr lang="ru-RU" sz="2200" i="1" dirty="0" smtClean="0">
                <a:solidFill>
                  <a:srgbClr val="BC8F00"/>
                </a:solidFill>
              </a:rPr>
              <a:t>факс: 8(727)244-69-30</a:t>
            </a:r>
            <a:r>
              <a:rPr lang="ru-RU" sz="2200" dirty="0" smtClean="0">
                <a:solidFill>
                  <a:srgbClr val="BC8F00"/>
                </a:solidFill>
              </a:rPr>
              <a:t/>
            </a:r>
            <a:br>
              <a:rPr lang="ru-RU" sz="2200" dirty="0" smtClean="0">
                <a:solidFill>
                  <a:srgbClr val="BC8F00"/>
                </a:solidFill>
              </a:rPr>
            </a:br>
            <a:r>
              <a:rPr lang="en-US" sz="2200" i="1" dirty="0" smtClean="0">
                <a:solidFill>
                  <a:srgbClr val="BC8F00"/>
                </a:solidFill>
              </a:rPr>
              <a:t>e</a:t>
            </a:r>
            <a:r>
              <a:rPr lang="ru-RU" sz="2200" i="1" dirty="0" smtClean="0">
                <a:solidFill>
                  <a:srgbClr val="BC8F00"/>
                </a:solidFill>
              </a:rPr>
              <a:t>-</a:t>
            </a:r>
            <a:r>
              <a:rPr lang="en-US" sz="2200" i="1" dirty="0" smtClean="0">
                <a:solidFill>
                  <a:srgbClr val="BC8F00"/>
                </a:solidFill>
              </a:rPr>
              <a:t>mail</a:t>
            </a:r>
            <a:r>
              <a:rPr lang="ru-RU" sz="2200" i="1" dirty="0" smtClean="0">
                <a:solidFill>
                  <a:srgbClr val="BC8F00"/>
                </a:solidFill>
              </a:rPr>
              <a:t>: </a:t>
            </a:r>
            <a:r>
              <a:rPr lang="en-US" sz="2200" i="1" u="sng" dirty="0" smtClean="0">
                <a:solidFill>
                  <a:srgbClr val="BC8F00"/>
                </a:solidFill>
                <a:hlinkClick r:id="rId3"/>
              </a:rPr>
              <a:t>supervisor</a:t>
            </a:r>
            <a:r>
              <a:rPr lang="ru-RU" sz="2200" i="1" u="sng" dirty="0" smtClean="0">
                <a:solidFill>
                  <a:srgbClr val="BC8F00"/>
                </a:solidFill>
                <a:hlinkClick r:id="rId3"/>
              </a:rPr>
              <a:t>@</a:t>
            </a:r>
            <a:r>
              <a:rPr lang="en-US" sz="2200" i="1" u="sng" dirty="0" err="1" smtClean="0">
                <a:solidFill>
                  <a:srgbClr val="BC8F00"/>
                </a:solidFill>
                <a:hlinkClick r:id="rId3"/>
              </a:rPr>
              <a:t>hsb</a:t>
            </a:r>
            <a:r>
              <a:rPr lang="ru-RU" sz="2200" i="1" u="sng" dirty="0" smtClean="0">
                <a:solidFill>
                  <a:srgbClr val="BC8F00"/>
                </a:solidFill>
                <a:hlinkClick r:id="rId3"/>
              </a:rPr>
              <a:t>.</a:t>
            </a:r>
            <a:r>
              <a:rPr lang="en-US" sz="2200" i="1" u="sng" dirty="0" err="1" smtClean="0">
                <a:solidFill>
                  <a:srgbClr val="BC8F00"/>
                </a:solidFill>
                <a:hlinkClick r:id="rId3"/>
              </a:rPr>
              <a:t>kz</a:t>
            </a:r>
            <a:r>
              <a:rPr lang="ru-RU" sz="2200" i="1" dirty="0" smtClean="0">
                <a:solidFill>
                  <a:srgbClr val="BC8F00"/>
                </a:solidFill>
              </a:rPr>
              <a:t> </a:t>
            </a:r>
            <a:r>
              <a:rPr lang="en-US" sz="2200" i="1" dirty="0" smtClean="0">
                <a:solidFill>
                  <a:srgbClr val="BC8F00"/>
                </a:solidFill>
              </a:rPr>
              <a:t> </a:t>
            </a:r>
            <a:r>
              <a:rPr lang="en-US" sz="2200" i="1" u="sng" dirty="0" smtClean="0">
                <a:solidFill>
                  <a:srgbClr val="BC8F00"/>
                </a:solidFill>
                <a:hlinkClick r:id="rId4"/>
              </a:rPr>
              <a:t>www</a:t>
            </a:r>
            <a:r>
              <a:rPr lang="ru-RU" sz="2200" i="1" u="sng" dirty="0" smtClean="0">
                <a:solidFill>
                  <a:srgbClr val="BC8F00"/>
                </a:solidFill>
                <a:hlinkClick r:id="rId4"/>
              </a:rPr>
              <a:t>.</a:t>
            </a:r>
            <a:r>
              <a:rPr lang="en-US" sz="2200" i="1" u="sng" dirty="0" err="1" smtClean="0">
                <a:solidFill>
                  <a:srgbClr val="BC8F00"/>
                </a:solidFill>
                <a:hlinkClick r:id="rId4"/>
              </a:rPr>
              <a:t>hsb</a:t>
            </a:r>
            <a:r>
              <a:rPr lang="ru-RU" sz="2200" i="1" u="sng" dirty="0" smtClean="0">
                <a:solidFill>
                  <a:srgbClr val="BC8F00"/>
                </a:solidFill>
                <a:hlinkClick r:id="rId4"/>
              </a:rPr>
              <a:t>.</a:t>
            </a:r>
            <a:r>
              <a:rPr lang="en-US" sz="2200" i="1" u="sng" dirty="0" err="1" smtClean="0">
                <a:solidFill>
                  <a:srgbClr val="BC8F00"/>
                </a:solidFill>
                <a:hlinkClick r:id="rId4"/>
              </a:rPr>
              <a:t>kz</a:t>
            </a:r>
            <a:r>
              <a:rPr lang="ru-RU" sz="2200" i="1" dirty="0" smtClean="0">
                <a:solidFill>
                  <a:srgbClr val="BC8F00"/>
                </a:solidFill>
              </a:rPr>
              <a:t>. </a:t>
            </a:r>
            <a:br>
              <a:rPr lang="ru-RU" sz="2200" i="1" dirty="0" smtClean="0">
                <a:solidFill>
                  <a:srgbClr val="BC8F00"/>
                </a:solidFill>
              </a:rPr>
            </a:br>
            <a:r>
              <a:rPr lang="en-US" sz="2200" i="1" u="sng" dirty="0" smtClean="0">
                <a:solidFill>
                  <a:srgbClr val="BC8F00"/>
                </a:solidFill>
                <a:hlinkClick r:id="rId5"/>
              </a:rPr>
              <a:t>www</a:t>
            </a:r>
            <a:r>
              <a:rPr lang="ru-RU" sz="2200" i="1" u="sng" dirty="0" smtClean="0">
                <a:solidFill>
                  <a:srgbClr val="BC8F00"/>
                </a:solidFill>
                <a:hlinkClick r:id="rId5"/>
              </a:rPr>
              <a:t>.</a:t>
            </a:r>
            <a:r>
              <a:rPr lang="en-US" sz="2200" i="1" u="sng" dirty="0" err="1" smtClean="0">
                <a:solidFill>
                  <a:srgbClr val="BC8F00"/>
                </a:solidFill>
                <a:hlinkClick r:id="rId5"/>
              </a:rPr>
              <a:t>sbs</a:t>
            </a:r>
            <a:r>
              <a:rPr lang="ru-RU" sz="2200" i="1" u="sng" dirty="0" smtClean="0">
                <a:solidFill>
                  <a:srgbClr val="BC8F00"/>
                </a:solidFill>
                <a:hlinkClick r:id="rId5"/>
              </a:rPr>
              <a:t>.</a:t>
            </a:r>
            <a:r>
              <a:rPr lang="en-US" sz="2200" i="1" u="sng" dirty="0" err="1" smtClean="0">
                <a:solidFill>
                  <a:srgbClr val="BC8F00"/>
                </a:solidFill>
                <a:hlinkClick r:id="rId5"/>
              </a:rPr>
              <a:t>edu</a:t>
            </a:r>
            <a:r>
              <a:rPr lang="ru-RU" sz="2200" i="1" dirty="0" smtClean="0">
                <a:solidFill>
                  <a:srgbClr val="BC8F00"/>
                </a:solidFill>
              </a:rPr>
              <a:t> – Швейцарская  Бизнес Школа </a:t>
            </a:r>
            <a:r>
              <a:rPr lang="en-US" sz="2200" i="1" dirty="0" smtClean="0">
                <a:solidFill>
                  <a:srgbClr val="BC8F00"/>
                </a:solidFill>
              </a:rPr>
              <a:t>SBS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логотип\Конверты-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esktop\логотип\Конверты-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Высшая Школа Бизнеса «</a:t>
            </a:r>
            <a:r>
              <a:rPr lang="ru-RU" sz="32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ЕврАзия</a:t>
            </a:r>
            <a:r>
              <a:rPr lang="ru-RU" sz="3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br>
              <a:rPr lang="ru-RU" sz="3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Инновационное преподавание и швейцарское качество </a:t>
            </a:r>
            <a:r>
              <a:rPr lang="ru-RU" sz="20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бизнес-образования</a:t>
            </a:r>
            <a:r>
              <a:rPr lang="ru-RU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1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9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Высшая Школа Бизнеса «Евразия»(</a:t>
            </a:r>
            <a:r>
              <a:rPr lang="en-US" sz="19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HSB</a:t>
            </a:r>
            <a:r>
              <a:rPr lang="ru-RU" sz="19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sz="19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это инновационная бизнес школа с крепкими международными связями, основанная в 2013 году , она уже  завоевала свое место на рынке образования. Бизнес Школа сотрудничает как со старейшими учебными заведениями, так и с наиболее прогрессивными школами Швейцарии и России. Такое сотрудничество в значительной мере обогащает качество программ </a:t>
            </a: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HSB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19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Особенности:</a:t>
            </a:r>
            <a:r>
              <a:rPr lang="ru-RU" sz="19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Модульное , а не дистанционное обучение.</a:t>
            </a:r>
          </a:p>
          <a:p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Предоставление слушателям обучения в незабываемой международной атмосфере.</a:t>
            </a:r>
          </a:p>
          <a:p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Программы отвечающие всем требованиям современного века глобализации и интеграции; использование наиболее инновационных образовательных концепций.</a:t>
            </a:r>
          </a:p>
          <a:p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Компактные группы и небольшие размеры аудиторий, способствуют постоянному вовлечению  в работу во время практических семинаров с преподавателями, что увеличивает эффективность обучения посредством постоянного обмена опытом; 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Users\User\Desktop\HSB\hsb foto\фото\IMG_11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71744"/>
            <a:ext cx="400052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User\Desktop\логотип\Конверты-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Основные задачи</a:t>
            </a:r>
            <a:endParaRPr lang="ru-RU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Основными задачами  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HSB</a:t>
            </a: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которые она успешно решает, состоят в следующем: предоставлять современные программы, которые позволяют слушателям получать прекрасное образование, и одновременно учат мыслить критически; выпускать дипломированных специалистов с высочайшим уровнем компетентности в выбранной сфере образования; постоянно вдохновлять своих слушателей на достижение новых целей и результатов; непрерывно развивать образовательные программы с тем, чтобы полностью соответствовать нуждам слушателей , их профессиональному росту и личному развитию.</a:t>
            </a:r>
            <a:endParaRPr lang="ru-RU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HSB\hsb foto\модуль идер\IMG_338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96840">
            <a:off x="4572000" y="1500174"/>
            <a:ext cx="3684585" cy="2694517"/>
          </a:xfrm>
          <a:prstGeom prst="rect">
            <a:avLst/>
          </a:prstGeom>
          <a:noFill/>
        </p:spPr>
      </p:pic>
      <p:pic>
        <p:nvPicPr>
          <p:cNvPr id="1027" name="Picture 3" descr="C:\Users\User\Desktop\м\Цюрих\IMG_2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63758" y="29932498"/>
            <a:ext cx="7579285" cy="5052857"/>
          </a:xfrm>
          <a:prstGeom prst="rect">
            <a:avLst/>
          </a:prstGeom>
          <a:noFill/>
        </p:spPr>
      </p:pic>
      <p:pic>
        <p:nvPicPr>
          <p:cNvPr id="15" name="Picture 2" descr="C:\Users\User\Desktop\м\Цюрих\IMG_24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25093">
            <a:off x="4706629" y="3498073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логотип\Конверты-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User\Desktop\sbs dlya saita\55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144000" cy="2071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3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Швейцарская </a:t>
            </a:r>
            <a:r>
              <a:rPr lang="ru-RU" sz="3600" dirty="0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Бизнес </a:t>
            </a:r>
            <a:r>
              <a:rPr lang="ru-RU" sz="3600" dirty="0" smtClean="0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Школа </a:t>
            </a:r>
            <a:r>
              <a:rPr lang="en-US" sz="3600" dirty="0" smtClean="0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SBS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714488"/>
            <a:ext cx="8643998" cy="5000660"/>
          </a:xfrm>
        </p:spPr>
        <p:txBody>
          <a:bodyPr>
            <a:noAutofit/>
          </a:bodyPr>
          <a:lstStyle/>
          <a:p>
            <a:pPr indent="288000" algn="l">
              <a:lnSpc>
                <a:spcPct val="14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8000" algn="l">
              <a:lnSpc>
                <a:spcPct val="14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8000" algn="l">
              <a:lnSpc>
                <a:spcPct val="14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8000" algn="l">
              <a:lnSpc>
                <a:spcPct val="14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8000" algn="l">
              <a:lnSpc>
                <a:spcPct val="14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8000" algn="l">
              <a:lnSpc>
                <a:spcPct val="14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endParaRPr lang="ru-RU" sz="1200" dirty="0" smtClean="0">
              <a:solidFill>
                <a:schemeClr val="tx1"/>
              </a:solidFill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SBS </a:t>
            </a:r>
            <a:r>
              <a:rPr lang="ru-RU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является  одним из первых учреждений  осуществляющее подготовку слушателей к карьере в глобальной экономике, в области международного менеджмента, финансов, маркетинга и других  областях экономики . </a:t>
            </a:r>
          </a:p>
          <a:p>
            <a:pPr lvl="0" algn="l">
              <a:buFont typeface="Wingdings" pitchFamily="2" charset="2"/>
              <a:buChar char="Ø"/>
            </a:pP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SBS</a:t>
            </a:r>
            <a:r>
              <a:rPr lang="ru-RU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учит современным теориям бизнеса и менеджмента, погружает слушателей  в международный опыт и подключает их к лучшей практике в бизнесе. Слушатели  программ приобретают новые способы мышления, которые могут коренным образом изменить их жизнь и успех их организаций. </a:t>
            </a:r>
          </a:p>
          <a:p>
            <a:pPr algn="l"/>
            <a:endParaRPr lang="ru-RU" sz="12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SBS</a:t>
            </a:r>
            <a:r>
              <a:rPr lang="ru-RU" sz="1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является  уникальным учреждением по нескольким причинам:</a:t>
            </a:r>
            <a:endParaRPr lang="ru-RU" sz="12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Учебное заведение с двойной международной аккредитацией, которому можно доверять.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Удобное и доступное обучение. 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Расположение в Цюрихе. 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Образовательные программы 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SBS </a:t>
            </a:r>
            <a:r>
              <a:rPr lang="ru-RU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преподаются на английском языке. Программы позволяют  обучаться  даже при плотном  графике работы.  Плата за обучение в </a:t>
            </a:r>
            <a:r>
              <a:rPr lang="en-US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SBS </a:t>
            </a:r>
            <a:r>
              <a:rPr lang="ru-RU" sz="1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отражает реальную стоимость  образования, она включает в себя все учебные материалы и книги.</a:t>
            </a:r>
          </a:p>
          <a:p>
            <a:pPr indent="288000" algn="l">
              <a:lnSpc>
                <a:spcPct val="145000"/>
              </a:lnSpc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esktop\логотип\Конверты-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41763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Учебное заведение с двойной международной </a:t>
            </a:r>
            <a:r>
              <a:rPr lang="ru-RU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аккредитацией, которому </a:t>
            </a:r>
            <a:r>
              <a:rPr lang="ru-RU" sz="2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можно </a:t>
            </a:r>
            <a:r>
              <a:rPr lang="ru-RU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доверять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C:\Users\User\Desktop\iacbe_logo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9654" y="1428736"/>
            <a:ext cx="2204345" cy="1285884"/>
          </a:xfrm>
          <a:prstGeom prst="rect">
            <a:avLst/>
          </a:prstGeom>
          <a:noFill/>
        </p:spPr>
      </p:pic>
      <p:pic>
        <p:nvPicPr>
          <p:cNvPr id="7" name="Picture 3" descr="C:\Users\User\Desktop\ACBSP_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071810"/>
            <a:ext cx="2214546" cy="121444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61526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Швейцарская </a:t>
            </a:r>
            <a:r>
              <a:rPr lang="ru-RU" sz="18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бизнес Школа </a:t>
            </a:r>
            <a:r>
              <a:rPr lang="en-US" sz="18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SBS</a:t>
            </a:r>
            <a:r>
              <a:rPr lang="ru-RU" sz="18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аккредитована: </a:t>
            </a:r>
          </a:p>
          <a:p>
            <a:pPr marL="0" indent="288000">
              <a:spcBef>
                <a:spcPts val="0"/>
              </a:spcBef>
              <a:buFont typeface="Wingdings" pitchFamily="2" charset="2"/>
              <a:buChar char="Ø"/>
            </a:pPr>
            <a:endParaRPr lang="ru-RU" sz="18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28800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</a:rPr>
              <a:t>Школа получила специализированную аккредитацию </a:t>
            </a:r>
          </a:p>
          <a:p>
            <a:pPr marL="0" indent="28800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программ </a:t>
            </a:r>
            <a:r>
              <a:rPr lang="ru-RU" sz="1800" dirty="0" err="1" smtClean="0">
                <a:solidFill>
                  <a:schemeClr val="tx2"/>
                </a:solidFill>
              </a:rPr>
              <a:t>бизнес-образования</a:t>
            </a:r>
            <a:r>
              <a:rPr lang="ru-RU" sz="1800" dirty="0" smtClean="0">
                <a:solidFill>
                  <a:schemeClr val="tx2"/>
                </a:solidFill>
              </a:rPr>
              <a:t> в Международной ассамблее </a:t>
            </a:r>
          </a:p>
          <a:p>
            <a:pPr marL="0" indent="28800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высшего </a:t>
            </a:r>
            <a:r>
              <a:rPr lang="ru-RU" sz="1800" dirty="0" err="1" smtClean="0">
                <a:solidFill>
                  <a:schemeClr val="tx2"/>
                </a:solidFill>
              </a:rPr>
              <a:t>бизнес-образования</a:t>
            </a:r>
            <a:r>
              <a:rPr lang="ru-RU" sz="1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8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IACBE</a:t>
            </a:r>
            <a:r>
              <a:rPr lang="ru-RU" sz="18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0" indent="288000">
              <a:spcBef>
                <a:spcPts val="0"/>
              </a:spcBef>
              <a:buClr>
                <a:srgbClr val="FF0000"/>
              </a:buClr>
              <a:buNone/>
            </a:pP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IACBE </a:t>
            </a:r>
            <a:r>
              <a:rPr lang="ru-RU" sz="1800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отметила высокий уровень образования </a:t>
            </a:r>
          </a:p>
          <a:p>
            <a:pPr marL="0" indent="28800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1800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Швейцарской Бизнес Школы и назвала ее новатором бизнес образования  </a:t>
            </a:r>
          </a:p>
          <a:p>
            <a:pPr marL="0" indent="28800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ru-RU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28800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8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Аккредитационным</a:t>
            </a:r>
            <a:r>
              <a:rPr lang="ru-RU" sz="1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sz="1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оветом </a:t>
            </a:r>
            <a:r>
              <a:rPr lang="ru-RU" sz="1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бизнес-школ и программ </a:t>
            </a:r>
            <a:endParaRPr lang="ru-RU" sz="18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28800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1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8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ACBSP</a:t>
            </a:r>
            <a:r>
              <a:rPr lang="ru-RU" sz="1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ru-RU" sz="1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288000">
              <a:spcBef>
                <a:spcPts val="0"/>
              </a:spcBef>
              <a:buClr>
                <a:srgbClr val="FF0000"/>
              </a:buClr>
              <a:buNone/>
            </a:pPr>
            <a:endParaRPr lang="ru-RU" sz="18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28800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18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Аккредитационными</a:t>
            </a:r>
            <a:r>
              <a:rPr lang="ru-RU" sz="1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организациями </a:t>
            </a:r>
            <a:r>
              <a:rPr lang="ru-RU" sz="1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США,</a:t>
            </a:r>
            <a:r>
              <a:rPr lang="ru-RU" sz="1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18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28800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1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признаваемыми Советом </a:t>
            </a:r>
            <a:r>
              <a:rPr lang="ru-RU" sz="1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аккредитации </a:t>
            </a:r>
            <a:endParaRPr lang="ru-RU" sz="18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28800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1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высшего </a:t>
            </a:r>
            <a:r>
              <a:rPr lang="ru-RU" sz="1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образования (</a:t>
            </a:r>
            <a:r>
              <a:rPr lang="ru-RU" sz="18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СНЕА</a:t>
            </a:r>
            <a:r>
              <a:rPr lang="ru-RU" sz="1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0" indent="288000">
              <a:spcBef>
                <a:spcPts val="0"/>
              </a:spcBef>
              <a:buClr>
                <a:srgbClr val="FF0000"/>
              </a:buClr>
              <a:buNone/>
            </a:pPr>
            <a:endParaRPr lang="ru-RU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28800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Сертифицирована в </a:t>
            </a:r>
            <a:r>
              <a:rPr lang="en-US" sz="24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EduQua</a:t>
            </a:r>
            <a:r>
              <a:rPr lang="en-US" sz="24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ru-RU" sz="24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(Швейцария)</a:t>
            </a:r>
            <a:endParaRPr lang="ru-RU" sz="24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User\Desktop\523978_384722994903854_198732210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429132"/>
            <a:ext cx="2143108" cy="895348"/>
          </a:xfrm>
          <a:prstGeom prst="rect">
            <a:avLst/>
          </a:prstGeom>
          <a:noFill/>
        </p:spPr>
      </p:pic>
      <p:pic>
        <p:nvPicPr>
          <p:cNvPr id="2052" name="Picture 4" descr="C:\Users\User\Desktop\eduqua_logo_cmyk_notxt_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5214950"/>
            <a:ext cx="2143108" cy="1014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Аккредитация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IACBE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IACBE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аккредитовала следующие программы Швейцарской бизнес школы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SBS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076" name="Picture 4" descr="C:\Users\User\Desktop\sbs dlya saita\bs rus\4,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7786742" cy="3571900"/>
          </a:xfrm>
          <a:prstGeom prst="rect">
            <a:avLst/>
          </a:prstGeom>
          <a:noFill/>
        </p:spPr>
      </p:pic>
      <p:pic>
        <p:nvPicPr>
          <p:cNvPr id="7" name="Picture 2" descr="C:\Users\User\Desktop\iacbe_logo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292895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логотип\Конверты-А2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 descr="C:\Users\User\Desktop\логотип\Конверты-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Аккредитация </a:t>
            </a:r>
            <a:r>
              <a:rPr lang="en-US" sz="3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ACBSP</a:t>
            </a:r>
            <a:r>
              <a:rPr lang="ru-RU" sz="3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3600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ACBSP</a:t>
            </a:r>
            <a:r>
              <a:rPr lang="ru-RU" sz="18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аккредитовала следующие программы Швейцарской бизнес школы </a:t>
            </a:r>
            <a:r>
              <a:rPr lang="en-US" sz="18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SBS</a:t>
            </a:r>
            <a:r>
              <a:rPr lang="ru-RU" sz="18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Бакалавр делового администрирования </a:t>
            </a:r>
            <a:r>
              <a:rPr lang="en-US" sz="1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(BBA)- Full Time</a:t>
            </a:r>
            <a:endParaRPr lang="ru-RU" sz="1600" dirty="0" smtClean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Бакалавр делового администрирования </a:t>
            </a:r>
            <a:r>
              <a:rPr lang="en-US" sz="1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(BBA)- </a:t>
            </a:r>
            <a:r>
              <a:rPr lang="ru-RU" sz="1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Ускоренное образование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Мастер делового администрирования (М</a:t>
            </a:r>
            <a:r>
              <a:rPr lang="en-US" sz="1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</a:t>
            </a:r>
            <a:r>
              <a:rPr lang="ru-RU" sz="1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1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1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Полная/</a:t>
            </a:r>
            <a:r>
              <a:rPr lang="en-US" sz="1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FLEX</a:t>
            </a:r>
            <a:r>
              <a:rPr lang="ru-RU" sz="1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 Дистанционная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Магистр делового администрирования </a:t>
            </a:r>
            <a:r>
              <a:rPr lang="en-US" sz="1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(EMBA)</a:t>
            </a:r>
            <a:endParaRPr lang="ru-RU" sz="1600" dirty="0" smtClean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Доктор делового администрирования </a:t>
            </a:r>
            <a:r>
              <a:rPr lang="en-US" sz="1600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(DBA)</a:t>
            </a:r>
            <a:endParaRPr lang="ru-RU" sz="1600" dirty="0" smtClean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052" name="Picture 4" descr="C:\Users\User\Desktop\sbs dlya saita\bs rus\3,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50"/>
            <a:ext cx="4214842" cy="3429024"/>
          </a:xfrm>
          <a:prstGeom prst="rect">
            <a:avLst/>
          </a:prstGeom>
          <a:noFill/>
        </p:spPr>
      </p:pic>
      <p:pic>
        <p:nvPicPr>
          <p:cNvPr id="3075" name="Picture 3" descr="C:\Users\User\Desktop\ACBSP_Col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14290"/>
            <a:ext cx="2357454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логотип\Конверты-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Швейцарская Бизнес Школа 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(SBS Swiss Business School):</a:t>
            </a:r>
            <a:r>
              <a:rPr lang="ru-RU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0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9"/>
            <a:ext cx="4257676" cy="464347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3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tx2"/>
                </a:solidFill>
                <a:cs typeface="Times New Roman" pitchFamily="18" charset="0"/>
              </a:rPr>
              <a:t>Расположена </a:t>
            </a:r>
            <a:r>
              <a:rPr lang="ru-RU" sz="1500" dirty="0">
                <a:solidFill>
                  <a:schemeClr val="tx2"/>
                </a:solidFill>
                <a:cs typeface="Times New Roman" pitchFamily="18" charset="0"/>
              </a:rPr>
              <a:t>в финансовой столице мира - Цюрихе</a:t>
            </a:r>
          </a:p>
          <a:p>
            <a:pPr lvl="0">
              <a:lnSpc>
                <a:spcPct val="13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schemeClr val="tx2"/>
                </a:solidFill>
                <a:cs typeface="Times New Roman" pitchFamily="18" charset="0"/>
              </a:rPr>
              <a:t>Входит в число лучших бизнес-школ мира по рейтингу </a:t>
            </a:r>
            <a:r>
              <a:rPr lang="en-US" sz="1500" dirty="0">
                <a:solidFill>
                  <a:schemeClr val="tx2"/>
                </a:solidFill>
                <a:cs typeface="Times New Roman" pitchFamily="18" charset="0"/>
              </a:rPr>
              <a:t>Financial Times</a:t>
            </a:r>
            <a:endParaRPr lang="ru-RU" sz="1500" dirty="0">
              <a:solidFill>
                <a:schemeClr val="tx2"/>
              </a:solidFill>
              <a:cs typeface="Times New Roman" pitchFamily="18" charset="0"/>
            </a:endParaRPr>
          </a:p>
          <a:p>
            <a:pPr lvl="0">
              <a:lnSpc>
                <a:spcPct val="13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schemeClr val="tx2"/>
                </a:solidFill>
                <a:cs typeface="Times New Roman" pitchFamily="18" charset="0"/>
              </a:rPr>
              <a:t>Занимает 14 место среди лучших программ </a:t>
            </a:r>
            <a:r>
              <a:rPr lang="en-US" sz="1500" dirty="0">
                <a:solidFill>
                  <a:schemeClr val="tx2"/>
                </a:solidFill>
                <a:cs typeface="Times New Roman" pitchFamily="18" charset="0"/>
              </a:rPr>
              <a:t>MBA</a:t>
            </a:r>
            <a:r>
              <a:rPr lang="ru-RU" sz="1500" dirty="0">
                <a:solidFill>
                  <a:schemeClr val="tx2"/>
                </a:solidFill>
                <a:cs typeface="Times New Roman" pitchFamily="18" charset="0"/>
              </a:rPr>
              <a:t> в Европе по рейтингу     </a:t>
            </a:r>
            <a:r>
              <a:rPr lang="en-US" sz="1500" dirty="0">
                <a:solidFill>
                  <a:schemeClr val="tx2"/>
                </a:solidFill>
                <a:cs typeface="Times New Roman" pitchFamily="18" charset="0"/>
              </a:rPr>
              <a:t>British CEO Magazine</a:t>
            </a:r>
            <a:r>
              <a:rPr lang="ru-RU" sz="1500" dirty="0">
                <a:solidFill>
                  <a:schemeClr val="tx2"/>
                </a:solidFill>
                <a:cs typeface="Times New Roman" pitchFamily="18" charset="0"/>
              </a:rPr>
              <a:t> на  2012 год.</a:t>
            </a:r>
          </a:p>
          <a:p>
            <a:pPr lvl="0">
              <a:lnSpc>
                <a:spcPct val="13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schemeClr val="tx2"/>
                </a:solidFill>
                <a:cs typeface="Times New Roman" pitchFamily="18" charset="0"/>
              </a:rPr>
              <a:t>Сертифицирована </a:t>
            </a:r>
            <a:r>
              <a:rPr lang="en-US" sz="1500" dirty="0">
                <a:solidFill>
                  <a:schemeClr val="tx2"/>
                </a:solidFill>
                <a:cs typeface="Times New Roman" pitchFamily="18" charset="0"/>
              </a:rPr>
              <a:t>EDUQUA</a:t>
            </a:r>
            <a:r>
              <a:rPr lang="ru-RU" sz="1500" dirty="0">
                <a:solidFill>
                  <a:schemeClr val="tx2"/>
                </a:solidFill>
                <a:cs typeface="Times New Roman" pitchFamily="18" charset="0"/>
              </a:rPr>
              <a:t> - Швейцарский сертификат качества   высшего образования</a:t>
            </a:r>
          </a:p>
          <a:p>
            <a:pPr lvl="0">
              <a:lnSpc>
                <a:spcPct val="13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schemeClr val="tx2"/>
                </a:solidFill>
                <a:cs typeface="Times New Roman" pitchFamily="18" charset="0"/>
              </a:rPr>
              <a:t>В 2012 г. стала победителем </a:t>
            </a:r>
            <a:r>
              <a:rPr lang="en-US" sz="1500" dirty="0">
                <a:solidFill>
                  <a:schemeClr val="tx2"/>
                </a:solidFill>
                <a:cs typeface="Times New Roman" pitchFamily="18" charset="0"/>
              </a:rPr>
              <a:t>European CEO Global Business Education Awards</a:t>
            </a:r>
            <a:r>
              <a:rPr lang="ru-RU" sz="1500" dirty="0">
                <a:solidFill>
                  <a:schemeClr val="tx2"/>
                </a:solidFill>
                <a:cs typeface="Times New Roman" pitchFamily="18" charset="0"/>
              </a:rPr>
              <a:t> 2012 (Европейская премия в области мирового </a:t>
            </a:r>
            <a:r>
              <a:rPr lang="ru-RU" sz="1500" dirty="0" smtClean="0">
                <a:solidFill>
                  <a:schemeClr val="tx2"/>
                </a:solidFill>
                <a:cs typeface="Times New Roman" pitchFamily="18" charset="0"/>
              </a:rPr>
              <a:t>бизнес - образования 2012) в </a:t>
            </a:r>
            <a:r>
              <a:rPr lang="ru-RU" sz="1500" dirty="0">
                <a:solidFill>
                  <a:schemeClr val="tx2"/>
                </a:solidFill>
                <a:cs typeface="Times New Roman" pitchFamily="18" charset="0"/>
              </a:rPr>
              <a:t>2 номинациях:</a:t>
            </a:r>
          </a:p>
          <a:p>
            <a:pPr lvl="1">
              <a:lnSpc>
                <a:spcPct val="135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500" b="1" dirty="0">
                <a:solidFill>
                  <a:schemeClr val="tx2"/>
                </a:solidFill>
                <a:cs typeface="Times New Roman" pitchFamily="18" charset="0"/>
              </a:rPr>
              <a:t>Самая инновационная бизнес-школа Швейцарии - </a:t>
            </a:r>
            <a:r>
              <a:rPr lang="ru-RU" sz="1500" b="1" dirty="0" smtClean="0">
                <a:solidFill>
                  <a:schemeClr val="tx2"/>
                </a:solidFill>
                <a:cs typeface="Times New Roman" pitchFamily="18" charset="0"/>
              </a:rPr>
              <a:t>2013</a:t>
            </a:r>
            <a:endParaRPr lang="ru-RU" sz="1500" b="1" dirty="0">
              <a:solidFill>
                <a:schemeClr val="tx2"/>
              </a:solidFill>
              <a:cs typeface="Times New Roman" pitchFamily="18" charset="0"/>
            </a:endParaRPr>
          </a:p>
          <a:p>
            <a:pPr lvl="1">
              <a:lnSpc>
                <a:spcPct val="135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500" b="1" dirty="0">
                <a:solidFill>
                  <a:schemeClr val="tx2"/>
                </a:solidFill>
                <a:cs typeface="Times New Roman" pitchFamily="18" charset="0"/>
              </a:rPr>
              <a:t>Лучшая дистанционная программа Европы - </a:t>
            </a:r>
            <a:r>
              <a:rPr lang="ru-RU" sz="1500" b="1" dirty="0" smtClean="0">
                <a:solidFill>
                  <a:schemeClr val="tx2"/>
                </a:solidFill>
                <a:cs typeface="Times New Roman" pitchFamily="18" charset="0"/>
              </a:rPr>
              <a:t>2014</a:t>
            </a:r>
            <a:endParaRPr lang="ru-RU" sz="1500" b="1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sbs dlya saita\bs rus\14410-FT_Logo_We_live_in_Financial_Tim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2357454" cy="1571636"/>
          </a:xfrm>
          <a:prstGeom prst="rect">
            <a:avLst/>
          </a:prstGeom>
          <a:noFill/>
        </p:spPr>
      </p:pic>
      <p:pic>
        <p:nvPicPr>
          <p:cNvPr id="1028" name="Picture 4" descr="C:\Users\User\Desktop\sbs dlya saita\bs rus\7,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8050" y="1500174"/>
            <a:ext cx="1885950" cy="1571636"/>
          </a:xfrm>
          <a:prstGeom prst="rect">
            <a:avLst/>
          </a:prstGeom>
          <a:noFill/>
        </p:spPr>
      </p:pic>
      <p:pic>
        <p:nvPicPr>
          <p:cNvPr id="1027" name="Picture 3" descr="C:\Users\User\Desktop\sbs dlya saita\bs rus\6,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143248"/>
            <a:ext cx="1857356" cy="1714512"/>
          </a:xfrm>
          <a:prstGeom prst="rect">
            <a:avLst/>
          </a:prstGeom>
          <a:noFill/>
        </p:spPr>
      </p:pic>
      <p:pic>
        <p:nvPicPr>
          <p:cNvPr id="1029" name="Picture 5" descr="C:\Users\User\Desktop\sbs dlya saita\bs rus\eduqua_logo_texte_cmy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286124"/>
            <a:ext cx="2357422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логотип\Конверты-А2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Корпоративные связи</a:t>
            </a:r>
            <a:br>
              <a:rPr lang="ru-RU" sz="4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40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Clr>
                <a:srgbClr val="FF0000"/>
              </a:buClr>
              <a:buNone/>
            </a:pPr>
            <a:r>
              <a:rPr lang="ru-RU" dirty="0" smtClean="0">
                <a:cs typeface="Times New Roman" pitchFamily="18" charset="0"/>
              </a:rPr>
              <a:t>       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SBS</a:t>
            </a: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тесно связан с мировым бизнесом через его преподавателей, </a:t>
            </a:r>
            <a:r>
              <a:rPr lang="ru-RU" dirty="0" err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Бизнес-лидеры</a:t>
            </a:r>
            <a:r>
              <a:rPr lang="ru-RU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часто </a:t>
            </a: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посещают </a:t>
            </a:r>
            <a:r>
              <a:rPr lang="ru-RU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школу, </a:t>
            </a: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чтобы </a:t>
            </a:r>
            <a:r>
              <a:rPr lang="ru-RU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поговорить </a:t>
            </a: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 слушателями, проводят курсы, семинары, предоставляя  слушателям </a:t>
            </a:r>
            <a:r>
              <a:rPr lang="ru-RU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прямую возможность узнать о </a:t>
            </a: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современных тенденциях и о современном состоянии </a:t>
            </a:r>
            <a:r>
              <a:rPr lang="ru-RU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деловой практики. </a:t>
            </a:r>
          </a:p>
          <a:p>
            <a:pPr algn="just">
              <a:buClr>
                <a:srgbClr val="FF0000"/>
              </a:buClr>
              <a:buNone/>
            </a:pPr>
            <a:endParaRPr lang="en-US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Clr>
                <a:srgbClr val="FF0000"/>
              </a:buClr>
              <a:buNone/>
            </a:pP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Во </a:t>
            </a:r>
            <a:r>
              <a:rPr lang="ru-RU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время курсов </a:t>
            </a: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слушатели на реальных примерах рассматривают текущие проблемы бизнеса, маркетинга и менеджмента, консультируются </a:t>
            </a:r>
            <a:r>
              <a:rPr lang="ru-RU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экспертами и </a:t>
            </a:r>
            <a:r>
              <a:rPr lang="ru-RU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предоставляют </a:t>
            </a: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 свои методы решения этих проблем. </a:t>
            </a:r>
            <a:r>
              <a:rPr lang="ru-RU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Благодаря такой «живой» практике тематических исследований, учащиеся получают возможность </a:t>
            </a: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применять свои знания в </a:t>
            </a: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реальных условиях уже в процессе обучения.</a:t>
            </a:r>
            <a:endParaRPr lang="ru-RU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Clr>
                <a:srgbClr val="FF0000"/>
              </a:buClr>
              <a:buNone/>
            </a:pP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</a:t>
            </a:r>
            <a:endParaRPr lang="en-US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Clr>
                <a:srgbClr val="FF0000"/>
              </a:buClr>
              <a:buNone/>
            </a:pP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Многие компании заинтересованы в налаживание партнерских отношений с  бизнес школой 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SBS</a:t>
            </a: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Выпускники получают </a:t>
            </a:r>
            <a:r>
              <a:rPr lang="ru-RU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возможность </a:t>
            </a: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работать в  </a:t>
            </a:r>
            <a:r>
              <a:rPr lang="ru-RU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ведущих бизнес компаниях. </a:t>
            </a:r>
            <a:r>
              <a:rPr lang="en-US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SBS</a:t>
            </a:r>
            <a:r>
              <a:rPr lang="ru-RU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имеет </a:t>
            </a: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хороший </a:t>
            </a:r>
            <a:r>
              <a:rPr lang="ru-RU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список </a:t>
            </a:r>
            <a:r>
              <a:rPr lang="ru-RU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размещения своих студентов в ведущие компании и организации по всему миру. Число работодателей с каждым годом растет. </a:t>
            </a:r>
            <a:endParaRPr lang="ru-RU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FF0000"/>
              </a:buClr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917</Words>
  <Application>Microsoft Office PowerPoint</Application>
  <PresentationFormat>Экран (4:3)</PresentationFormat>
  <Paragraphs>177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Опыт создания международных образовательных программ  (на примере SBS)</vt:lpstr>
      <vt:lpstr> Высшая Школа Бизнеса «ЕврАзия» Инновационное преподавание и швейцарское качество бизнес-образования. </vt:lpstr>
      <vt:lpstr>Основные задачи</vt:lpstr>
      <vt:lpstr> Швейцарская Бизнес Школа SBS </vt:lpstr>
      <vt:lpstr>Учебное заведение с двойной международной аккредитацией, которому можно доверять </vt:lpstr>
      <vt:lpstr>                   Аккредитация IACBE</vt:lpstr>
      <vt:lpstr>                      Аккредитация ACBSP </vt:lpstr>
      <vt:lpstr>Швейцарская Бизнес Школа (SBS Swiss Business School): </vt:lpstr>
      <vt:lpstr> Корпоративные связи </vt:lpstr>
      <vt:lpstr>Партнеры SBS </vt:lpstr>
      <vt:lpstr>Расположение в Цюрихе </vt:lpstr>
      <vt:lpstr>Совместные проекты</vt:lpstr>
      <vt:lpstr>Итоги совместных проектов</vt:lpstr>
      <vt:lpstr>Описания программ</vt:lpstr>
      <vt:lpstr>Программа курса MBA :  Международный менеджмент </vt:lpstr>
      <vt:lpstr>Программа курса MBA :   Международные финансы и банки </vt:lpstr>
      <vt:lpstr>         Наши контакты:       г. Алматы. ул Панфилова 98, оф 411 тел:  8(727)244-69-31, 8(727)244-69-30, 87775527776. факс: 8(727)244-69-30 e-mail: supervisor@hsb.kz  www.hsb.kz.  www.sbs.edu – Швейцарская  Бизнес Школа SBS </vt:lpstr>
      <vt:lpstr>       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Кафедра</cp:lastModifiedBy>
  <cp:revision>116</cp:revision>
  <dcterms:created xsi:type="dcterms:W3CDTF">2013-12-04T03:52:13Z</dcterms:created>
  <dcterms:modified xsi:type="dcterms:W3CDTF">2014-12-02T09:45:00Z</dcterms:modified>
</cp:coreProperties>
</file>