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7" r:id="rId13"/>
    <p:sldId id="268" r:id="rId14"/>
    <p:sldId id="269" r:id="rId15"/>
    <p:sldId id="271" r:id="rId16"/>
    <p:sldId id="272" r:id="rId17"/>
    <p:sldId id="270" r:id="rId18"/>
  </p:sldIdLst>
  <p:sldSz cx="10287000" cy="6858000" type="35mm"/>
  <p:notesSz cx="6662738" cy="9832975"/>
  <p:defaultTextStyle>
    <a:defPPr>
      <a:defRPr lang="en-CA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008C"/>
    <a:srgbClr val="0066FF"/>
    <a:srgbClr val="99FF66"/>
    <a:srgbClr val="FFFF00"/>
    <a:srgbClr val="FFFFCC"/>
    <a:srgbClr val="00007A"/>
    <a:srgbClr val="000099"/>
    <a:srgbClr val="0000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74" d="100"/>
          <a:sy n="74" d="100"/>
        </p:scale>
        <p:origin x="-1104" y="-306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832" y="-96"/>
      </p:cViewPr>
      <p:guideLst>
        <p:guide orient="horz" pos="3097"/>
        <p:guide pos="209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353550"/>
            <a:ext cx="290036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2" tIns="45408" rIns="90822" bIns="45408" numCol="1" anchor="b" anchorCtr="0" compatLnSpc="1">
            <a:prstTxWarp prst="textNoShape">
              <a:avLst/>
            </a:prstTxWarp>
          </a:bodyPr>
          <a:lstStyle>
            <a:lvl1pPr algn="r" defTabSz="908050">
              <a:defRPr sz="1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CA" dirty="0"/>
              <a:t>Page </a:t>
            </a:r>
            <a:fld id="{92DD7C75-A49C-44B8-9FC0-8A1E9CB4A06F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628055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t" anchorCtr="0" compatLnSpc="1">
            <a:prstTxWarp prst="textNoShape">
              <a:avLst/>
            </a:prstTxWarp>
          </a:bodyPr>
          <a:lstStyle>
            <a:lvl1pPr algn="l" defTabSz="908050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CA" dirty="0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93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CA" dirty="0"/>
          </a:p>
        </p:txBody>
      </p:sp>
      <p:sp>
        <p:nvSpPr>
          <p:cNvPr id="339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12775" y="760413"/>
            <a:ext cx="5473700" cy="3649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39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640263"/>
            <a:ext cx="4894263" cy="448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339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3550"/>
            <a:ext cx="286067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b" anchorCtr="0" compatLnSpc="1">
            <a:prstTxWarp prst="textNoShape">
              <a:avLst/>
            </a:prstTxWarp>
          </a:bodyPr>
          <a:lstStyle>
            <a:lvl1pPr algn="l" defTabSz="908050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CA" dirty="0"/>
          </a:p>
        </p:txBody>
      </p:sp>
      <p:sp>
        <p:nvSpPr>
          <p:cNvPr id="339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353550"/>
            <a:ext cx="2935288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fld id="{A70A74E4-C729-414C-8582-22C2119D12A8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66481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A74E4-C729-414C-8582-22C2119D12A8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591497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A74E4-C729-414C-8582-22C2119D12A8}" type="slidenum">
              <a:rPr lang="en-CA" smtClean="0"/>
              <a:pPr/>
              <a:t>17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334971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8700" y="1524000"/>
            <a:ext cx="85756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276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28850" y="3962400"/>
            <a:ext cx="73723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2769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27693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14725" y="6243638"/>
            <a:ext cx="325755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2769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F199956-7FD3-482E-A7D0-B878392DD66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276935" name="Freeform 7"/>
          <p:cNvSpPr>
            <a:spLocks noChangeArrowheads="1"/>
          </p:cNvSpPr>
          <p:nvPr/>
        </p:nvSpPr>
        <p:spPr bwMode="auto">
          <a:xfrm>
            <a:off x="685800" y="1219200"/>
            <a:ext cx="89154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1276936" name="Line 8"/>
          <p:cNvSpPr>
            <a:spLocks noChangeShapeType="1"/>
          </p:cNvSpPr>
          <p:nvPr/>
        </p:nvSpPr>
        <p:spPr bwMode="auto">
          <a:xfrm>
            <a:off x="2228850" y="3962400"/>
            <a:ext cx="7326313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1276937" name="Rectangle 9"/>
          <p:cNvSpPr>
            <a:spLocks noChangeArrowheads="1"/>
          </p:cNvSpPr>
          <p:nvPr/>
        </p:nvSpPr>
        <p:spPr bwMode="auto">
          <a:xfrm>
            <a:off x="1447800" y="6286500"/>
            <a:ext cx="54276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kumimoji="1" lang="en-CA" sz="1200" i="1" dirty="0">
                <a:solidFill>
                  <a:schemeClr val="tx1"/>
                </a:solidFill>
                <a:effectLst/>
                <a:latin typeface="Tahoma" pitchFamily="34" charset="0"/>
              </a:rPr>
              <a:t>Orvill Adams</a:t>
            </a:r>
            <a:r>
              <a:rPr kumimoji="1" lang="en-CA" sz="1200" b="0" i="1" dirty="0">
                <a:solidFill>
                  <a:schemeClr val="tx1"/>
                </a:solidFill>
                <a:effectLst/>
                <a:latin typeface="Tahoma" pitchFamily="34" charset="0"/>
              </a:rPr>
              <a:t>, Orvill Adams &amp; Associates B.V.</a:t>
            </a:r>
          </a:p>
        </p:txBody>
      </p:sp>
      <p:sp>
        <p:nvSpPr>
          <p:cNvPr id="1276938" name="Rectangle 10"/>
          <p:cNvSpPr>
            <a:spLocks noChangeArrowheads="1"/>
          </p:cNvSpPr>
          <p:nvPr/>
        </p:nvSpPr>
        <p:spPr bwMode="auto">
          <a:xfrm>
            <a:off x="2374900" y="4479925"/>
            <a:ext cx="54276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kumimoji="1" lang="en-CA" sz="2400" dirty="0">
                <a:solidFill>
                  <a:schemeClr val="tx1"/>
                </a:solidFill>
                <a:effectLst/>
                <a:latin typeface="Tahoma" pitchFamily="34" charset="0"/>
              </a:rPr>
              <a:t>Orvill Adams</a:t>
            </a:r>
          </a:p>
          <a:p>
            <a:pPr eaLnBrk="1" hangingPunct="1"/>
            <a:endParaRPr kumimoji="1" lang="en-CA" sz="2400" b="0" dirty="0"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eaLnBrk="1" hangingPunct="1"/>
            <a:r>
              <a:rPr kumimoji="1" lang="en-CA" sz="2400" b="0" dirty="0">
                <a:solidFill>
                  <a:schemeClr val="tx1"/>
                </a:solidFill>
                <a:effectLst/>
                <a:latin typeface="Tahoma" pitchFamily="34" charset="0"/>
              </a:rPr>
              <a:t> Orvill Adams &amp; Associates B.V.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B7FA6-FFD1-4FA5-BBF4-981C41E92AD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6862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7813"/>
            <a:ext cx="2314575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7813"/>
            <a:ext cx="6791325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D68A8-A2BC-4401-ADAF-366CA699C3D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1219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8DB29-701E-42E2-B26B-BE056E5D2DB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0885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4FF33-9A0B-47A7-988E-18DA3BA1C07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5732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C7DCD-2552-472C-8FC1-75C55E84524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0554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1CFF1-D317-4050-94B6-59454062C2B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6651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ABB2B-C334-4C8E-9F20-802F534181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95782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DDB81-ED1C-4875-9A2E-F244D1C28ED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5972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51211-A2FA-46CD-8548-4121EA7163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51149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CAA5D-07A7-4B3C-9F7B-7E4C05A6B3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0948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7813"/>
            <a:ext cx="92583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75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759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3638"/>
            <a:ext cx="240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endParaRPr lang="en-US" altLang="en-US" dirty="0"/>
          </a:p>
        </p:txBody>
      </p:sp>
      <p:sp>
        <p:nvSpPr>
          <p:cNvPr id="12759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endParaRPr lang="en-US" altLang="en-US" dirty="0"/>
          </a:p>
        </p:txBody>
      </p:sp>
      <p:sp>
        <p:nvSpPr>
          <p:cNvPr id="12759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3638"/>
            <a:ext cx="240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fld id="{6DCB50F7-B9FC-4E78-80EB-76DA6FB3E77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275911" name="Freeform 7"/>
          <p:cNvSpPr>
            <a:spLocks noChangeArrowheads="1"/>
          </p:cNvSpPr>
          <p:nvPr/>
        </p:nvSpPr>
        <p:spPr bwMode="auto">
          <a:xfrm>
            <a:off x="428625" y="228600"/>
            <a:ext cx="92583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1275912" name="Line 8"/>
          <p:cNvSpPr>
            <a:spLocks noChangeShapeType="1"/>
          </p:cNvSpPr>
          <p:nvPr/>
        </p:nvSpPr>
        <p:spPr bwMode="auto">
          <a:xfrm>
            <a:off x="514350" y="6172200"/>
            <a:ext cx="92583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1275913" name="Rectangle 9"/>
          <p:cNvSpPr>
            <a:spLocks noChangeArrowheads="1"/>
          </p:cNvSpPr>
          <p:nvPr/>
        </p:nvSpPr>
        <p:spPr bwMode="auto">
          <a:xfrm>
            <a:off x="1447800" y="6286500"/>
            <a:ext cx="54276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kumimoji="1" lang="en-CA" sz="1200" i="1" dirty="0">
                <a:solidFill>
                  <a:schemeClr val="tx1"/>
                </a:solidFill>
                <a:effectLst/>
                <a:latin typeface="Tahoma" pitchFamily="34" charset="0"/>
              </a:rPr>
              <a:t>Orvill Adams</a:t>
            </a:r>
            <a:r>
              <a:rPr kumimoji="1" lang="en-CA" sz="1200" b="0" i="1" dirty="0">
                <a:solidFill>
                  <a:schemeClr val="tx1"/>
                </a:solidFill>
                <a:effectLst/>
                <a:latin typeface="Tahoma" pitchFamily="34" charset="0"/>
              </a:rPr>
              <a:t>, Orvill Adams &amp; Associates B.V.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Measuring the Products of Medical Education</a:t>
            </a:r>
            <a:endParaRPr lang="en-C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115743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why the data is collected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371600"/>
            <a:ext cx="9258300" cy="4759325"/>
          </a:xfrm>
        </p:spPr>
        <p:txBody>
          <a:bodyPr/>
          <a:lstStyle/>
          <a:p>
            <a:r>
              <a:rPr lang="en-US" sz="2800" dirty="0" smtClean="0"/>
              <a:t>Leaders – Present the institutional story about change and improvement</a:t>
            </a:r>
          </a:p>
          <a:p>
            <a:r>
              <a:rPr lang="en-US" sz="2800" dirty="0" smtClean="0"/>
              <a:t>Faculty, managers – What problems can the data be used to solve?</a:t>
            </a:r>
          </a:p>
          <a:p>
            <a:r>
              <a:rPr lang="en-US" sz="2800" dirty="0" smtClean="0"/>
              <a:t>How will these data be used to improve the University?</a:t>
            </a:r>
          </a:p>
          <a:p>
            <a:r>
              <a:rPr lang="en-US" sz="2800" dirty="0" smtClean="0"/>
              <a:t>What will be different about the medical school in the future?</a:t>
            </a:r>
          </a:p>
          <a:p>
            <a:r>
              <a:rPr lang="en-US" sz="2800" dirty="0" smtClean="0"/>
              <a:t>How will the data be used?</a:t>
            </a:r>
          </a:p>
          <a:p>
            <a:endParaRPr lang="en-US" sz="280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DB29-701E-42E2-B26B-BE056E5D2DB4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991290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– cautions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Faculty need to be included and informed</a:t>
            </a:r>
          </a:p>
          <a:p>
            <a:r>
              <a:rPr lang="en-US" sz="2800" dirty="0" smtClean="0"/>
              <a:t>Fear of leadership by numbers</a:t>
            </a:r>
          </a:p>
          <a:p>
            <a:r>
              <a:rPr lang="en-US" sz="2800" dirty="0" smtClean="0"/>
              <a:t>In – search of perfect measure</a:t>
            </a:r>
          </a:p>
          <a:p>
            <a:r>
              <a:rPr lang="en-US" sz="2800" dirty="0" smtClean="0"/>
              <a:t>Faculty must understand the use of data</a:t>
            </a:r>
          </a:p>
          <a:p>
            <a:r>
              <a:rPr lang="en-US" sz="2800" dirty="0" smtClean="0"/>
              <a:t>Use simple understandable measurement approach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000" dirty="0" smtClean="0"/>
              <a:t>W. Mallon – Academic Medicine, 2002</a:t>
            </a: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DB29-701E-42E2-B26B-BE056E5D2DB4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55173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 new approach to measuring research</a:t>
            </a:r>
            <a:br>
              <a:rPr lang="en-US" sz="4000" dirty="0" smtClean="0"/>
            </a:b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493948"/>
            <a:ext cx="9258300" cy="463697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Research Excellence Framework (UK)</a:t>
            </a:r>
          </a:p>
          <a:p>
            <a:r>
              <a:rPr lang="en-CA" sz="1800" dirty="0" smtClean="0"/>
              <a:t>provide </a:t>
            </a:r>
            <a:r>
              <a:rPr lang="en-CA" sz="1800" dirty="0"/>
              <a:t>authoritative and comprehensible</a:t>
            </a:r>
          </a:p>
          <a:p>
            <a:pPr marL="0" indent="0">
              <a:buNone/>
            </a:pPr>
            <a:r>
              <a:rPr lang="en-CA" sz="1800" dirty="0"/>
              <a:t>ratings of research excellence in all disciplines in</a:t>
            </a:r>
          </a:p>
          <a:p>
            <a:pPr marL="0" indent="0">
              <a:buNone/>
            </a:pPr>
            <a:r>
              <a:rPr lang="en-CA" sz="1800" dirty="0"/>
              <a:t>HEIs across the UK </a:t>
            </a:r>
          </a:p>
          <a:p>
            <a:r>
              <a:rPr lang="en-CA" sz="1800" dirty="0" smtClean="0"/>
              <a:t>inform </a:t>
            </a:r>
            <a:r>
              <a:rPr lang="en-CA" sz="1800" dirty="0"/>
              <a:t>the UK funding bodies’ allocation of</a:t>
            </a:r>
          </a:p>
          <a:p>
            <a:pPr marL="0" indent="0">
              <a:buNone/>
            </a:pPr>
            <a:r>
              <a:rPr lang="en-CA" sz="1800" dirty="0"/>
              <a:t>grant for research, as determined by each of the</a:t>
            </a:r>
          </a:p>
          <a:p>
            <a:pPr marL="0" indent="0">
              <a:buNone/>
            </a:pPr>
            <a:r>
              <a:rPr lang="en-CA" sz="1800" dirty="0"/>
              <a:t>four funding bodies (each year the UK funding</a:t>
            </a:r>
          </a:p>
          <a:p>
            <a:pPr marL="0" indent="0">
              <a:buNone/>
            </a:pPr>
            <a:r>
              <a:rPr lang="en-CA" sz="1800" dirty="0"/>
              <a:t>bodies allocate around £1.76 billion for research)</a:t>
            </a:r>
          </a:p>
          <a:p>
            <a:r>
              <a:rPr lang="en-CA" sz="1800" dirty="0" smtClean="0"/>
              <a:t>provide </a:t>
            </a:r>
            <a:r>
              <a:rPr lang="en-CA" sz="1800" dirty="0"/>
              <a:t>useful information and benchmarks</a:t>
            </a:r>
          </a:p>
          <a:p>
            <a:pPr marL="0" indent="0">
              <a:buNone/>
            </a:pPr>
            <a:r>
              <a:rPr lang="en-CA" sz="1800" dirty="0"/>
              <a:t>about research excellence – both for the public</a:t>
            </a:r>
          </a:p>
          <a:p>
            <a:pPr marL="0" indent="0">
              <a:buNone/>
            </a:pPr>
            <a:r>
              <a:rPr lang="en-CA" sz="1800" dirty="0"/>
              <a:t>and for institutions </a:t>
            </a:r>
          </a:p>
          <a:p>
            <a:r>
              <a:rPr lang="en-CA" sz="1800" dirty="0" smtClean="0"/>
              <a:t>provide </a:t>
            </a:r>
            <a:r>
              <a:rPr lang="en-CA" sz="1800" dirty="0"/>
              <a:t>accountability for public expenditure</a:t>
            </a:r>
          </a:p>
          <a:p>
            <a:pPr marL="0" indent="0">
              <a:buNone/>
            </a:pPr>
            <a:r>
              <a:rPr lang="en-CA" sz="1800" dirty="0"/>
              <a:t>on research in higher education.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DB29-701E-42E2-B26B-BE056E5D2DB4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29864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research excellence framework contd</a:t>
            </a:r>
            <a:r>
              <a:rPr lang="en-US" dirty="0" smtClean="0"/>
              <a:t>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 smtClean="0"/>
              <a:t>“The </a:t>
            </a:r>
            <a:r>
              <a:rPr lang="en-CA" sz="2400" dirty="0"/>
              <a:t>REF will assess research excellence through</a:t>
            </a:r>
          </a:p>
          <a:p>
            <a:pPr marL="0" indent="0">
              <a:buNone/>
            </a:pPr>
            <a:r>
              <a:rPr lang="en-CA" sz="2400" dirty="0"/>
              <a:t>a process of expert review. It will be based on</a:t>
            </a:r>
          </a:p>
          <a:p>
            <a:pPr marL="0" indent="0">
              <a:buNone/>
            </a:pPr>
            <a:r>
              <a:rPr lang="en-CA" sz="2400" dirty="0"/>
              <a:t>HEIs submitting evidence of their research activity</a:t>
            </a:r>
          </a:p>
          <a:p>
            <a:pPr marL="0" indent="0">
              <a:buNone/>
            </a:pPr>
            <a:r>
              <a:rPr lang="en-CA" sz="2400" dirty="0"/>
              <a:t>and outcomes, to be assessed by expert </a:t>
            </a:r>
            <a:r>
              <a:rPr lang="en-CA" sz="2400" dirty="0" smtClean="0"/>
              <a:t>panels”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DB29-701E-42E2-B26B-BE056E5D2DB4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1716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Areas of assessment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000" dirty="0"/>
              <a:t>Outputs – The primary focus of the REF </a:t>
            </a:r>
            <a:r>
              <a:rPr lang="en-CA" sz="2000" dirty="0" smtClean="0"/>
              <a:t>will be </a:t>
            </a:r>
            <a:r>
              <a:rPr lang="en-CA" sz="2000" dirty="0"/>
              <a:t>to identify excellent research of all kinds, </a:t>
            </a:r>
            <a:r>
              <a:rPr lang="en-CA" sz="2000" dirty="0" smtClean="0"/>
              <a:t>as demonstrated </a:t>
            </a:r>
            <a:r>
              <a:rPr lang="en-CA" sz="2000" dirty="0"/>
              <a:t>by the quality of </a:t>
            </a:r>
            <a:r>
              <a:rPr lang="en-CA" sz="2000" dirty="0" smtClean="0"/>
              <a:t>research publications </a:t>
            </a:r>
            <a:r>
              <a:rPr lang="en-CA" sz="2000" dirty="0"/>
              <a:t>and other outputs. </a:t>
            </a:r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r>
              <a:rPr lang="en-CA" sz="2000" dirty="0" smtClean="0"/>
              <a:t>Impact </a:t>
            </a:r>
            <a:r>
              <a:rPr lang="en-CA" sz="2000" dirty="0"/>
              <a:t>– Significant additional recognition </a:t>
            </a:r>
            <a:r>
              <a:rPr lang="en-CA" sz="2000" dirty="0" smtClean="0"/>
              <a:t>will be </a:t>
            </a:r>
            <a:r>
              <a:rPr lang="en-CA" sz="2000" dirty="0"/>
              <a:t>given where researchers have built </a:t>
            </a:r>
            <a:r>
              <a:rPr lang="en-CA" sz="2000" dirty="0" smtClean="0"/>
              <a:t>on excellent </a:t>
            </a:r>
            <a:r>
              <a:rPr lang="en-CA" sz="2000" dirty="0"/>
              <a:t>research to deliver </a:t>
            </a:r>
            <a:r>
              <a:rPr lang="en-CA" sz="2000" dirty="0" smtClean="0"/>
              <a:t>demonstrable benefits </a:t>
            </a:r>
            <a:r>
              <a:rPr lang="en-CA" sz="2000" dirty="0"/>
              <a:t>to the economy, society, public policy</a:t>
            </a:r>
            <a:r>
              <a:rPr lang="en-CA" sz="2000" dirty="0" smtClean="0"/>
              <a:t>, culture </a:t>
            </a:r>
            <a:r>
              <a:rPr lang="en-CA" sz="2000" dirty="0"/>
              <a:t>or quality of life.</a:t>
            </a:r>
          </a:p>
          <a:p>
            <a:endParaRPr lang="en-CA" sz="2000" dirty="0" smtClean="0"/>
          </a:p>
          <a:p>
            <a:pPr marL="0" indent="0">
              <a:buNone/>
            </a:pPr>
            <a:r>
              <a:rPr lang="en-CA" sz="2000" dirty="0" smtClean="0"/>
              <a:t>Environment </a:t>
            </a:r>
            <a:r>
              <a:rPr lang="en-CA" sz="2000" dirty="0"/>
              <a:t>– REF will also assess how </a:t>
            </a:r>
            <a:r>
              <a:rPr lang="en-CA" sz="2000" dirty="0" smtClean="0"/>
              <a:t>far the </a:t>
            </a:r>
            <a:r>
              <a:rPr lang="en-CA" sz="2000" dirty="0"/>
              <a:t>research environment supports a </a:t>
            </a:r>
            <a:r>
              <a:rPr lang="en-CA" sz="2000" dirty="0" smtClean="0"/>
              <a:t>continuing flow </a:t>
            </a:r>
            <a:r>
              <a:rPr lang="en-CA" sz="2000" dirty="0"/>
              <a:t>of excellent research and its </a:t>
            </a:r>
            <a:r>
              <a:rPr lang="en-CA" sz="2000" dirty="0" smtClean="0"/>
              <a:t>effective dissemination </a:t>
            </a:r>
            <a:r>
              <a:rPr lang="en-CA" sz="2000" dirty="0"/>
              <a:t>and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DB29-701E-42E2-B26B-BE056E5D2DB4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92976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Units of Assessment 1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dirty="0" smtClean="0"/>
              <a:t>Clinical </a:t>
            </a:r>
            <a:r>
              <a:rPr lang="en-CA" sz="1800" dirty="0"/>
              <a:t>Medicine</a:t>
            </a:r>
          </a:p>
          <a:p>
            <a:r>
              <a:rPr lang="en-CA" sz="1800" dirty="0" smtClean="0"/>
              <a:t>Public </a:t>
            </a:r>
            <a:r>
              <a:rPr lang="en-CA" sz="1800" dirty="0"/>
              <a:t>Health, Health Services and Primary Care</a:t>
            </a:r>
          </a:p>
          <a:p>
            <a:r>
              <a:rPr lang="en-CA" sz="1800" dirty="0" smtClean="0"/>
              <a:t>Allied </a:t>
            </a:r>
            <a:r>
              <a:rPr lang="en-CA" sz="1800" dirty="0"/>
              <a:t>Health Professions, Dentistry, Nursing and Pharmacy</a:t>
            </a:r>
          </a:p>
          <a:p>
            <a:r>
              <a:rPr lang="en-CA" sz="1800" dirty="0" smtClean="0"/>
              <a:t>Psychology</a:t>
            </a:r>
            <a:r>
              <a:rPr lang="en-CA" sz="1800" dirty="0"/>
              <a:t>, Psychiatry and Neuroscience</a:t>
            </a:r>
          </a:p>
          <a:p>
            <a:r>
              <a:rPr lang="en-CA" sz="1800" dirty="0" smtClean="0"/>
              <a:t>Biological </a:t>
            </a:r>
            <a:r>
              <a:rPr lang="en-CA" sz="1800" dirty="0"/>
              <a:t>Sciences</a:t>
            </a:r>
          </a:p>
          <a:p>
            <a:r>
              <a:rPr lang="en-CA" sz="1800" dirty="0" smtClean="0"/>
              <a:t>Agriculture</a:t>
            </a:r>
            <a:r>
              <a:rPr lang="en-CA" sz="1800" dirty="0"/>
              <a:t>, Veterinary and Food Science</a:t>
            </a:r>
          </a:p>
          <a:p>
            <a:pPr marL="0" indent="0">
              <a:buNone/>
            </a:pPr>
            <a:r>
              <a:rPr lang="en-CA" sz="1800" dirty="0" smtClean="0"/>
              <a:t>Earth </a:t>
            </a:r>
            <a:r>
              <a:rPr lang="en-CA" sz="1800" dirty="0"/>
              <a:t>Systems and Environmental Sciences</a:t>
            </a:r>
          </a:p>
          <a:p>
            <a:r>
              <a:rPr lang="en-CA" sz="1800" dirty="0" smtClean="0"/>
              <a:t>Chemistry</a:t>
            </a:r>
            <a:endParaRPr lang="en-CA" sz="1800" dirty="0"/>
          </a:p>
          <a:p>
            <a:r>
              <a:rPr lang="en-CA" sz="1800" dirty="0" smtClean="0"/>
              <a:t>Physics</a:t>
            </a:r>
            <a:endParaRPr lang="en-CA" sz="1800" dirty="0"/>
          </a:p>
          <a:p>
            <a:r>
              <a:rPr lang="en-CA" sz="1800" dirty="0" smtClean="0"/>
              <a:t>Mathematical </a:t>
            </a:r>
            <a:r>
              <a:rPr lang="en-CA" sz="1800" dirty="0"/>
              <a:t>Sciences</a:t>
            </a:r>
          </a:p>
          <a:p>
            <a:r>
              <a:rPr lang="en-CA" sz="1800" dirty="0" smtClean="0"/>
              <a:t>Computer </a:t>
            </a:r>
            <a:r>
              <a:rPr lang="en-CA" sz="1800" dirty="0"/>
              <a:t>Science and Informatics</a:t>
            </a:r>
          </a:p>
          <a:p>
            <a:r>
              <a:rPr lang="en-CA" sz="1800" dirty="0" smtClean="0"/>
              <a:t>Aeronautical</a:t>
            </a:r>
            <a:r>
              <a:rPr lang="en-CA" sz="1800" dirty="0"/>
              <a:t>, Mechanical, Chemical and Manufacturing Engineering</a:t>
            </a:r>
          </a:p>
          <a:p>
            <a:r>
              <a:rPr lang="en-CA" sz="1800" dirty="0" smtClean="0"/>
              <a:t>Electrical </a:t>
            </a:r>
            <a:r>
              <a:rPr lang="en-CA" sz="1800" dirty="0"/>
              <a:t>and Electronic Engineering, Metallurgy and Materials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DB29-701E-42E2-B26B-BE056E5D2DB4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682593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Units of assessment 2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Civil </a:t>
            </a:r>
            <a:r>
              <a:rPr lang="en-CA" sz="2000" dirty="0"/>
              <a:t>and Construction Engineering</a:t>
            </a:r>
          </a:p>
          <a:p>
            <a:r>
              <a:rPr lang="en-CA" sz="2000" dirty="0" smtClean="0"/>
              <a:t>General </a:t>
            </a:r>
            <a:r>
              <a:rPr lang="en-CA" sz="2000" dirty="0"/>
              <a:t>Engineering</a:t>
            </a:r>
          </a:p>
          <a:p>
            <a:r>
              <a:rPr lang="en-CA" sz="2000" dirty="0" smtClean="0"/>
              <a:t>Architecture</a:t>
            </a:r>
            <a:r>
              <a:rPr lang="en-CA" sz="2000" dirty="0"/>
              <a:t>, Built Environment and Planning</a:t>
            </a:r>
          </a:p>
          <a:p>
            <a:r>
              <a:rPr lang="en-CA" sz="2000" dirty="0" smtClean="0"/>
              <a:t>Geography</a:t>
            </a:r>
            <a:r>
              <a:rPr lang="en-CA" sz="2000" dirty="0"/>
              <a:t>, Environmental Studies and </a:t>
            </a:r>
            <a:r>
              <a:rPr lang="en-CA" sz="2000" dirty="0" smtClean="0"/>
              <a:t>Archaeology</a:t>
            </a:r>
          </a:p>
          <a:p>
            <a:r>
              <a:rPr lang="en-CA" sz="2000" dirty="0" smtClean="0"/>
              <a:t>Economics </a:t>
            </a:r>
            <a:r>
              <a:rPr lang="en-CA" sz="2000" dirty="0"/>
              <a:t>and Econometrics</a:t>
            </a:r>
          </a:p>
          <a:p>
            <a:r>
              <a:rPr lang="en-CA" sz="2000" dirty="0" smtClean="0"/>
              <a:t>Business </a:t>
            </a:r>
            <a:r>
              <a:rPr lang="en-CA" sz="2000" dirty="0"/>
              <a:t>and Management Studies</a:t>
            </a:r>
          </a:p>
          <a:p>
            <a:r>
              <a:rPr lang="en-CA" sz="2000" dirty="0" smtClean="0"/>
              <a:t>Law</a:t>
            </a:r>
            <a:endParaRPr lang="en-CA" sz="2000" dirty="0"/>
          </a:p>
          <a:p>
            <a:r>
              <a:rPr lang="en-CA" sz="2000" dirty="0" smtClean="0"/>
              <a:t>Politics </a:t>
            </a:r>
            <a:r>
              <a:rPr lang="en-CA" sz="2000" dirty="0"/>
              <a:t>and International Studies</a:t>
            </a:r>
          </a:p>
          <a:p>
            <a:r>
              <a:rPr lang="en-CA" sz="2000" dirty="0" smtClean="0"/>
              <a:t>Social </a:t>
            </a:r>
            <a:r>
              <a:rPr lang="en-CA" sz="2000" dirty="0"/>
              <a:t>Work and Social Policy</a:t>
            </a:r>
          </a:p>
          <a:p>
            <a:r>
              <a:rPr lang="en-CA" sz="2000" dirty="0" smtClean="0"/>
              <a:t>Sociology</a:t>
            </a:r>
            <a:endParaRPr lang="en-CA" sz="2000" dirty="0"/>
          </a:p>
          <a:p>
            <a:r>
              <a:rPr lang="en-CA" sz="2000" dirty="0" smtClean="0"/>
              <a:t>Anthropology </a:t>
            </a:r>
            <a:r>
              <a:rPr lang="en-CA" sz="2000" dirty="0"/>
              <a:t>and Development Studies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DB29-701E-42E2-B26B-BE056E5D2DB4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48070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Units of assessment 3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dirty="0" smtClean="0"/>
              <a:t>Education</a:t>
            </a:r>
            <a:endParaRPr lang="en-CA" sz="1800" dirty="0"/>
          </a:p>
          <a:p>
            <a:r>
              <a:rPr lang="en-CA" sz="1800" dirty="0" smtClean="0"/>
              <a:t>Sport </a:t>
            </a:r>
            <a:r>
              <a:rPr lang="en-CA" sz="1800" dirty="0"/>
              <a:t>and Exercise Sciences, Leisure and Tourism</a:t>
            </a:r>
          </a:p>
          <a:p>
            <a:r>
              <a:rPr lang="en-CA" sz="1800" dirty="0" smtClean="0"/>
              <a:t>Area </a:t>
            </a:r>
            <a:r>
              <a:rPr lang="en-CA" sz="1800" dirty="0"/>
              <a:t>Studies</a:t>
            </a:r>
          </a:p>
          <a:p>
            <a:r>
              <a:rPr lang="en-CA" sz="1800" dirty="0" smtClean="0"/>
              <a:t>Modern </a:t>
            </a:r>
            <a:r>
              <a:rPr lang="en-CA" sz="1800" dirty="0"/>
              <a:t>Languages and Linguistics</a:t>
            </a:r>
          </a:p>
          <a:p>
            <a:r>
              <a:rPr lang="en-CA" sz="1800" dirty="0" smtClean="0"/>
              <a:t>English </a:t>
            </a:r>
            <a:r>
              <a:rPr lang="en-CA" sz="1800" dirty="0"/>
              <a:t>Language and Literature</a:t>
            </a:r>
          </a:p>
          <a:p>
            <a:r>
              <a:rPr lang="en-CA" sz="1800" dirty="0" smtClean="0"/>
              <a:t>History</a:t>
            </a:r>
            <a:endParaRPr lang="en-CA" sz="1800" dirty="0"/>
          </a:p>
          <a:p>
            <a:r>
              <a:rPr lang="en-CA" sz="1800" dirty="0" smtClean="0"/>
              <a:t>Classics</a:t>
            </a:r>
            <a:endParaRPr lang="en-CA" sz="1800" dirty="0"/>
          </a:p>
          <a:p>
            <a:r>
              <a:rPr lang="en-CA" sz="1800" dirty="0" smtClean="0"/>
              <a:t>Philosophy</a:t>
            </a:r>
            <a:endParaRPr lang="en-CA" sz="1800" dirty="0"/>
          </a:p>
          <a:p>
            <a:r>
              <a:rPr lang="en-CA" sz="1800" dirty="0" smtClean="0"/>
              <a:t>Theology </a:t>
            </a:r>
            <a:r>
              <a:rPr lang="en-CA" sz="1800" dirty="0"/>
              <a:t>and Religious Studies</a:t>
            </a:r>
          </a:p>
          <a:p>
            <a:r>
              <a:rPr lang="en-CA" sz="1800" dirty="0" smtClean="0"/>
              <a:t>Art </a:t>
            </a:r>
            <a:r>
              <a:rPr lang="en-CA" sz="1800" dirty="0"/>
              <a:t>and Design: History, Practice and Theory</a:t>
            </a:r>
          </a:p>
          <a:p>
            <a:r>
              <a:rPr lang="en-CA" sz="1800" dirty="0" smtClean="0"/>
              <a:t>Music</a:t>
            </a:r>
            <a:r>
              <a:rPr lang="en-CA" sz="1800" dirty="0"/>
              <a:t>, Drama, Dance and Performing Arts</a:t>
            </a:r>
          </a:p>
          <a:p>
            <a:r>
              <a:rPr lang="en-CA" sz="1800" dirty="0" smtClean="0"/>
              <a:t>Communication</a:t>
            </a:r>
            <a:r>
              <a:rPr lang="en-CA" sz="1800" dirty="0"/>
              <a:t>, Cultural and Media Studies, Library and Information Management </a:t>
            </a:r>
          </a:p>
          <a:p>
            <a:endParaRPr lang="en-US" sz="1400" dirty="0" smtClean="0"/>
          </a:p>
          <a:p>
            <a:r>
              <a:rPr lang="en-US" sz="1400" dirty="0" smtClean="0"/>
              <a:t>www.ref.ac.uk</a:t>
            </a:r>
            <a:endParaRPr lang="en-CA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DB29-701E-42E2-B26B-BE056E5D2DB4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4109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Core Competencies for Canadian Physicians</a:t>
            </a:r>
            <a:br>
              <a:rPr lang="en-US" sz="3600" dirty="0" smtClean="0"/>
            </a:br>
            <a:r>
              <a:rPr lang="en-US" sz="3600" dirty="0" smtClean="0"/>
              <a:t>CanMEDS</a:t>
            </a:r>
            <a:br>
              <a:rPr lang="en-US" sz="3600" dirty="0" smtClean="0"/>
            </a:b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Medical </a:t>
            </a:r>
            <a:r>
              <a:rPr lang="en-CA" sz="2800" dirty="0"/>
              <a:t>Expert</a:t>
            </a:r>
          </a:p>
          <a:p>
            <a:r>
              <a:rPr lang="en-CA" sz="2800" dirty="0"/>
              <a:t>Communicator</a:t>
            </a:r>
          </a:p>
          <a:p>
            <a:r>
              <a:rPr lang="en-CA" sz="2800" dirty="0"/>
              <a:t>Collaborator</a:t>
            </a:r>
          </a:p>
          <a:p>
            <a:r>
              <a:rPr lang="en-CA" sz="2800" dirty="0"/>
              <a:t>Manager</a:t>
            </a:r>
          </a:p>
          <a:p>
            <a:r>
              <a:rPr lang="en-CA" sz="2800" dirty="0"/>
              <a:t>Health Advocate</a:t>
            </a:r>
          </a:p>
          <a:p>
            <a:r>
              <a:rPr lang="en-CA" sz="2800" dirty="0"/>
              <a:t>Scholar</a:t>
            </a:r>
          </a:p>
          <a:p>
            <a:r>
              <a:rPr lang="en-CA" sz="2800" dirty="0"/>
              <a:t>Professional</a:t>
            </a:r>
          </a:p>
          <a:p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DB29-701E-42E2-B26B-BE056E5D2DB4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500356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Success Indicators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Measure </a:t>
            </a:r>
            <a:r>
              <a:rPr lang="en-CA" dirty="0"/>
              <a:t>integration of CanMEDS into current curriculum (gap analysis)</a:t>
            </a:r>
          </a:p>
          <a:p>
            <a:r>
              <a:rPr lang="en-CA" dirty="0" smtClean="0"/>
              <a:t>Conduct </a:t>
            </a:r>
            <a:r>
              <a:rPr lang="en-CA" dirty="0"/>
              <a:t>an inventory of current databases</a:t>
            </a:r>
          </a:p>
          <a:p>
            <a:r>
              <a:rPr lang="en-CA" dirty="0" smtClean="0"/>
              <a:t>Determine </a:t>
            </a:r>
            <a:r>
              <a:rPr lang="en-CA" dirty="0"/>
              <a:t>critical partners</a:t>
            </a:r>
          </a:p>
          <a:p>
            <a:r>
              <a:rPr lang="en-CA" dirty="0" smtClean="0"/>
              <a:t>Design </a:t>
            </a:r>
            <a:r>
              <a:rPr lang="en-CA" dirty="0"/>
              <a:t>and implement the data integration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DB29-701E-42E2-B26B-BE056E5D2DB4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77706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Success Indicators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/>
              <a:t>Measure why &amp; how admissions filters (+/‐ pre‐admission programs) impact</a:t>
            </a:r>
          </a:p>
          <a:p>
            <a:pPr marL="0" indent="0">
              <a:buNone/>
            </a:pPr>
            <a:r>
              <a:rPr lang="en-CA" sz="2000" dirty="0" smtClean="0"/>
              <a:t>     outcomes </a:t>
            </a:r>
            <a:r>
              <a:rPr lang="en-CA" sz="2000" dirty="0"/>
              <a:t>with respect to: discipline choices; location; quality; retention; etc...</a:t>
            </a:r>
          </a:p>
          <a:p>
            <a:r>
              <a:rPr lang="en-CA" sz="2000" dirty="0" smtClean="0"/>
              <a:t>Develop </a:t>
            </a:r>
            <a:r>
              <a:rPr lang="en-CA" sz="2000" dirty="0"/>
              <a:t>and implement tools to measure objective‐driven </a:t>
            </a:r>
            <a:r>
              <a:rPr lang="en-CA" sz="2000" dirty="0" smtClean="0"/>
              <a:t>standardized outcomes/competencies </a:t>
            </a:r>
            <a:r>
              <a:rPr lang="en-CA" sz="2000" dirty="0"/>
              <a:t>across a variety of learning settings/models</a:t>
            </a:r>
          </a:p>
          <a:p>
            <a:r>
              <a:rPr lang="en-CA" sz="2000" dirty="0" smtClean="0"/>
              <a:t>Determine </a:t>
            </a:r>
            <a:r>
              <a:rPr lang="en-CA" sz="2000" dirty="0"/>
              <a:t>impact of financial accessibility issues on applicant pool and </a:t>
            </a:r>
            <a:r>
              <a:rPr lang="en-CA" sz="2000" dirty="0" smtClean="0"/>
              <a:t>choices of matriculates.</a:t>
            </a:r>
            <a:endParaRPr lang="en-CA" sz="2000" dirty="0"/>
          </a:p>
          <a:p>
            <a:r>
              <a:rPr lang="en-CA" sz="2000" dirty="0" smtClean="0"/>
              <a:t>Establish </a:t>
            </a:r>
            <a:r>
              <a:rPr lang="en-CA" sz="2000" dirty="0"/>
              <a:t>mechanism for engaging all stakeholders in informing </a:t>
            </a:r>
            <a:r>
              <a:rPr lang="en-CA" sz="2000" dirty="0" smtClean="0"/>
              <a:t>curricular decisions </a:t>
            </a:r>
            <a:r>
              <a:rPr lang="en-CA" sz="2000" dirty="0"/>
              <a:t>within each faculty of medicine.</a:t>
            </a:r>
          </a:p>
          <a:p>
            <a:r>
              <a:rPr lang="en-CA" sz="2000" dirty="0" smtClean="0"/>
              <a:t>Determine </a:t>
            </a:r>
            <a:r>
              <a:rPr lang="en-CA" sz="2000" dirty="0"/>
              <a:t>how sites and teachers are currently selected prepared </a:t>
            </a:r>
            <a:r>
              <a:rPr lang="en-CA" sz="2000" dirty="0" smtClean="0"/>
              <a:t>and evaluated</a:t>
            </a:r>
            <a:r>
              <a:rPr lang="en-CA" sz="2000" dirty="0"/>
              <a:t>.</a:t>
            </a:r>
          </a:p>
          <a:p>
            <a:r>
              <a:rPr lang="en-CA" sz="2000" dirty="0" smtClean="0"/>
              <a:t>Assess </a:t>
            </a:r>
            <a:r>
              <a:rPr lang="en-CA" sz="2000" dirty="0"/>
              <a:t>characteristics of applicants and non‐applicants that predict </a:t>
            </a:r>
            <a:r>
              <a:rPr lang="en-CA" sz="2000" dirty="0" smtClean="0"/>
              <a:t>career choice</a:t>
            </a: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DB29-701E-42E2-B26B-BE056E5D2DB4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15111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Approach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181" y="1635369"/>
            <a:ext cx="9258300" cy="4530725"/>
          </a:xfrm>
        </p:spPr>
        <p:txBody>
          <a:bodyPr/>
          <a:lstStyle/>
          <a:p>
            <a:r>
              <a:rPr lang="en-US" sz="2800" dirty="0" smtClean="0"/>
              <a:t>Based on results from 41 United States &amp; Canadian Medical Schools</a:t>
            </a:r>
          </a:p>
          <a:p>
            <a:r>
              <a:rPr lang="en-US" sz="2800" dirty="0" smtClean="0"/>
              <a:t>How do you measure the contribution of faculty?</a:t>
            </a:r>
          </a:p>
          <a:p>
            <a:r>
              <a:rPr lang="en-US" sz="2800" dirty="0" smtClean="0"/>
              <a:t>Developing a system of measurement</a:t>
            </a:r>
          </a:p>
          <a:p>
            <a:r>
              <a:rPr lang="en-US" sz="2800" dirty="0" smtClean="0"/>
              <a:t>Quantifying the educational activities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DB29-701E-42E2-B26B-BE056E5D2DB4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2987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information /data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Literature review</a:t>
            </a:r>
          </a:p>
          <a:p>
            <a:r>
              <a:rPr lang="en-US" sz="2800" dirty="0" smtClean="0"/>
              <a:t>Informal discussions and networking</a:t>
            </a:r>
          </a:p>
          <a:p>
            <a:r>
              <a:rPr lang="en-US" sz="2800" dirty="0" smtClean="0"/>
              <a:t>An e-mail questionnaire sent to 125 US and 16 Canadian Medical Schools</a:t>
            </a:r>
          </a:p>
          <a:p>
            <a:r>
              <a:rPr lang="en-US" sz="2800" dirty="0" smtClean="0"/>
              <a:t>41 Schools or Departments had developed measurement instruments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DB29-701E-42E2-B26B-BE056E5D2DB4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5839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Data Collected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Type of educational metric system being used</a:t>
            </a:r>
          </a:p>
          <a:p>
            <a:r>
              <a:rPr lang="en-US" sz="2800" dirty="0" smtClean="0"/>
              <a:t>Length of time it had been in place</a:t>
            </a:r>
          </a:p>
          <a:p>
            <a:r>
              <a:rPr lang="en-US" sz="2800" dirty="0" smtClean="0"/>
              <a:t>Process used to develop the method</a:t>
            </a:r>
          </a:p>
          <a:p>
            <a:r>
              <a:rPr lang="en-US" sz="2800" dirty="0" smtClean="0"/>
              <a:t>Types of information captured</a:t>
            </a:r>
          </a:p>
          <a:p>
            <a:r>
              <a:rPr lang="en-US" sz="2800" dirty="0" smtClean="0"/>
              <a:t>Intended outcomes of the system</a:t>
            </a:r>
          </a:p>
          <a:p>
            <a:r>
              <a:rPr lang="en-US" sz="2800" dirty="0" smtClean="0"/>
              <a:t>Reactions to the system of faculty members, chairs and school administrators</a:t>
            </a:r>
          </a:p>
          <a:p>
            <a:r>
              <a:rPr lang="en-US" sz="2800" dirty="0" smtClean="0"/>
              <a:t>Lessons learned by primary informants 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DB29-701E-42E2-B26B-BE056E5D2DB4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47899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developing a measuring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To develop a systematic and rational approach to distribute resources</a:t>
            </a:r>
          </a:p>
          <a:p>
            <a:r>
              <a:rPr lang="en-US" sz="2800" dirty="0" smtClean="0"/>
              <a:t>Track the amounts of resources spent on teaching and other education related activities</a:t>
            </a:r>
          </a:p>
          <a:p>
            <a:r>
              <a:rPr lang="en-US" sz="2800" dirty="0" smtClean="0"/>
              <a:t>To dispel mistrust – e.g. pools of funds, favorites</a:t>
            </a:r>
          </a:p>
          <a:p>
            <a:r>
              <a:rPr lang="en-US" sz="2800" dirty="0" smtClean="0"/>
              <a:t>To counteract the myth that faculty cannot to teach or are not compensated to do so</a:t>
            </a:r>
          </a:p>
          <a:p>
            <a:r>
              <a:rPr lang="en-US" sz="2800" dirty="0" smtClean="0"/>
              <a:t>To make the educational mission more visible</a:t>
            </a:r>
          </a:p>
          <a:p>
            <a:endParaRPr lang="en-US" sz="280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DB29-701E-42E2-B26B-BE056E5D2DB4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827414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systems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230924"/>
            <a:ext cx="9258300" cy="4900002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A contract hour method	- Actual contact time - Actual contact time plus time for preparation and time for evaluation</a:t>
            </a:r>
          </a:p>
          <a:p>
            <a:r>
              <a:rPr lang="en-US" sz="2400" dirty="0" smtClean="0"/>
              <a:t>A relative value method	- Different teaching activities have different resource use </a:t>
            </a:r>
          </a:p>
          <a:p>
            <a:r>
              <a:rPr lang="en-US" sz="2400" dirty="0" smtClean="0"/>
              <a:t>Clinical teaching  - how much time does the teaching add to the day of the clinical teacher?</a:t>
            </a:r>
          </a:p>
          <a:p>
            <a:r>
              <a:rPr lang="en-US" sz="2400" dirty="0" smtClean="0"/>
              <a:t>Is productivity lost by the clinical teacher because of presence of students?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DB29-701E-42E2-B26B-BE056E5D2DB4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2580890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lank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99"/>
        </a:solidFill>
        <a:ln>
          <a:noFill/>
        </a:ln>
        <a:effectLst>
          <a:outerShdw dist="35921" dir="2700000" algn="ctr" rotWithShape="0">
            <a:schemeClr val="tx1"/>
          </a:outerShdw>
        </a:effectLst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99"/>
        </a:solidFill>
        <a:ln>
          <a:noFill/>
        </a:ln>
        <a:effectLst>
          <a:outerShdw dist="35921" dir="2700000" algn="ctr" rotWithShape="0">
            <a:schemeClr val="tx1"/>
          </a:outerShdw>
        </a:effectLst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1049</TotalTime>
  <Words>743</Words>
  <Application>Microsoft Office PowerPoint</Application>
  <PresentationFormat>Слайд 35 мм</PresentationFormat>
  <Paragraphs>150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blank</vt:lpstr>
      <vt:lpstr>Measuring the Products of Medical Education</vt:lpstr>
      <vt:lpstr>Core Competencies for Canadian Physicians CanMEDS </vt:lpstr>
      <vt:lpstr>Success Indicators</vt:lpstr>
      <vt:lpstr>Success Indicators</vt:lpstr>
      <vt:lpstr>Questions and Approach</vt:lpstr>
      <vt:lpstr>Sources of information /data</vt:lpstr>
      <vt:lpstr>Data Collected</vt:lpstr>
      <vt:lpstr>Reason for developing a measuring system</vt:lpstr>
      <vt:lpstr>Tracking systems</vt:lpstr>
      <vt:lpstr>Understanding why the data is collected</vt:lpstr>
      <vt:lpstr>Lessons learned – cautions  </vt:lpstr>
      <vt:lpstr>An new approach to measuring research </vt:lpstr>
      <vt:lpstr>The research excellence framework contd.</vt:lpstr>
      <vt:lpstr>Areas of assessment</vt:lpstr>
      <vt:lpstr>Units of Assessment 1</vt:lpstr>
      <vt:lpstr>Units of assessment 2</vt:lpstr>
      <vt:lpstr>Units of assessment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Orville</dc:creator>
  <cp:lastModifiedBy>FFFGGG</cp:lastModifiedBy>
  <cp:revision>32</cp:revision>
  <cp:lastPrinted>2004-03-26T07:51:27Z</cp:lastPrinted>
  <dcterms:created xsi:type="dcterms:W3CDTF">2012-11-26T21:09:07Z</dcterms:created>
  <dcterms:modified xsi:type="dcterms:W3CDTF">2014-12-02T03:44:39Z</dcterms:modified>
</cp:coreProperties>
</file>