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Повышение качества обучения посредством Активных форм и методов обучения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Подготовлен к.п.н.,  зав. кафедрой «Туризм»</a:t>
            </a:r>
          </a:p>
          <a:p>
            <a:r>
              <a:rPr lang="ru-RU" dirty="0" err="1" smtClean="0"/>
              <a:t>КазЭУ</a:t>
            </a:r>
            <a:r>
              <a:rPr lang="ru-RU" dirty="0" smtClean="0"/>
              <a:t> им. Т. Рыскулова</a:t>
            </a:r>
          </a:p>
          <a:p>
            <a:r>
              <a:rPr lang="ru-RU" dirty="0" err="1" smtClean="0"/>
              <a:t>Абеновой</a:t>
            </a:r>
            <a:r>
              <a:rPr lang="ru-RU" dirty="0" smtClean="0"/>
              <a:t> Е.А.</a:t>
            </a:r>
          </a:p>
          <a:p>
            <a:r>
              <a:rPr lang="ru-RU" dirty="0" smtClean="0"/>
              <a:t>декабрь 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«Мозговой штурм»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С</a:t>
            </a:r>
            <a:r>
              <a:rPr lang="ru-RU" dirty="0" smtClean="0"/>
              <a:t>овместное генерирование новых идей и последующее принятие решений. Основное условие: создание обстановки, максимально благоприятной для свободного генерирования идей: запрещается критиковать, опровергать идею, какой бы  фантастической она ни была. Все идеи записываются, затем анализируются.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Кейс-стади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Обучение на практических примерах и ситуациях, </a:t>
            </a:r>
            <a:r>
              <a:rPr lang="kk-KZ" dirty="0" smtClean="0"/>
              <a:t>описание реальной ситуации, “кусочек” реальной жизни. </a:t>
            </a:r>
            <a:r>
              <a:rPr lang="ru-RU" dirty="0" smtClean="0"/>
              <a:t>Практические примеры и ситуации, которые студенты самостоятельно изучают, анализируют и пытаются найти им решение, являются мощным и эффективным средством обучения. Они существенно приближают студентов к  реальным ситуациям, которые  встречаются в  практике и позволяют им самостоятельно   принять то или иное решение).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Самостоятельная работа   студентов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Важная форма работы студента по выполнению задания самостоятельно, </a:t>
            </a:r>
            <a:r>
              <a:rPr lang="ru-RU" dirty="0" err="1" smtClean="0"/>
              <a:t>внеаудиторно</a:t>
            </a:r>
            <a:r>
              <a:rPr lang="ru-RU" dirty="0" smtClean="0"/>
              <a:t> по темам, предложенным в </a:t>
            </a:r>
            <a:r>
              <a:rPr lang="ru-RU" dirty="0" err="1" smtClean="0"/>
              <a:t>силлабусе</a:t>
            </a:r>
            <a:r>
              <a:rPr lang="ru-RU" dirty="0" smtClean="0"/>
              <a:t>. СРС необходимо разнообразить, предлагая студентам различные формы выполнения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7242048" cy="2071702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СПАСИБО ЗА ВНИМАНИЕ !</a:t>
            </a:r>
            <a:endParaRPr lang="ru-RU" b="0" dirty="0">
              <a:solidFill>
                <a:schemeClr val="bg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Цель семинара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посредством  применения активных форм и методов обучения повысить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познавательную активность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критичность мышления </a:t>
            </a:r>
            <a:r>
              <a:rPr lang="ru-RU" dirty="0" smtClean="0"/>
              <a:t>студентов, </a:t>
            </a:r>
          </a:p>
          <a:p>
            <a:pPr>
              <a:buNone/>
            </a:pPr>
            <a:r>
              <a:rPr lang="ru-RU" dirty="0" smtClean="0"/>
              <a:t>   их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активность на занятии, что будет способствовать повышению качества обучения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Что получит преподаватель от использования активных форм и методов обучения ?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Авторитет  и уважение студентов;</a:t>
            </a:r>
          </a:p>
          <a:p>
            <a:r>
              <a:rPr lang="ru-RU" dirty="0" smtClean="0"/>
              <a:t>Интерес к его занятиям, как следствие - хорошую посещаемость студентов; </a:t>
            </a:r>
          </a:p>
          <a:p>
            <a:r>
              <a:rPr lang="ru-RU" dirty="0" smtClean="0"/>
              <a:t>Авторитет среди  преподавателей;</a:t>
            </a:r>
          </a:p>
          <a:p>
            <a:r>
              <a:rPr lang="ru-RU" dirty="0" smtClean="0"/>
              <a:t>Удовлетворение от собственной деятельности;</a:t>
            </a:r>
          </a:p>
          <a:p>
            <a:r>
              <a:rPr lang="ru-RU" dirty="0" smtClean="0"/>
              <a:t>Хорошую мотивацию к самосовершенствованию;</a:t>
            </a:r>
          </a:p>
          <a:p>
            <a:r>
              <a:rPr lang="ru-RU" dirty="0" smtClean="0"/>
              <a:t>Аналитический практический материал для методических статей.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План  семинара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1.Активные формы обучения </a:t>
            </a:r>
            <a:r>
              <a:rPr lang="ru-RU" b="1" dirty="0" smtClean="0"/>
              <a:t>(коллективная, парная, индивидуальная, групповая, самостоятельная)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2.Активные методы обучения </a:t>
            </a:r>
            <a:r>
              <a:rPr lang="ru-RU" b="1" dirty="0" smtClean="0"/>
              <a:t>(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, </a:t>
            </a:r>
            <a:r>
              <a:rPr lang="ru-RU" b="1" dirty="0" err="1" smtClean="0"/>
              <a:t>Инсерт</a:t>
            </a:r>
            <a:r>
              <a:rPr lang="ru-RU" b="1" dirty="0" smtClean="0"/>
              <a:t>, «Снежный ком», </a:t>
            </a:r>
            <a:r>
              <a:rPr lang="ru-RU" b="1" dirty="0" err="1" smtClean="0"/>
              <a:t>Кейс-стади</a:t>
            </a:r>
            <a:r>
              <a:rPr lang="ru-RU" b="1" dirty="0" smtClean="0"/>
              <a:t>, Ролевая игра, «Мозговой штурм» и др.)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Активные формы обучения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индивидуальная работа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kk-KZ" dirty="0" smtClean="0"/>
              <a:t>подразумевает взаимодействие преподавателя с одним  студентом. Осуществляется в рамках как фронтальной, так и групповой форм работы. Это выполнение студентами самостоятельно различных заданий аудиторно и внеаудиторно;</a:t>
            </a:r>
            <a:endParaRPr lang="ru-RU" dirty="0" smtClean="0"/>
          </a:p>
          <a:p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работа в парах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dirty="0" smtClean="0"/>
              <a:t>- основное  взаимодействие происходит между двумя студентами, которые могут обсуждать проблему, задачу, осуществлять </a:t>
            </a:r>
            <a:r>
              <a:rPr lang="ru-RU" dirty="0" err="1" smtClean="0"/>
              <a:t>взаимообучение</a:t>
            </a:r>
            <a:r>
              <a:rPr lang="ru-RU" dirty="0" smtClean="0"/>
              <a:t> и взаимоконтроль.  При этом пары могут меняться в определенной  системе и последовательности, что позволяет соединить парную форму  обучения с коллективной;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Метод «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Синквейн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- 5-стишие</a:t>
            </a:r>
            <a:r>
              <a:rPr lang="ru-RU" dirty="0" smtClean="0"/>
              <a:t>. Преподаватель ставит задачу: дать определение какому-либо явлению, термину  или процессу. Студенты индивидуально выполняют данное задание по  алгоритму: </a:t>
            </a:r>
          </a:p>
          <a:p>
            <a:r>
              <a:rPr lang="ru-RU" dirty="0" smtClean="0"/>
              <a:t>1 строка – имя существительное, </a:t>
            </a:r>
          </a:p>
          <a:p>
            <a:r>
              <a:rPr lang="ru-RU" dirty="0" smtClean="0"/>
              <a:t>2 строка – два прилагательных, </a:t>
            </a:r>
          </a:p>
          <a:p>
            <a:r>
              <a:rPr lang="ru-RU" dirty="0" smtClean="0"/>
              <a:t>3 строка – три глагола, </a:t>
            </a:r>
          </a:p>
          <a:p>
            <a:r>
              <a:rPr lang="ru-RU" dirty="0" smtClean="0"/>
              <a:t>4 строка – предложение, </a:t>
            </a:r>
          </a:p>
          <a:p>
            <a:r>
              <a:rPr lang="ru-RU" dirty="0" smtClean="0"/>
              <a:t>5 – призыв, вывод (в  виде одного-двух слов).</a:t>
            </a:r>
          </a:p>
          <a:p>
            <a:pPr>
              <a:buNone/>
            </a:pPr>
            <a:endParaRPr lang="ru-RU" sz="2200" i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200" i="1" u="sng" dirty="0" smtClean="0">
                <a:solidFill>
                  <a:schemeClr val="bg2">
                    <a:lumMod val="50000"/>
                  </a:schemeClr>
                </a:solidFill>
              </a:rPr>
              <a:t>Пример:</a:t>
            </a:r>
            <a:r>
              <a:rPr lang="ru-RU" sz="22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</a:rPr>
              <a:t>Что Вы понимаете под определением «Туризм»  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Метод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INSERT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7643866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метод развития критического мышления – или метод пометок.</a:t>
            </a:r>
          </a:p>
          <a:p>
            <a:pPr>
              <a:buNone/>
            </a:pPr>
            <a:r>
              <a:rPr lang="ru-RU" dirty="0" smtClean="0"/>
              <a:t>    Суть метода заключается в том, чтобы выявить имеющиеся и недостающие знания студентов. Хорошо использовать в качестве мониторинга знаний или закрепления какого-то важного понятия (материала) темы.</a:t>
            </a:r>
          </a:p>
          <a:p>
            <a:r>
              <a:rPr lang="ru-RU" dirty="0" smtClean="0"/>
              <a:t>      Знаком «галочка»(</a:t>
            </a:r>
            <a:r>
              <a:rPr lang="ru-RU" b="1" dirty="0" smtClean="0">
                <a:sym typeface="Symbol"/>
              </a:rPr>
              <a:t></a:t>
            </a:r>
            <a:r>
              <a:rPr lang="ru-RU" dirty="0" smtClean="0"/>
              <a:t>) отмечается в тексте информация, которая уже известна   «Мне все понятно»;</a:t>
            </a:r>
          </a:p>
          <a:p>
            <a:r>
              <a:rPr lang="ru-RU" dirty="0" smtClean="0"/>
              <a:t>      Знаком «плюс» (</a:t>
            </a:r>
            <a:r>
              <a:rPr lang="ru-RU" b="1" dirty="0" smtClean="0"/>
              <a:t>+</a:t>
            </a:r>
            <a:r>
              <a:rPr lang="ru-RU" dirty="0" smtClean="0"/>
              <a:t>) отмечается новое знание, новая информация, знак ставится только в том случае, если студент впервые встречается с прочитанным текстом; </a:t>
            </a:r>
          </a:p>
          <a:p>
            <a:r>
              <a:rPr lang="ru-RU" dirty="0" smtClean="0"/>
              <a:t>Знаком «минус» (</a:t>
            </a:r>
            <a:r>
              <a:rPr lang="ru-RU" b="1" dirty="0" smtClean="0"/>
              <a:t>-</a:t>
            </a:r>
            <a:r>
              <a:rPr lang="ru-RU" dirty="0" smtClean="0"/>
              <a:t>) отмечается то, что идет вразрез с имеющимися у студента представлениями, о чем он думал иначе «У меня противоречивое мнение»; </a:t>
            </a:r>
          </a:p>
          <a:p>
            <a:r>
              <a:rPr lang="ru-RU" dirty="0" smtClean="0"/>
              <a:t>Знаком «вопрос» (</a:t>
            </a:r>
            <a:r>
              <a:rPr lang="ru-RU" b="1" dirty="0" smtClean="0"/>
              <a:t>?</a:t>
            </a:r>
            <a:r>
              <a:rPr lang="ru-RU" dirty="0" smtClean="0"/>
              <a:t>) отмечается то, что осталось непонятным и требует дополнительных сведений, вызывает желание узнать подробнее «У меня есть вопрос».</a:t>
            </a:r>
          </a:p>
          <a:p>
            <a:pPr>
              <a:buNone/>
            </a:pPr>
            <a:r>
              <a:rPr lang="ru-RU" dirty="0" smtClean="0"/>
              <a:t>На начало работы хорошо совмещать этот метод с 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фокусирующими вопросами:</a:t>
            </a:r>
          </a:p>
          <a:p>
            <a:pPr>
              <a:buNone/>
            </a:pPr>
            <a:r>
              <a:rPr lang="ru-RU" u="sng" dirty="0" smtClean="0"/>
              <a:t>Пример: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Что такое инфраструктура?</a:t>
            </a:r>
          </a:p>
          <a:p>
            <a:pPr lvl="0">
              <a:buNone/>
            </a:pPr>
            <a:r>
              <a:rPr lang="ru-RU" dirty="0" smtClean="0"/>
              <a:t>Откуда заимствован этот термин?</a:t>
            </a:r>
          </a:p>
          <a:p>
            <a:pPr lvl="0">
              <a:buNone/>
            </a:pPr>
            <a:r>
              <a:rPr lang="ru-RU" dirty="0" smtClean="0"/>
              <a:t>Что относится к инфраструктуре?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Метод «Снежный ком»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7715304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Это метод  который используется в тех случаях, когда надо  выявить какие-либо признаки (характерные черты, свойства и т.п.) предмета (явления, процесса, должности и т.п.). </a:t>
            </a:r>
          </a:p>
          <a:p>
            <a:pPr>
              <a:buNone/>
            </a:pPr>
            <a:r>
              <a:rPr lang="ru-RU" dirty="0" smtClean="0"/>
              <a:t>	Проходит в несколько этапов: </a:t>
            </a:r>
          </a:p>
          <a:p>
            <a:pPr>
              <a:buNone/>
            </a:pPr>
            <a:r>
              <a:rPr lang="ru-RU" dirty="0" smtClean="0"/>
              <a:t>1 - студенты индивидуально выполняют задание преподавателя. Задание:  найти 4 (оптимально от 3 до 6) признака данного явления. Каждый признак  записывается на отдельном листочке.  </a:t>
            </a:r>
          </a:p>
          <a:p>
            <a:pPr>
              <a:buNone/>
            </a:pPr>
            <a:r>
              <a:rPr lang="ru-RU" dirty="0" smtClean="0"/>
              <a:t>2 – студенты объединяются в пары, обмениваются своими находками, из двух дублирующих признаков, оставляют один.</a:t>
            </a:r>
          </a:p>
          <a:p>
            <a:pPr>
              <a:buNone/>
            </a:pPr>
            <a:r>
              <a:rPr lang="ru-RU" dirty="0" smtClean="0"/>
              <a:t>3 – пара объединяется с другой парой и проводится аналогичная работа.</a:t>
            </a:r>
          </a:p>
          <a:p>
            <a:pPr>
              <a:buNone/>
            </a:pPr>
            <a:r>
              <a:rPr lang="ru-RU" dirty="0" smtClean="0"/>
              <a:t>4 – «четверка» студентов объединяется  с другой «четверкой» и т.д.</a:t>
            </a:r>
          </a:p>
          <a:p>
            <a:pPr>
              <a:buNone/>
            </a:pPr>
            <a:r>
              <a:rPr lang="ru-RU" dirty="0" smtClean="0"/>
              <a:t>		В итоге происходит отбор тех признаков, на которые обратили внимание все студенты. Преподаватель делает анализ полученных студентами данных и тех, которые имеются у него, сравнивая, насколько студенты в своей работе.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Пример:</a:t>
            </a:r>
            <a:r>
              <a:rPr lang="ru-RU" dirty="0" smtClean="0"/>
              <a:t> Какими качествами должен обладать преподаватель, чтобы быть эффективным, иметь авторитет у студентов и других преподавателей (менеджер, инженер, эколог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Ролевая игра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Э</a:t>
            </a:r>
            <a:r>
              <a:rPr lang="ru-RU" dirty="0" smtClean="0"/>
              <a:t>то специально созданные ситуации, моделирующие реальность, из которых студентам предлагается найти выход. </a:t>
            </a:r>
            <a:r>
              <a:rPr lang="ru-RU" u="sng" dirty="0" smtClean="0"/>
              <a:t>Назначение</a:t>
            </a:r>
            <a:r>
              <a:rPr lang="ru-RU" dirty="0" smtClean="0"/>
              <a:t>: стимулирование познавательного процесса.  Способствуют генерации идей. Необходима подготовка плана и содержания, определение темы и цели, распределение ролей, наблюдение, руководство, подведение итогов. Важна тщательная подготовка, положительное восприятие, поощрение преподавателем.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464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Повышение качества обучения посредством Активных форм и методов обучения</vt:lpstr>
      <vt:lpstr>Цель семинара</vt:lpstr>
      <vt:lpstr>Что получит преподаватель от использования активных форм и методов обучения ?</vt:lpstr>
      <vt:lpstr>План  семинара </vt:lpstr>
      <vt:lpstr>Активные формы обучения</vt:lpstr>
      <vt:lpstr>Метод «Синквейн</vt:lpstr>
      <vt:lpstr>Метод INSERT</vt:lpstr>
      <vt:lpstr>Метод «Снежный ком»</vt:lpstr>
      <vt:lpstr>Ролевая игра</vt:lpstr>
      <vt:lpstr>«Мозговой штурм»</vt:lpstr>
      <vt:lpstr>Кейс-стади</vt:lpstr>
      <vt:lpstr>Самостоятельная работа   студентов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формы и методы обучения  в проведении практических  занятий</dc:title>
  <dc:creator>Кафедра</dc:creator>
  <cp:lastModifiedBy>Кафедра</cp:lastModifiedBy>
  <cp:revision>8</cp:revision>
  <dcterms:modified xsi:type="dcterms:W3CDTF">2014-12-02T07:02:22Z</dcterms:modified>
</cp:coreProperties>
</file>