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93" r:id="rId5"/>
    <p:sldId id="268" r:id="rId6"/>
    <p:sldId id="294" r:id="rId7"/>
    <p:sldId id="269" r:id="rId8"/>
    <p:sldId id="295" r:id="rId9"/>
    <p:sldId id="270" r:id="rId10"/>
    <p:sldId id="271" r:id="rId11"/>
    <p:sldId id="272" r:id="rId12"/>
    <p:sldId id="273" r:id="rId13"/>
    <p:sldId id="296" r:id="rId14"/>
    <p:sldId id="274" r:id="rId15"/>
    <p:sldId id="275" r:id="rId16"/>
    <p:sldId id="276" r:id="rId17"/>
    <p:sldId id="277" r:id="rId18"/>
    <p:sldId id="291" r:id="rId19"/>
    <p:sldId id="279" r:id="rId20"/>
    <p:sldId id="281" r:id="rId21"/>
    <p:sldId id="282" r:id="rId22"/>
    <p:sldId id="283" r:id="rId23"/>
    <p:sldId id="285" r:id="rId24"/>
    <p:sldId id="288" r:id="rId25"/>
    <p:sldId id="289" r:id="rId26"/>
    <p:sldId id="290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11" autoAdjust="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F583-431E-43FD-9D75-E2D2E7A55CBD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56C-5187-49DE-BACE-C8B588FB1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21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F583-431E-43FD-9D75-E2D2E7A55CBD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56C-5187-49DE-BACE-C8B588FB1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76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F583-431E-43FD-9D75-E2D2E7A55CBD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56C-5187-49DE-BACE-C8B588FB1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4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F583-431E-43FD-9D75-E2D2E7A55CBD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56C-5187-49DE-BACE-C8B588FB1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57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F583-431E-43FD-9D75-E2D2E7A55CBD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56C-5187-49DE-BACE-C8B588FB1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22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F583-431E-43FD-9D75-E2D2E7A55CBD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56C-5187-49DE-BACE-C8B588FB1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64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F583-431E-43FD-9D75-E2D2E7A55CBD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56C-5187-49DE-BACE-C8B588FB1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9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F583-431E-43FD-9D75-E2D2E7A55CBD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56C-5187-49DE-BACE-C8B588FB1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36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F583-431E-43FD-9D75-E2D2E7A55CBD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56C-5187-49DE-BACE-C8B588FB1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48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F583-431E-43FD-9D75-E2D2E7A55CBD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56C-5187-49DE-BACE-C8B588FB1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58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F583-431E-43FD-9D75-E2D2E7A55CBD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F56C-5187-49DE-BACE-C8B588FB1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02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0F583-431E-43FD-9D75-E2D2E7A55CBD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4F56C-5187-49DE-BACE-C8B588FB1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3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olchanov@geotar.ru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43924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509120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IT </a:t>
            </a:r>
            <a:r>
              <a:rPr lang="ru-RU" dirty="0" smtClean="0"/>
              <a:t>Директор ГЭОТАР Медиа</a:t>
            </a:r>
            <a:r>
              <a:rPr lang="en-US" dirty="0" smtClean="0"/>
              <a:t> </a:t>
            </a:r>
            <a:endParaRPr lang="ru-RU" dirty="0" smtClean="0"/>
          </a:p>
          <a:p>
            <a:pPr algn="l"/>
            <a:r>
              <a:rPr lang="ru-RU" dirty="0" smtClean="0"/>
              <a:t>Шишкин Константин Симонович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4429" y="1628800"/>
            <a:ext cx="53054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91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6552728" cy="1268759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Книги распределены  по комплектам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0" y="4869160"/>
            <a:ext cx="1892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503" y="1487003"/>
            <a:ext cx="6438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6552728" cy="1268759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Книги распределены  по дисциплинам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8969" y="1484784"/>
            <a:ext cx="6675214" cy="458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0" y="4869160"/>
            <a:ext cx="1892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66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6552728" cy="1268759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Релевантный </a:t>
            </a:r>
            <a:r>
              <a:rPr lang="ru-RU" sz="3200" b="1" dirty="0" smtClean="0"/>
              <a:t>поиск </a:t>
            </a:r>
            <a:r>
              <a:rPr lang="ru-RU" sz="3200" b="1" dirty="0"/>
              <a:t>по </a:t>
            </a:r>
            <a:r>
              <a:rPr lang="ru-RU" sz="3200" b="1" dirty="0" smtClean="0"/>
              <a:t>словам включает систему подсказок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0" y="4869160"/>
            <a:ext cx="1892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81321"/>
            <a:ext cx="49434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2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6552728" cy="1268759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Релевантный </a:t>
            </a:r>
            <a:r>
              <a:rPr lang="ru-RU" sz="2800" b="1" dirty="0" smtClean="0"/>
              <a:t>поиск </a:t>
            </a:r>
            <a:r>
              <a:rPr lang="ru-RU" sz="2800" b="1" dirty="0"/>
              <a:t>по </a:t>
            </a:r>
            <a:r>
              <a:rPr lang="ru-RU" sz="2800" b="1" dirty="0" smtClean="0"/>
              <a:t>словам сортирует результат в соответствии с Вашим запросом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0" y="4869160"/>
            <a:ext cx="1892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710" y="1559992"/>
            <a:ext cx="6733593" cy="512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76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6552728" cy="1268759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Есть расширенный </a:t>
            </a:r>
            <a:r>
              <a:rPr lang="ru-RU" sz="3200" b="1" dirty="0"/>
              <a:t>поиск по комбинации </a:t>
            </a:r>
            <a:r>
              <a:rPr lang="ru-RU" sz="3200" b="1" dirty="0" smtClean="0"/>
              <a:t>полей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6313710" cy="348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0" y="4869160"/>
            <a:ext cx="1892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77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6552728" cy="1268759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Можно произвести поиск только по содержимому одной книги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6770094" cy="445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0" y="4869160"/>
            <a:ext cx="1892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20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6552728" cy="1268759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Сайты поддерживают несколько языков интерфейса. И включают книги на </a:t>
            </a:r>
            <a:r>
              <a:rPr lang="ru-RU" sz="3200" b="1" dirty="0" smtClean="0"/>
              <a:t>разных языках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187" y="1885526"/>
            <a:ext cx="6736556" cy="41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0" y="4869160"/>
            <a:ext cx="1892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4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483" y="208862"/>
            <a:ext cx="6696744" cy="170797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Полноэкранные  </a:t>
            </a:r>
            <a:r>
              <a:rPr lang="ru-RU" sz="3200" b="1" dirty="0"/>
              <a:t>и мобильные версии используют  разные модули для чтения.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53046" y="1600201"/>
            <a:ext cx="6523410" cy="8386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Постраничный </a:t>
            </a:r>
            <a:r>
              <a:rPr lang="ru-RU" dirty="0"/>
              <a:t>для полноэкранной </a:t>
            </a:r>
            <a:r>
              <a:rPr lang="ru-RU" dirty="0" smtClean="0"/>
              <a:t>версии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153046" y="2660859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30485"/>
            <a:ext cx="5760640" cy="412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0" y="4869160"/>
            <a:ext cx="1892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21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483" y="0"/>
            <a:ext cx="6696744" cy="1340768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Полноэкранные  и мобильные версии используют  разные модули для чтения.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53046" y="1614546"/>
            <a:ext cx="6523410" cy="8386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с бесконечной прокруткой» для мобильной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153046" y="2660859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</p:txBody>
      </p:sp>
      <p:pic>
        <p:nvPicPr>
          <p:cNvPr id="4099" name="Picture 3" descr="D:\!_Work\!!_www\APP_prezent\Depositphotos_24194607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66143"/>
            <a:ext cx="3207351" cy="459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0" y="4869160"/>
            <a:ext cx="1892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37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1"/>
            <a:ext cx="6552728" cy="1821815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Книги защищены от копирования, но дают  возможность перенести часть текста в свой конспект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0" y="4869160"/>
            <a:ext cx="1892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64389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06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!_Work\!!_www\APP_prezent\oblako+s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596" y="1700808"/>
            <a:ext cx="7348804" cy="372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563072" cy="1556792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Центральное хранилище </a:t>
            </a:r>
            <a:r>
              <a:rPr lang="ru-RU" sz="3200" b="1" dirty="0" smtClean="0"/>
              <a:t>электронных книг размещается </a:t>
            </a:r>
            <a:r>
              <a:rPr lang="ru-RU" sz="3200" b="1" dirty="0"/>
              <a:t>в </a:t>
            </a:r>
            <a:r>
              <a:rPr lang="ru-RU" sz="3200" b="1" dirty="0" smtClean="0"/>
              <a:t>облаке</a:t>
            </a:r>
            <a:r>
              <a:rPr lang="en-US" sz="3200" b="1" dirty="0"/>
              <a:t>.</a:t>
            </a:r>
            <a:r>
              <a:rPr lang="ru-RU" sz="3200" b="1" dirty="0" smtClean="0"/>
              <a:t> 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45224"/>
            <a:ext cx="84249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/>
              <a:t>Содержит </a:t>
            </a:r>
            <a:r>
              <a:rPr lang="ru-RU" sz="2000" b="1" dirty="0"/>
              <a:t>более 10’000, учебников, учебных, пособий, учебных модулей, атласов, периодических изданий и научной литературы. </a:t>
            </a:r>
          </a:p>
        </p:txBody>
      </p:sp>
    </p:spTree>
    <p:extLst>
      <p:ext uri="{BB962C8B-B14F-4D97-AF65-F5344CB8AC3E}">
        <p14:creationId xmlns:p14="http://schemas.microsoft.com/office/powerpoint/2010/main" xmlns="" val="22758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552728" cy="1152128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В библиотеку включены интерактивные книги </a:t>
            </a:r>
            <a:r>
              <a:rPr lang="ru-RU" sz="3200" b="1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63798"/>
            <a:ext cx="5713859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0" y="4869160"/>
            <a:ext cx="1892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60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6552728" cy="1268759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В библиотеку включены книги с мультимедиа</a:t>
            </a:r>
            <a:r>
              <a:rPr lang="ru-RU" sz="3200" b="1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6818313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0" y="4869160"/>
            <a:ext cx="1892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21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001" y="48806"/>
            <a:ext cx="6552728" cy="1512168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Сайты и приложения доступны всем пользователям сети </a:t>
            </a:r>
            <a:r>
              <a:rPr lang="ru-RU" sz="3200" b="1" dirty="0" smtClean="0"/>
              <a:t>интернет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123728" y="1380271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Можно получить доступ ко всему каталогу – открыть любую </a:t>
            </a:r>
            <a:r>
              <a:rPr lang="ru-RU" sz="2400" b="1" dirty="0" smtClean="0"/>
              <a:t>книгу</a:t>
            </a:r>
          </a:p>
          <a:p>
            <a:endParaRPr lang="ru-RU" sz="2400" b="1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0" y="4869160"/>
            <a:ext cx="1892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8692" y="2348880"/>
            <a:ext cx="63531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84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7"/>
            <a:ext cx="6552728" cy="3312369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После пролистывания нескольких страниц пользователю предложат зарегистрироваться и в зависимости от способа подключения получить </a:t>
            </a:r>
            <a:r>
              <a:rPr lang="ru-RU" sz="3200" b="1" dirty="0" smtClean="0"/>
              <a:t>доступ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5356" y="3645024"/>
            <a:ext cx="6709153" cy="270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0" y="4869160"/>
            <a:ext cx="1892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3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950" y="245076"/>
            <a:ext cx="6552728" cy="1693371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«</a:t>
            </a:r>
            <a:r>
              <a:rPr lang="ru-RU" sz="3200" b="1" dirty="0"/>
              <a:t>Доступ» </a:t>
            </a:r>
            <a:r>
              <a:rPr lang="ru-RU" sz="3200" b="1" dirty="0" smtClean="0"/>
              <a:t>можно получить используя активационный код или другое подключение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195736" y="1785005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/>
              <a:t>По </a:t>
            </a:r>
            <a:r>
              <a:rPr lang="ru-RU" sz="2400" b="1" dirty="0"/>
              <a:t>кодам доступа (карточкам)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По </a:t>
            </a:r>
            <a:r>
              <a:rPr lang="en-US" sz="2400" b="1" dirty="0"/>
              <a:t>IP </a:t>
            </a:r>
            <a:r>
              <a:rPr lang="ru-RU" sz="2400" b="1" dirty="0"/>
              <a:t>адресам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По </a:t>
            </a:r>
            <a:r>
              <a:rPr lang="en-US" sz="2400" b="1" dirty="0"/>
              <a:t>IP</a:t>
            </a:r>
            <a:r>
              <a:rPr lang="ru-RU" sz="2400" b="1" dirty="0"/>
              <a:t> адресам </a:t>
            </a:r>
            <a:r>
              <a:rPr lang="en-US" sz="2400" b="1" dirty="0"/>
              <a:t>c </a:t>
            </a:r>
            <a:r>
              <a:rPr lang="ru-RU" sz="2400" b="1" dirty="0"/>
              <a:t>автоматической выдачей кодов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По динамическим ссылкам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«На сайте вуза</a:t>
            </a:r>
            <a:r>
              <a:rPr lang="en-US" sz="2400" b="1" dirty="0"/>
              <a:t>/</a:t>
            </a:r>
            <a:r>
              <a:rPr lang="ru-RU" sz="2400" b="1" dirty="0"/>
              <a:t>организации»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По специальному каналу (в закрытой сети заказчика)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/>
              <a:t>С предустановкой </a:t>
            </a:r>
            <a:r>
              <a:rPr lang="ru-RU" sz="2400" b="1" dirty="0" smtClean="0"/>
              <a:t>(</a:t>
            </a:r>
            <a:r>
              <a:rPr lang="en-US" sz="2400" b="1" dirty="0" smtClean="0"/>
              <a:t>iPad</a:t>
            </a:r>
            <a:r>
              <a:rPr lang="ru-RU" sz="2400" b="1" dirty="0" smtClean="0"/>
              <a:t>, </a:t>
            </a:r>
            <a:r>
              <a:rPr lang="en-US" sz="2400" b="1" dirty="0" smtClean="0"/>
              <a:t>iPhone</a:t>
            </a:r>
            <a:r>
              <a:rPr lang="ru-RU" sz="2400" b="1" dirty="0" smtClean="0"/>
              <a:t>)</a:t>
            </a:r>
            <a:endParaRPr lang="ru-RU" sz="2400" b="1" dirty="0"/>
          </a:p>
          <a:p>
            <a:endParaRPr lang="ru-RU" sz="24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0" y="4869160"/>
            <a:ext cx="1892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49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6552728" cy="1268759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По результатам  работы  можно получить подробную статистику.</a:t>
            </a:r>
            <a:endParaRPr lang="ru-RU" sz="3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129369" y="1927572"/>
            <a:ext cx="65234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Статистика </a:t>
            </a:r>
            <a:r>
              <a:rPr lang="ru-RU" sz="2400" b="1" dirty="0"/>
              <a:t>п</a:t>
            </a:r>
            <a:r>
              <a:rPr lang="ru-RU" sz="2400" b="1" dirty="0" smtClean="0"/>
              <a:t>озволяет </a:t>
            </a:r>
            <a:r>
              <a:rPr lang="ru-RU" sz="2400" b="1" dirty="0"/>
              <a:t>оценить посещаемость и  книговыдачу т.е. эффективность потраченных </a:t>
            </a:r>
            <a:r>
              <a:rPr lang="ru-RU" sz="2400" b="1" dirty="0" smtClean="0"/>
              <a:t>средств</a:t>
            </a:r>
          </a:p>
          <a:p>
            <a:endParaRPr lang="en-US" sz="2400" b="1" dirty="0" smtClean="0"/>
          </a:p>
          <a:p>
            <a:r>
              <a:rPr lang="ru-RU" sz="2400" b="1" dirty="0" smtClean="0"/>
              <a:t>В том числе позволяет получить</a:t>
            </a:r>
            <a:r>
              <a:rPr lang="en-US" sz="2400" b="1" dirty="0" smtClean="0"/>
              <a:t>:</a:t>
            </a:r>
          </a:p>
          <a:p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Список </a:t>
            </a:r>
            <a:r>
              <a:rPr lang="ru-RU" sz="2400" b="1" dirty="0"/>
              <a:t>студентов обратившихся к библиотеке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Список книг востребованных из библиотеки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Что читал каждый конкретный студент</a:t>
            </a:r>
          </a:p>
          <a:p>
            <a:endParaRPr lang="ru-RU" sz="24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0" y="4869160"/>
            <a:ext cx="1892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94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6552728" cy="1268759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Результаты работы с 2010 года.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267744" y="1700808"/>
            <a:ext cx="63367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Подключение ВУЗов и </a:t>
            </a:r>
            <a:r>
              <a:rPr lang="ru-RU" sz="2400" b="1" dirty="0" err="1"/>
              <a:t>ССУЗов</a:t>
            </a:r>
            <a:endParaRPr lang="ru-RU" sz="2400" dirty="0"/>
          </a:p>
          <a:p>
            <a:r>
              <a:rPr lang="ru-RU" sz="2400" dirty="0"/>
              <a:t>2010 год (за два месяца работы) – 6 ВУЗов</a:t>
            </a:r>
          </a:p>
          <a:p>
            <a:r>
              <a:rPr lang="ru-RU" sz="2400" dirty="0"/>
              <a:t>2011 год – 36 ВУЗов, 14 </a:t>
            </a:r>
            <a:r>
              <a:rPr lang="ru-RU" sz="2400" dirty="0" err="1"/>
              <a:t>ССУЗов</a:t>
            </a:r>
            <a:endParaRPr lang="ru-RU" sz="2400" dirty="0"/>
          </a:p>
          <a:p>
            <a:r>
              <a:rPr lang="ru-RU" sz="2400" dirty="0"/>
              <a:t>2012 год – 68 ВУЗов, 72 </a:t>
            </a:r>
            <a:r>
              <a:rPr lang="ru-RU" sz="2400" dirty="0" err="1"/>
              <a:t>ССУЗов</a:t>
            </a:r>
            <a:endParaRPr lang="ru-RU" sz="2400" dirty="0"/>
          </a:p>
          <a:p>
            <a:r>
              <a:rPr lang="ru-RU" sz="2400" dirty="0"/>
              <a:t>2013 год – 108 (среди них практически все медицинские вузы РФ и РК), 147 </a:t>
            </a:r>
            <a:r>
              <a:rPr lang="ru-RU" sz="2400" dirty="0" err="1"/>
              <a:t>ССУЗов</a:t>
            </a:r>
            <a:endParaRPr lang="ru-RU" sz="2400" dirty="0"/>
          </a:p>
          <a:p>
            <a:r>
              <a:rPr lang="ru-RU" sz="2400" dirty="0"/>
              <a:t>2014 год – более 150 ВУЗов</a:t>
            </a:r>
          </a:p>
          <a:p>
            <a:r>
              <a:rPr lang="ru-RU" sz="2400" dirty="0"/>
              <a:t>                      более 250 </a:t>
            </a:r>
            <a:r>
              <a:rPr lang="ru-RU" sz="2400" dirty="0" err="1" smtClean="0"/>
              <a:t>ССУЗов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                      более 50 иных организаций (ЛПУ,</a:t>
            </a:r>
            <a:r>
              <a:rPr lang="en-US" sz="2400" dirty="0" smtClean="0"/>
              <a:t> </a:t>
            </a:r>
            <a:r>
              <a:rPr lang="ru-RU" sz="2400" dirty="0" smtClean="0"/>
              <a:t>НИИ, библиотек)</a:t>
            </a:r>
          </a:p>
          <a:p>
            <a:endParaRPr lang="ru-RU" sz="24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0" y="4869160"/>
            <a:ext cx="1892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94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6552728" cy="1268759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Контакты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267744" y="1196752"/>
            <a:ext cx="63793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115035, Москва,</a:t>
            </a:r>
          </a:p>
          <a:p>
            <a:r>
              <a:rPr lang="ru-RU" sz="2400" dirty="0" smtClean="0"/>
              <a:t>ул</a:t>
            </a:r>
            <a:r>
              <a:rPr lang="ru-RU" sz="2400" dirty="0"/>
              <a:t>. Садовническая, 9, стр. 4</a:t>
            </a:r>
          </a:p>
          <a:p>
            <a:r>
              <a:rPr lang="ru-RU" sz="2400" dirty="0"/>
              <a:t>Тел./ Факс: </a:t>
            </a:r>
            <a:r>
              <a:rPr lang="en-US" sz="2400" dirty="0" smtClean="0"/>
              <a:t>+7 </a:t>
            </a:r>
            <a:r>
              <a:rPr lang="ru-RU" sz="2400" dirty="0" smtClean="0"/>
              <a:t>(495</a:t>
            </a:r>
            <a:r>
              <a:rPr lang="ru-RU" sz="2400" dirty="0"/>
              <a:t>) 921-39-07</a:t>
            </a:r>
          </a:p>
          <a:p>
            <a:endParaRPr lang="ru-RU" sz="2400" dirty="0" smtClean="0"/>
          </a:p>
          <a:p>
            <a:r>
              <a:rPr lang="ru-RU" sz="2400" dirty="0" smtClean="0"/>
              <a:t>Шишкин Константин Симонович</a:t>
            </a:r>
          </a:p>
          <a:p>
            <a:r>
              <a:rPr lang="ru-RU" sz="2400" dirty="0"/>
              <a:t>Моб.: +7 (916) </a:t>
            </a:r>
            <a:r>
              <a:rPr lang="ru-RU" sz="2400" dirty="0" smtClean="0"/>
              <a:t>573-00-007</a:t>
            </a:r>
            <a:endParaRPr lang="ru-RU" sz="2400" dirty="0"/>
          </a:p>
          <a:p>
            <a:r>
              <a:rPr lang="ru-RU" sz="2400" dirty="0"/>
              <a:t>Электронный адрес: </a:t>
            </a:r>
            <a:r>
              <a:rPr lang="en-US" sz="2400" u="sng" dirty="0" err="1" smtClean="0"/>
              <a:t>shishkin</a:t>
            </a:r>
            <a:r>
              <a:rPr lang="ru-RU" sz="2400" u="sng" dirty="0" smtClean="0">
                <a:hlinkClick r:id="rId3"/>
              </a:rPr>
              <a:t>@geotar.ru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/>
              <a:t>Молчанов Антон Викторович</a:t>
            </a:r>
          </a:p>
          <a:p>
            <a:r>
              <a:rPr lang="ru-RU" sz="2400" dirty="0" smtClean="0"/>
              <a:t>Моб.: +7 (916) 877-07-35</a:t>
            </a:r>
            <a:endParaRPr lang="ru-RU" sz="2400" dirty="0"/>
          </a:p>
          <a:p>
            <a:r>
              <a:rPr lang="ru-RU" sz="2400" dirty="0"/>
              <a:t>Электронный адрес</a:t>
            </a:r>
            <a:r>
              <a:rPr lang="ru-RU" sz="2400" dirty="0" smtClean="0"/>
              <a:t>: </a:t>
            </a:r>
            <a:r>
              <a:rPr lang="ru-RU" sz="2400" u="sng" dirty="0" smtClean="0">
                <a:hlinkClick r:id="rId3"/>
              </a:rPr>
              <a:t>molchanov@geotar.ru</a:t>
            </a:r>
            <a:endParaRPr lang="ru-RU" sz="2400" dirty="0"/>
          </a:p>
          <a:p>
            <a:endParaRPr lang="ru-RU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075" y="1916832"/>
            <a:ext cx="1623288" cy="10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37" y="4887524"/>
            <a:ext cx="1790196" cy="136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1883142" cy="133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02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552728" cy="1700808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Доступ </a:t>
            </a:r>
            <a:r>
              <a:rPr lang="ru-RU" sz="3200" b="1" dirty="0" smtClean="0"/>
              <a:t>к книгам возможен через </a:t>
            </a:r>
            <a:r>
              <a:rPr lang="ru-RU" sz="3200" b="1" dirty="0"/>
              <a:t>разные </a:t>
            </a:r>
            <a:r>
              <a:rPr lang="ru-RU" sz="3200" b="1" dirty="0" smtClean="0"/>
              <a:t>сайты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075" y="1916832"/>
            <a:ext cx="1623288" cy="10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997838"/>
            <a:ext cx="5598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studentlibrary</a:t>
            </a:r>
            <a:r>
              <a:rPr lang="ru-RU" dirty="0"/>
              <a:t>.</a:t>
            </a:r>
            <a:r>
              <a:rPr lang="en-US" dirty="0" err="1"/>
              <a:t>ru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studentlibrary</a:t>
            </a:r>
            <a:r>
              <a:rPr lang="ru-RU" dirty="0"/>
              <a:t>.</a:t>
            </a:r>
            <a:r>
              <a:rPr lang="en-US" dirty="0" err="1"/>
              <a:t>kz</a:t>
            </a:r>
            <a:endParaRPr lang="ru-RU" dirty="0"/>
          </a:p>
          <a:p>
            <a:endParaRPr lang="ru-RU" dirty="0" smtClean="0"/>
          </a:p>
          <a:p>
            <a:pPr algn="r"/>
            <a:r>
              <a:rPr lang="ru-RU" dirty="0" smtClean="0"/>
              <a:t>отдельно </a:t>
            </a:r>
            <a:r>
              <a:rPr lang="ru-RU" dirty="0"/>
              <a:t>для студентов медицинских </a:t>
            </a:r>
            <a:r>
              <a:rPr lang="ru-RU" dirty="0" smtClean="0"/>
              <a:t>вузов</a:t>
            </a:r>
          </a:p>
          <a:p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studmedlib.ru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studmedlib.kz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medcollegelib.ru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Каждый </a:t>
            </a:r>
            <a:r>
              <a:rPr lang="ru-RU" b="1" dirty="0"/>
              <a:t>сайт обеспечивает доступ к </a:t>
            </a:r>
            <a:r>
              <a:rPr lang="ru-RU" b="1" dirty="0" smtClean="0"/>
              <a:t>различным (одному </a:t>
            </a:r>
            <a:r>
              <a:rPr lang="ru-RU" b="1" dirty="0"/>
              <a:t>или </a:t>
            </a:r>
            <a:r>
              <a:rPr lang="ru-RU" b="1" dirty="0" smtClean="0"/>
              <a:t>нескольким) </a:t>
            </a:r>
            <a:r>
              <a:rPr lang="ru-RU" b="1" dirty="0"/>
              <a:t>комплектам книг.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15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552728" cy="2060848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К любому сайту можно обратиться как через браузер с обычного компьютера, так и с мобильного </a:t>
            </a:r>
            <a:r>
              <a:rPr lang="ru-RU" sz="3200" b="1" dirty="0" smtClean="0"/>
              <a:t>устройства</a:t>
            </a:r>
            <a:r>
              <a:rPr lang="en-US" sz="3200" b="1" dirty="0"/>
              <a:t>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075" y="1916832"/>
            <a:ext cx="1623288" cy="10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!_Work\!!_www\APP_prezent\oblako+kom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630655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79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6552728" cy="1700807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Для </a:t>
            </a:r>
            <a:r>
              <a:rPr lang="ru-RU" sz="3200" b="1" dirty="0"/>
              <a:t>автономной </a:t>
            </a:r>
            <a:r>
              <a:rPr lang="ru-RU" sz="3200" b="1" dirty="0" smtClean="0"/>
              <a:t>работы</a:t>
            </a:r>
            <a:r>
              <a:rPr lang="en-US" sz="3200" b="1" dirty="0" smtClean="0"/>
              <a:t> </a:t>
            </a:r>
            <a:r>
              <a:rPr lang="ru-RU" sz="3200" b="1" dirty="0" smtClean="0"/>
              <a:t>разработано </a:t>
            </a:r>
            <a:r>
              <a:rPr lang="ru-RU" sz="3200" b="1" dirty="0"/>
              <a:t>приложение для  </a:t>
            </a:r>
            <a:r>
              <a:rPr lang="en-US" sz="3200" b="1" dirty="0"/>
              <a:t>iPhone </a:t>
            </a:r>
            <a:r>
              <a:rPr lang="ru-RU" sz="3200" b="1" dirty="0"/>
              <a:t>и </a:t>
            </a:r>
            <a:r>
              <a:rPr lang="en-US" sz="3200" b="1" dirty="0" smtClean="0"/>
              <a:t>iPad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075" y="1916832"/>
            <a:ext cx="1623288" cy="10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5256584" cy="40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92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849" y="0"/>
            <a:ext cx="6552728" cy="115212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Основное свойство приложения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23728" y="1920534"/>
            <a:ext cx="6624736" cy="43887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Можно работать </a:t>
            </a:r>
            <a:r>
              <a:rPr lang="en-US" dirty="0" err="1" smtClean="0"/>
              <a:t>onLine</a:t>
            </a:r>
            <a:r>
              <a:rPr lang="en-US" dirty="0" smtClean="0"/>
              <a:t> </a:t>
            </a:r>
            <a:r>
              <a:rPr lang="ru-RU" dirty="0" smtClean="0"/>
              <a:t>как в обычном браузере.</a:t>
            </a:r>
          </a:p>
          <a:p>
            <a:pPr marL="0" indent="0">
              <a:buNone/>
            </a:pPr>
            <a:r>
              <a:rPr lang="ru-RU" dirty="0" smtClean="0"/>
              <a:t>Можно нажать кнопку…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…скачать книгу на свое устройство и читать отключившись от сети.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075" y="1916832"/>
            <a:ext cx="1623288" cy="10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39969"/>
            <a:ext cx="1838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0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6552728" cy="1700807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Возможна поставка </a:t>
            </a:r>
            <a:r>
              <a:rPr lang="ru-RU" sz="3200" b="1" dirty="0" smtClean="0"/>
              <a:t>устройств </a:t>
            </a:r>
            <a:r>
              <a:rPr lang="ru-RU" sz="3200" b="1" dirty="0"/>
              <a:t>с уже установленным приложением и загруженным комплектом </a:t>
            </a:r>
            <a:r>
              <a:rPr lang="ru-RU" sz="3200" b="1" dirty="0" smtClean="0"/>
              <a:t>книг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4869160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Это следующий шаг развития приложений - </a:t>
            </a:r>
            <a:r>
              <a:rPr lang="ru-RU" sz="2400" dirty="0"/>
              <a:t>полная библиотека с постоянным обновлением через сеть.</a:t>
            </a:r>
          </a:p>
        </p:txBody>
      </p:sp>
      <p:pic>
        <p:nvPicPr>
          <p:cNvPr id="10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4198331" cy="31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3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6552728" cy="170080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Возможности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электронных библиотек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2097" y="1647487"/>
            <a:ext cx="2232248" cy="16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50096" y="37890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Поиск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Многоязычность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Защита контента и копирование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Интерактивность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Мультимедийность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Разграничение доступа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Статистика</a:t>
            </a:r>
            <a:endParaRPr lang="en" dirty="0"/>
          </a:p>
        </p:txBody>
      </p:sp>
      <p:pic>
        <p:nvPicPr>
          <p:cNvPr id="9" name="Picture 3" descr="D:\!_Work\!!_www\APP_prezent\oblako+kom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61540"/>
            <a:ext cx="2373282" cy="151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96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6552728" cy="1268759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Сайт </a:t>
            </a:r>
            <a:r>
              <a:rPr lang="ru-RU" sz="3200" b="1" dirty="0"/>
              <a:t>и </a:t>
            </a:r>
            <a:r>
              <a:rPr lang="ru-RU" sz="3200" b="1" dirty="0" smtClean="0"/>
              <a:t>приложения имею</a:t>
            </a:r>
            <a:r>
              <a:rPr lang="ru-RU" sz="3200" b="1" dirty="0"/>
              <a:t>т</a:t>
            </a:r>
            <a:r>
              <a:rPr lang="ru-RU" sz="3200" b="1" dirty="0" smtClean="0"/>
              <a:t> </a:t>
            </a:r>
            <a:r>
              <a:rPr lang="ru-RU" sz="3200" b="1" dirty="0"/>
              <a:t>развитую систему </a:t>
            </a:r>
            <a:r>
              <a:rPr lang="ru-RU" sz="3200" b="1" dirty="0" smtClean="0"/>
              <a:t>поиска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" y="208862"/>
            <a:ext cx="921291" cy="13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1600201"/>
            <a:ext cx="2232248" cy="10367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153044" y="2397569"/>
            <a:ext cx="65954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книги </a:t>
            </a:r>
            <a:r>
              <a:rPr lang="ru-RU" sz="2400" dirty="0"/>
              <a:t>распределены  по </a:t>
            </a:r>
            <a:r>
              <a:rPr lang="ru-RU" sz="2400" dirty="0" smtClean="0"/>
              <a:t>комплектам.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книги </a:t>
            </a:r>
            <a:r>
              <a:rPr lang="ru-RU" sz="2400" dirty="0"/>
              <a:t>распределены  по </a:t>
            </a:r>
            <a:r>
              <a:rPr lang="ru-RU" sz="2400" dirty="0" smtClean="0"/>
              <a:t>дисциплинам.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есть </a:t>
            </a:r>
            <a:r>
              <a:rPr lang="ru-RU" sz="2400" dirty="0"/>
              <a:t>3 вида </a:t>
            </a:r>
            <a:r>
              <a:rPr lang="ru-RU" sz="2400" dirty="0" smtClean="0"/>
              <a:t>поиска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Релевантный, </a:t>
            </a:r>
            <a:r>
              <a:rPr lang="ru-RU" sz="2400" dirty="0"/>
              <a:t>по словам с сортировкой в соответствии с запросом</a:t>
            </a:r>
            <a:r>
              <a:rPr lang="ru-RU" sz="2400" dirty="0" smtClean="0"/>
              <a:t>.</a:t>
            </a:r>
            <a:endParaRPr lang="ru-R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/>
              <a:t>Расширенный поиск по комбинации полей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/>
              <a:t>Поиск </a:t>
            </a:r>
            <a:r>
              <a:rPr lang="ru-RU" sz="2400" dirty="0" smtClean="0"/>
              <a:t>внутри одной книги</a:t>
            </a:r>
            <a:endParaRPr lang="ru-RU" sz="2400" dirty="0"/>
          </a:p>
          <a:p>
            <a:endParaRPr lang="ru-RU" sz="24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0" y="1938447"/>
            <a:ext cx="1840882" cy="11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!_Work\!!_www\APP_prezent\oblako+komp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1925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!_Work\!!_www\APP_prezent\oblako+mb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0" y="4869160"/>
            <a:ext cx="1892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52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567</Words>
  <Application>Microsoft Office PowerPoint</Application>
  <PresentationFormat>Экран (4:3)</PresentationFormat>
  <Paragraphs>123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Центральное хранилище электронных книг размещается в облаке. </vt:lpstr>
      <vt:lpstr>Доступ к книгам возможен через разные сайты </vt:lpstr>
      <vt:lpstr>К любому сайту можно обратиться как через браузер с обычного компьютера, так и с мобильного устройства.</vt:lpstr>
      <vt:lpstr>Для автономной работы разработано приложение для  iPhone и iPad</vt:lpstr>
      <vt:lpstr>Основное свойство приложения</vt:lpstr>
      <vt:lpstr>Возможна поставка устройств с уже установленным приложением и загруженным комплектом книг</vt:lpstr>
      <vt:lpstr>Возможности электронных библиотек</vt:lpstr>
      <vt:lpstr>Сайт и приложения имеют развитую систему поиска</vt:lpstr>
      <vt:lpstr>Книги распределены  по комплектам</vt:lpstr>
      <vt:lpstr>Книги распределены  по дисциплинам</vt:lpstr>
      <vt:lpstr>Релевантный поиск по словам включает систему подсказок</vt:lpstr>
      <vt:lpstr>Релевантный поиск по словам сортирует результат в соответствии с Вашим запросом</vt:lpstr>
      <vt:lpstr>Есть расширенный поиск по комбинации полей</vt:lpstr>
      <vt:lpstr>Можно произвести поиск только по содержимому одной книги </vt:lpstr>
      <vt:lpstr>Сайты поддерживают несколько языков интерфейса. И включают книги на разных языках</vt:lpstr>
      <vt:lpstr> Полноэкранные  и мобильные версии используют  разные модули для чтения.   </vt:lpstr>
      <vt:lpstr>Полноэкранные  и мобильные версии используют  разные модули для чтения.  </vt:lpstr>
      <vt:lpstr>Книги защищены от копирования, но дают  возможность перенести часть текста в свой конспект  </vt:lpstr>
      <vt:lpstr>В библиотеку включены интерактивные книги   </vt:lpstr>
      <vt:lpstr>В библиотеку включены книги с мультимедиа  </vt:lpstr>
      <vt:lpstr>Сайты и приложения доступны всем пользователям сети интернет </vt:lpstr>
      <vt:lpstr>После пролистывания нескольких страниц пользователю предложат зарегистрироваться и в зависимости от способа подключения получить доступ  </vt:lpstr>
      <vt:lpstr>«Доступ» можно получить используя активационный код или другое подключение</vt:lpstr>
      <vt:lpstr>По результатам  работы  можно получить подробную статистику.</vt:lpstr>
      <vt:lpstr>Результаты работы с 2010 года.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Shishkin</dc:creator>
  <cp:lastModifiedBy>казнму</cp:lastModifiedBy>
  <cp:revision>44</cp:revision>
  <dcterms:created xsi:type="dcterms:W3CDTF">2014-11-24T10:57:37Z</dcterms:created>
  <dcterms:modified xsi:type="dcterms:W3CDTF">2014-12-04T04:17:29Z</dcterms:modified>
</cp:coreProperties>
</file>