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72" r:id="rId6"/>
    <p:sldId id="277" r:id="rId7"/>
    <p:sldId id="278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302" r:id="rId20"/>
    <p:sldId id="303" r:id="rId21"/>
    <p:sldId id="298" r:id="rId22"/>
    <p:sldId id="294" r:id="rId23"/>
    <p:sldId id="295" r:id="rId24"/>
    <p:sldId id="296" r:id="rId25"/>
    <p:sldId id="297" r:id="rId26"/>
    <p:sldId id="271" r:id="rId27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image" Target="../media/image15.gif"/><Relationship Id="rId4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image" Target="../media/image15.gif"/><Relationship Id="rId4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129162-8E1F-4CE8-96C1-9743F9E81551}" type="doc">
      <dgm:prSet loTypeId="urn:microsoft.com/office/officeart/2005/8/layout/vList3#3" loCatId="list" qsTypeId="urn:microsoft.com/office/officeart/2005/8/quickstyle/simple3" qsCatId="simple" csTypeId="urn:microsoft.com/office/officeart/2005/8/colors/colorful3" csCatId="colorful" phldr="1"/>
      <dgm:spPr/>
    </dgm:pt>
    <dgm:pt modelId="{5521B749-C212-45C9-9E24-DEA7AF6BA5B0}">
      <dgm:prSet phldrT="[Текст]"/>
      <dgm:spPr/>
      <dgm:t>
        <a:bodyPr/>
        <a:lstStyle/>
        <a:p>
          <a:r>
            <a:rPr lang="ru-RU" b="1" dirty="0" smtClean="0"/>
            <a:t>Базовые ценности, которым должны следовать  преподаватели, сотрудники и обучающиеся  </a:t>
          </a:r>
          <a:endParaRPr lang="ru-RU" b="1" dirty="0"/>
        </a:p>
      </dgm:t>
    </dgm:pt>
    <dgm:pt modelId="{D8CE9101-EF72-4B1C-84C6-7548C4D5B2CC}" type="parTrans" cxnId="{A90240E6-1AB5-423F-9B79-0951B5618B7C}">
      <dgm:prSet/>
      <dgm:spPr/>
      <dgm:t>
        <a:bodyPr/>
        <a:lstStyle/>
        <a:p>
          <a:endParaRPr lang="ru-RU"/>
        </a:p>
      </dgm:t>
    </dgm:pt>
    <dgm:pt modelId="{27FF1DE9-ED54-404A-AACF-0AA493E809C3}" type="sibTrans" cxnId="{A90240E6-1AB5-423F-9B79-0951B5618B7C}">
      <dgm:prSet/>
      <dgm:spPr/>
      <dgm:t>
        <a:bodyPr/>
        <a:lstStyle/>
        <a:p>
          <a:endParaRPr lang="ru-RU"/>
        </a:p>
      </dgm:t>
    </dgm:pt>
    <dgm:pt modelId="{28AED14E-2023-4C9B-AE5F-A3A145325DA4}">
      <dgm:prSet/>
      <dgm:spPr/>
      <dgm:t>
        <a:bodyPr/>
        <a:lstStyle/>
        <a:p>
          <a:r>
            <a:rPr lang="ru-RU" b="1" dirty="0" smtClean="0"/>
            <a:t>Соблюдение Кодекса чести студента, Кодекса чести преподавателя и  Кодекса чести сотрудника</a:t>
          </a:r>
        </a:p>
      </dgm:t>
    </dgm:pt>
    <dgm:pt modelId="{9B22A1BC-46A6-40D9-A81F-D12DD91B7615}" type="parTrans" cxnId="{A0876055-6E74-4217-9BBF-37B3F4BB01B8}">
      <dgm:prSet/>
      <dgm:spPr/>
      <dgm:t>
        <a:bodyPr/>
        <a:lstStyle/>
        <a:p>
          <a:endParaRPr lang="ru-RU"/>
        </a:p>
      </dgm:t>
    </dgm:pt>
    <dgm:pt modelId="{0E5F8CC2-1320-404B-90E3-1BF898BB4175}" type="sibTrans" cxnId="{A0876055-6E74-4217-9BBF-37B3F4BB01B8}">
      <dgm:prSet/>
      <dgm:spPr/>
      <dgm:t>
        <a:bodyPr/>
        <a:lstStyle/>
        <a:p>
          <a:endParaRPr lang="ru-RU"/>
        </a:p>
      </dgm:t>
    </dgm:pt>
    <dgm:pt modelId="{680B8198-AD92-49DD-AB52-92C5AB902074}">
      <dgm:prSet/>
      <dgm:spPr/>
      <dgm:t>
        <a:bodyPr/>
        <a:lstStyle/>
        <a:p>
          <a:r>
            <a:rPr lang="ru-RU" b="1" dirty="0" smtClean="0"/>
            <a:t>Следование  традициям Университета</a:t>
          </a:r>
        </a:p>
      </dgm:t>
    </dgm:pt>
    <dgm:pt modelId="{E837F87C-E508-4B85-8129-556CE6DEE348}" type="parTrans" cxnId="{630B6852-4C4F-425D-B9BD-9A8EE332457C}">
      <dgm:prSet/>
      <dgm:spPr/>
      <dgm:t>
        <a:bodyPr/>
        <a:lstStyle/>
        <a:p>
          <a:endParaRPr lang="ru-RU"/>
        </a:p>
      </dgm:t>
    </dgm:pt>
    <dgm:pt modelId="{53800DE2-C4DA-4530-A9FE-1A881B555154}" type="sibTrans" cxnId="{630B6852-4C4F-425D-B9BD-9A8EE332457C}">
      <dgm:prSet/>
      <dgm:spPr/>
      <dgm:t>
        <a:bodyPr/>
        <a:lstStyle/>
        <a:p>
          <a:endParaRPr lang="ru-RU"/>
        </a:p>
      </dgm:t>
    </dgm:pt>
    <dgm:pt modelId="{2F622530-CDEB-4C34-B198-8DECC6E8D61A}">
      <dgm:prSet/>
      <dgm:spPr/>
      <dgm:t>
        <a:bodyPr/>
        <a:lstStyle/>
        <a:p>
          <a:r>
            <a:rPr lang="ru-RU" b="1" dirty="0" smtClean="0"/>
            <a:t>Реализация программы личностного роста и развития студента</a:t>
          </a:r>
          <a:endParaRPr lang="ru-RU" b="1" dirty="0"/>
        </a:p>
      </dgm:t>
    </dgm:pt>
    <dgm:pt modelId="{80D57B8D-FAEA-41C4-86E9-6ACB22C1B360}" type="parTrans" cxnId="{4295AC86-C542-40E5-BE77-B06512296A80}">
      <dgm:prSet/>
      <dgm:spPr/>
      <dgm:t>
        <a:bodyPr/>
        <a:lstStyle/>
        <a:p>
          <a:endParaRPr lang="ru-RU"/>
        </a:p>
      </dgm:t>
    </dgm:pt>
    <dgm:pt modelId="{CFA882CF-887E-493F-AD5D-1021FF891DFE}" type="sibTrans" cxnId="{4295AC86-C542-40E5-BE77-B06512296A80}">
      <dgm:prSet/>
      <dgm:spPr/>
      <dgm:t>
        <a:bodyPr/>
        <a:lstStyle/>
        <a:p>
          <a:endParaRPr lang="ru-RU"/>
        </a:p>
      </dgm:t>
    </dgm:pt>
    <dgm:pt modelId="{AB09F8A2-8048-4B33-8D4F-6EE445A85408}" type="pres">
      <dgm:prSet presAssocID="{D8129162-8E1F-4CE8-96C1-9743F9E81551}" presName="linearFlow" presStyleCnt="0">
        <dgm:presLayoutVars>
          <dgm:dir/>
          <dgm:resizeHandles val="exact"/>
        </dgm:presLayoutVars>
      </dgm:prSet>
      <dgm:spPr/>
    </dgm:pt>
    <dgm:pt modelId="{801DC9BD-8017-4E1E-9BCF-7D4151E8480B}" type="pres">
      <dgm:prSet presAssocID="{5521B749-C212-45C9-9E24-DEA7AF6BA5B0}" presName="composite" presStyleCnt="0"/>
      <dgm:spPr/>
    </dgm:pt>
    <dgm:pt modelId="{E6B90C7E-2759-4059-95DA-02D4799C5CB6}" type="pres">
      <dgm:prSet presAssocID="{5521B749-C212-45C9-9E24-DEA7AF6BA5B0}" presName="imgShp" presStyleLbl="fgImgPlace1" presStyleIdx="0" presStyleCnt="4" custLinFactNeighborX="-85267" custLinFactNeighborY="115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25F90F7-66E5-4E0B-882C-00F91DB5E039}" type="pres">
      <dgm:prSet presAssocID="{5521B749-C212-45C9-9E24-DEA7AF6BA5B0}" presName="txShp" presStyleLbl="node1" presStyleIdx="0" presStyleCnt="4" custScaleX="12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AFB3C-1471-416C-8C9F-7A131273418E}" type="pres">
      <dgm:prSet presAssocID="{27FF1DE9-ED54-404A-AACF-0AA493E809C3}" presName="spacing" presStyleCnt="0"/>
      <dgm:spPr/>
    </dgm:pt>
    <dgm:pt modelId="{0BB290BF-679E-4FA5-95D0-B4A1178D6124}" type="pres">
      <dgm:prSet presAssocID="{28AED14E-2023-4C9B-AE5F-A3A145325DA4}" presName="composite" presStyleCnt="0"/>
      <dgm:spPr/>
    </dgm:pt>
    <dgm:pt modelId="{F7770C2B-72F7-45AA-8995-08262203556F}" type="pres">
      <dgm:prSet presAssocID="{28AED14E-2023-4C9B-AE5F-A3A145325DA4}" presName="imgShp" presStyleLbl="fgImgPlace1" presStyleIdx="1" presStyleCnt="4" custLinFactNeighborX="-78805" custLinFactNeighborY="-5917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3">
              <a:lumMod val="60000"/>
              <a:lumOff val="40000"/>
            </a:schemeClr>
          </a:solidFill>
        </a:ln>
      </dgm:spPr>
    </dgm:pt>
    <dgm:pt modelId="{217B9E91-4B03-4749-8C1C-B19C74430788}" type="pres">
      <dgm:prSet presAssocID="{28AED14E-2023-4C9B-AE5F-A3A145325DA4}" presName="txShp" presStyleLbl="node1" presStyleIdx="1" presStyleCnt="4" custScaleX="12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9BBA6-FFF0-4617-9755-B9F35E093E12}" type="pres">
      <dgm:prSet presAssocID="{0E5F8CC2-1320-404B-90E3-1BF898BB4175}" presName="spacing" presStyleCnt="0"/>
      <dgm:spPr/>
    </dgm:pt>
    <dgm:pt modelId="{A741F3DC-1A8F-4F09-BEF7-ED4F58E77F97}" type="pres">
      <dgm:prSet presAssocID="{680B8198-AD92-49DD-AB52-92C5AB902074}" presName="composite" presStyleCnt="0"/>
      <dgm:spPr/>
    </dgm:pt>
    <dgm:pt modelId="{DD4A0C88-AF60-4FA4-AF9D-5444EF403D79}" type="pres">
      <dgm:prSet presAssocID="{680B8198-AD92-49DD-AB52-92C5AB902074}" presName="imgShp" presStyleLbl="fgImgPlace1" presStyleIdx="2" presStyleCnt="4" custLinFactNeighborX="-78805" custLinFactNeighborY="639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3840EF4-277A-4575-99FD-AA85BA206B7E}" type="pres">
      <dgm:prSet presAssocID="{680B8198-AD92-49DD-AB52-92C5AB902074}" presName="txShp" presStyleLbl="node1" presStyleIdx="2" presStyleCnt="4" custScaleX="12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C0D37-36A5-41D4-B894-52C05583334F}" type="pres">
      <dgm:prSet presAssocID="{53800DE2-C4DA-4530-A9FE-1A881B555154}" presName="spacing" presStyleCnt="0"/>
      <dgm:spPr/>
    </dgm:pt>
    <dgm:pt modelId="{556EE1A0-AE6A-4904-94D0-427199FBA449}" type="pres">
      <dgm:prSet presAssocID="{2F622530-CDEB-4C34-B198-8DECC6E8D61A}" presName="composite" presStyleCnt="0"/>
      <dgm:spPr/>
    </dgm:pt>
    <dgm:pt modelId="{20AB34BC-6C68-46CA-A7BC-41852FE381E9}" type="pres">
      <dgm:prSet presAssocID="{2F622530-CDEB-4C34-B198-8DECC6E8D61A}" presName="imgShp" presStyleLbl="fgImgPlace1" presStyleIdx="3" presStyleCnt="4" custLinFactNeighborX="-78805" custLinFactNeighborY="26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4">
              <a:lumMod val="60000"/>
              <a:lumOff val="40000"/>
            </a:schemeClr>
          </a:solidFill>
        </a:ln>
      </dgm:spPr>
    </dgm:pt>
    <dgm:pt modelId="{C6DD5C97-8940-40E4-8C9C-ED01E75CF299}" type="pres">
      <dgm:prSet presAssocID="{2F622530-CDEB-4C34-B198-8DECC6E8D61A}" presName="txShp" presStyleLbl="node1" presStyleIdx="3" presStyleCnt="4" custScaleX="124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0240E6-1AB5-423F-9B79-0951B5618B7C}" srcId="{D8129162-8E1F-4CE8-96C1-9743F9E81551}" destId="{5521B749-C212-45C9-9E24-DEA7AF6BA5B0}" srcOrd="0" destOrd="0" parTransId="{D8CE9101-EF72-4B1C-84C6-7548C4D5B2CC}" sibTransId="{27FF1DE9-ED54-404A-AACF-0AA493E809C3}"/>
    <dgm:cxn modelId="{8068DBF0-3BD4-4E9A-88CD-E1EC43BF582F}" type="presOf" srcId="{5521B749-C212-45C9-9E24-DEA7AF6BA5B0}" destId="{225F90F7-66E5-4E0B-882C-00F91DB5E039}" srcOrd="0" destOrd="0" presId="urn:microsoft.com/office/officeart/2005/8/layout/vList3#3"/>
    <dgm:cxn modelId="{34334339-4A7A-4C3D-834A-ACFABB764066}" type="presOf" srcId="{D8129162-8E1F-4CE8-96C1-9743F9E81551}" destId="{AB09F8A2-8048-4B33-8D4F-6EE445A85408}" srcOrd="0" destOrd="0" presId="urn:microsoft.com/office/officeart/2005/8/layout/vList3#3"/>
    <dgm:cxn modelId="{A0876055-6E74-4217-9BBF-37B3F4BB01B8}" srcId="{D8129162-8E1F-4CE8-96C1-9743F9E81551}" destId="{28AED14E-2023-4C9B-AE5F-A3A145325DA4}" srcOrd="1" destOrd="0" parTransId="{9B22A1BC-46A6-40D9-A81F-D12DD91B7615}" sibTransId="{0E5F8CC2-1320-404B-90E3-1BF898BB4175}"/>
    <dgm:cxn modelId="{37D0B520-8F1E-4687-84A2-A6E4F8B09B1B}" type="presOf" srcId="{680B8198-AD92-49DD-AB52-92C5AB902074}" destId="{D3840EF4-277A-4575-99FD-AA85BA206B7E}" srcOrd="0" destOrd="0" presId="urn:microsoft.com/office/officeart/2005/8/layout/vList3#3"/>
    <dgm:cxn modelId="{E2F968DE-E222-4EBA-9A5A-15C8FA1633C0}" type="presOf" srcId="{2F622530-CDEB-4C34-B198-8DECC6E8D61A}" destId="{C6DD5C97-8940-40E4-8C9C-ED01E75CF299}" srcOrd="0" destOrd="0" presId="urn:microsoft.com/office/officeart/2005/8/layout/vList3#3"/>
    <dgm:cxn modelId="{630B6852-4C4F-425D-B9BD-9A8EE332457C}" srcId="{D8129162-8E1F-4CE8-96C1-9743F9E81551}" destId="{680B8198-AD92-49DD-AB52-92C5AB902074}" srcOrd="2" destOrd="0" parTransId="{E837F87C-E508-4B85-8129-556CE6DEE348}" sibTransId="{53800DE2-C4DA-4530-A9FE-1A881B555154}"/>
    <dgm:cxn modelId="{4295AC86-C542-40E5-BE77-B06512296A80}" srcId="{D8129162-8E1F-4CE8-96C1-9743F9E81551}" destId="{2F622530-CDEB-4C34-B198-8DECC6E8D61A}" srcOrd="3" destOrd="0" parTransId="{80D57B8D-FAEA-41C4-86E9-6ACB22C1B360}" sibTransId="{CFA882CF-887E-493F-AD5D-1021FF891DFE}"/>
    <dgm:cxn modelId="{94BB8D46-7DC8-4D45-86D3-29422DFB591C}" type="presOf" srcId="{28AED14E-2023-4C9B-AE5F-A3A145325DA4}" destId="{217B9E91-4B03-4749-8C1C-B19C74430788}" srcOrd="0" destOrd="0" presId="urn:microsoft.com/office/officeart/2005/8/layout/vList3#3"/>
    <dgm:cxn modelId="{845C342C-38A3-4A4A-A226-FA541E93EF9D}" type="presParOf" srcId="{AB09F8A2-8048-4B33-8D4F-6EE445A85408}" destId="{801DC9BD-8017-4E1E-9BCF-7D4151E8480B}" srcOrd="0" destOrd="0" presId="urn:microsoft.com/office/officeart/2005/8/layout/vList3#3"/>
    <dgm:cxn modelId="{595F6852-DC73-4BA6-96A3-62B9A80CBA93}" type="presParOf" srcId="{801DC9BD-8017-4E1E-9BCF-7D4151E8480B}" destId="{E6B90C7E-2759-4059-95DA-02D4799C5CB6}" srcOrd="0" destOrd="0" presId="urn:microsoft.com/office/officeart/2005/8/layout/vList3#3"/>
    <dgm:cxn modelId="{DC3190F5-B8AA-4C57-A639-73F6DACBA50B}" type="presParOf" srcId="{801DC9BD-8017-4E1E-9BCF-7D4151E8480B}" destId="{225F90F7-66E5-4E0B-882C-00F91DB5E039}" srcOrd="1" destOrd="0" presId="urn:microsoft.com/office/officeart/2005/8/layout/vList3#3"/>
    <dgm:cxn modelId="{D3CA0E52-54A8-4785-88CA-3907BC606F2F}" type="presParOf" srcId="{AB09F8A2-8048-4B33-8D4F-6EE445A85408}" destId="{D45AFB3C-1471-416C-8C9F-7A131273418E}" srcOrd="1" destOrd="0" presId="urn:microsoft.com/office/officeart/2005/8/layout/vList3#3"/>
    <dgm:cxn modelId="{A7E0BC59-B6D6-42E5-986F-767AD6DB0ABA}" type="presParOf" srcId="{AB09F8A2-8048-4B33-8D4F-6EE445A85408}" destId="{0BB290BF-679E-4FA5-95D0-B4A1178D6124}" srcOrd="2" destOrd="0" presId="urn:microsoft.com/office/officeart/2005/8/layout/vList3#3"/>
    <dgm:cxn modelId="{F1852F1F-7A60-4721-9E79-B83904CF393D}" type="presParOf" srcId="{0BB290BF-679E-4FA5-95D0-B4A1178D6124}" destId="{F7770C2B-72F7-45AA-8995-08262203556F}" srcOrd="0" destOrd="0" presId="urn:microsoft.com/office/officeart/2005/8/layout/vList3#3"/>
    <dgm:cxn modelId="{1C68A859-1F37-4BBE-9F7D-63206878B6D5}" type="presParOf" srcId="{0BB290BF-679E-4FA5-95D0-B4A1178D6124}" destId="{217B9E91-4B03-4749-8C1C-B19C74430788}" srcOrd="1" destOrd="0" presId="urn:microsoft.com/office/officeart/2005/8/layout/vList3#3"/>
    <dgm:cxn modelId="{2CCBC63A-DF1C-4909-A891-6F4911D73AB6}" type="presParOf" srcId="{AB09F8A2-8048-4B33-8D4F-6EE445A85408}" destId="{E119BBA6-FFF0-4617-9755-B9F35E093E12}" srcOrd="3" destOrd="0" presId="urn:microsoft.com/office/officeart/2005/8/layout/vList3#3"/>
    <dgm:cxn modelId="{8EEB1667-A85B-40D1-8465-53B230455E08}" type="presParOf" srcId="{AB09F8A2-8048-4B33-8D4F-6EE445A85408}" destId="{A741F3DC-1A8F-4F09-BEF7-ED4F58E77F97}" srcOrd="4" destOrd="0" presId="urn:microsoft.com/office/officeart/2005/8/layout/vList3#3"/>
    <dgm:cxn modelId="{0E66B685-D94D-4AAF-A9A3-3255EEDDC964}" type="presParOf" srcId="{A741F3DC-1A8F-4F09-BEF7-ED4F58E77F97}" destId="{DD4A0C88-AF60-4FA4-AF9D-5444EF403D79}" srcOrd="0" destOrd="0" presId="urn:microsoft.com/office/officeart/2005/8/layout/vList3#3"/>
    <dgm:cxn modelId="{D9142ABC-710A-4463-9701-680A7FA9F1C6}" type="presParOf" srcId="{A741F3DC-1A8F-4F09-BEF7-ED4F58E77F97}" destId="{D3840EF4-277A-4575-99FD-AA85BA206B7E}" srcOrd="1" destOrd="0" presId="urn:microsoft.com/office/officeart/2005/8/layout/vList3#3"/>
    <dgm:cxn modelId="{A95098CB-C141-4256-A0BB-373D688F3245}" type="presParOf" srcId="{AB09F8A2-8048-4B33-8D4F-6EE445A85408}" destId="{1B8C0D37-36A5-41D4-B894-52C05583334F}" srcOrd="5" destOrd="0" presId="urn:microsoft.com/office/officeart/2005/8/layout/vList3#3"/>
    <dgm:cxn modelId="{DD35317F-E87B-47EF-A40C-D1CABBDB959F}" type="presParOf" srcId="{AB09F8A2-8048-4B33-8D4F-6EE445A85408}" destId="{556EE1A0-AE6A-4904-94D0-427199FBA449}" srcOrd="6" destOrd="0" presId="urn:microsoft.com/office/officeart/2005/8/layout/vList3#3"/>
    <dgm:cxn modelId="{A8B1A319-5157-4664-AABC-D08A31EFBAA9}" type="presParOf" srcId="{556EE1A0-AE6A-4904-94D0-427199FBA449}" destId="{20AB34BC-6C68-46CA-A7BC-41852FE381E9}" srcOrd="0" destOrd="0" presId="urn:microsoft.com/office/officeart/2005/8/layout/vList3#3"/>
    <dgm:cxn modelId="{9C6752D3-9383-448E-93B0-3F17768EFD8A}" type="presParOf" srcId="{556EE1A0-AE6A-4904-94D0-427199FBA449}" destId="{C6DD5C97-8940-40E4-8C9C-ED01E75CF299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F90F7-66E5-4E0B-882C-00F91DB5E039}">
      <dsp:nvSpPr>
        <dsp:cNvPr id="0" name=""/>
        <dsp:cNvSpPr/>
      </dsp:nvSpPr>
      <dsp:spPr>
        <a:xfrm rot="10800000">
          <a:off x="744345" y="1227"/>
          <a:ext cx="7080260" cy="1076474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4695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Базовые ценности, которым должны следовать  преподаватели, сотрудники и обучающиеся  </a:t>
          </a:r>
          <a:endParaRPr lang="ru-RU" sz="2100" b="1" kern="1200" dirty="0"/>
        </a:p>
      </dsp:txBody>
      <dsp:txXfrm rot="10800000">
        <a:off x="1013463" y="1227"/>
        <a:ext cx="6811142" cy="1076474"/>
      </dsp:txXfrm>
    </dsp:sp>
    <dsp:sp modelId="{E6B90C7E-2759-4059-95DA-02D4799C5CB6}">
      <dsp:nvSpPr>
        <dsp:cNvPr id="0" name=""/>
        <dsp:cNvSpPr/>
      </dsp:nvSpPr>
      <dsp:spPr>
        <a:xfrm>
          <a:off x="0" y="13649"/>
          <a:ext cx="1076474" cy="10764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7B9E91-4B03-4749-8C1C-B19C74430788}">
      <dsp:nvSpPr>
        <dsp:cNvPr id="0" name=""/>
        <dsp:cNvSpPr/>
      </dsp:nvSpPr>
      <dsp:spPr>
        <a:xfrm rot="10800000">
          <a:off x="744345" y="1399037"/>
          <a:ext cx="7080260" cy="1076474"/>
        </a:xfrm>
        <a:prstGeom prst="homePlat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4695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Соблюдение Кодекса чести студента, Кодекса чести преподавателя и  Кодекса чести сотрудника</a:t>
          </a:r>
        </a:p>
      </dsp:txBody>
      <dsp:txXfrm rot="10800000">
        <a:off x="1013463" y="1399037"/>
        <a:ext cx="6811142" cy="1076474"/>
      </dsp:txXfrm>
    </dsp:sp>
    <dsp:sp modelId="{F7770C2B-72F7-45AA-8995-08262203556F}">
      <dsp:nvSpPr>
        <dsp:cNvPr id="0" name=""/>
        <dsp:cNvSpPr/>
      </dsp:nvSpPr>
      <dsp:spPr>
        <a:xfrm>
          <a:off x="48746" y="1335342"/>
          <a:ext cx="1076474" cy="107647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3840EF4-277A-4575-99FD-AA85BA206B7E}">
      <dsp:nvSpPr>
        <dsp:cNvPr id="0" name=""/>
        <dsp:cNvSpPr/>
      </dsp:nvSpPr>
      <dsp:spPr>
        <a:xfrm rot="10800000">
          <a:off x="744345" y="2796847"/>
          <a:ext cx="7080260" cy="1076474"/>
        </a:xfrm>
        <a:prstGeom prst="homePlat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4695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Следование  традициям Университета</a:t>
          </a:r>
        </a:p>
      </dsp:txBody>
      <dsp:txXfrm rot="10800000">
        <a:off x="1013463" y="2796847"/>
        <a:ext cx="6811142" cy="1076474"/>
      </dsp:txXfrm>
    </dsp:sp>
    <dsp:sp modelId="{DD4A0C88-AF60-4FA4-AF9D-5444EF403D79}">
      <dsp:nvSpPr>
        <dsp:cNvPr id="0" name=""/>
        <dsp:cNvSpPr/>
      </dsp:nvSpPr>
      <dsp:spPr>
        <a:xfrm>
          <a:off x="48746" y="2865709"/>
          <a:ext cx="1076474" cy="107647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DD5C97-8940-40E4-8C9C-ED01E75CF299}">
      <dsp:nvSpPr>
        <dsp:cNvPr id="0" name=""/>
        <dsp:cNvSpPr/>
      </dsp:nvSpPr>
      <dsp:spPr>
        <a:xfrm rot="10800000">
          <a:off x="744345" y="4194658"/>
          <a:ext cx="7080260" cy="1076474"/>
        </a:xfrm>
        <a:prstGeom prst="homePlat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4695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Реализация программы личностного роста и развития студента</a:t>
          </a:r>
          <a:endParaRPr lang="ru-RU" sz="2100" b="1" kern="1200" dirty="0"/>
        </a:p>
      </dsp:txBody>
      <dsp:txXfrm rot="10800000">
        <a:off x="1013463" y="4194658"/>
        <a:ext cx="6811142" cy="1076474"/>
      </dsp:txXfrm>
    </dsp:sp>
    <dsp:sp modelId="{20AB34BC-6C68-46CA-A7BC-41852FE381E9}">
      <dsp:nvSpPr>
        <dsp:cNvPr id="0" name=""/>
        <dsp:cNvSpPr/>
      </dsp:nvSpPr>
      <dsp:spPr>
        <a:xfrm>
          <a:off x="48746" y="4195885"/>
          <a:ext cx="1076474" cy="107647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25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862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011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E4E33-D12B-4B2B-94ED-DED3C85FB5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D2ADE-B2DC-4977-9E4C-119CDA1419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76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075E7-40AB-42BB-86E3-D9FD27D2938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F9B3-7696-4F73-8396-48DD5D0D77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48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4E93E-871E-4F97-A448-47651A2FFC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41AC6-4BE9-4DF6-8B7D-6E541933E4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90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218CA-A8AF-43D3-95EF-FBD45BB654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FCEB8-6802-4D26-92C0-1F3E27732D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59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FE975-5A74-4774-96B0-76B7BC914C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13E5-96FC-4810-9701-105374E7FC7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72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A141C-66D0-404E-BB99-D47E9F14F16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D71C-8094-4F65-9F31-DC611A03CD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65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F610B-1EF4-4965-A897-825B8B49F2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6406A-2299-49E8-B975-2545B4CF76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13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31D75-F2C1-46A2-B581-48A1BC0EC0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07AFC-ECC9-4687-859C-C49226DEF3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5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84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8337B-32A2-463B-818A-D94EB451DF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4182A-4EAE-4A53-8271-8EE0697BEE2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4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93F6C-70E8-437A-9B34-4058ADFE52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5F07-E52C-4552-AAEB-CE9B9AFE5F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34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3701B-494A-4AE0-AA59-7B6097AF4B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D67F6-41CB-41F9-BC05-9FB974C69A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50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83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98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01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84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8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42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87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688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062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53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82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4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67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13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57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80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2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0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9416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95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1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92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452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8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4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3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18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794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95B2-138B-4167-AA1D-1646420B1FED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BE544-BBD1-4CEA-8814-EA7DAB065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85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295B2-138B-4167-AA1D-1646420B1FED}" type="datetimeFigureOut">
              <a:rPr lang="ru-RU" smtClean="0"/>
              <a:t>27.08.2014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E544-BBD1-4CEA-8814-EA7DAB065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15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A2A5BE-B9AD-4477-B314-A9ACAA78FD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3563AE-7B42-4B10-97C1-5FF33378F1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8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5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295B2-138B-4167-AA1D-1646420B1FE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E544-BBD1-4CEA-8814-EA7DAB0653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0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randars.ru/college/sociologiya/lichnost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ы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144016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1772816"/>
            <a:ext cx="7776864" cy="11521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41217" y="1916832"/>
            <a:ext cx="79232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Социализация студента через «Модель формирования личности выпускника </a:t>
            </a:r>
            <a:r>
              <a:rPr lang="ru-RU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КазНМУ</a:t>
            </a: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им. </a:t>
            </a:r>
            <a:r>
              <a:rPr lang="ru-RU" sz="2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С.Д.Асфендиярова</a:t>
            </a: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»</a:t>
            </a:r>
            <a:b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казбе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Модели </a:t>
            </a:r>
            <a:r>
              <a:rPr lang="kk-K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формирования личности выпускника КазНМУ особое значение уделяется ценностным ориентациям студентов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медиков, ими </a:t>
            </a:r>
            <a:r>
              <a:rPr lang="kk-K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являются: 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k-K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гуманизм;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k-K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патриотизм;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k-K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толерантность;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k-K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культура;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k-K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лидерство</a:t>
            </a:r>
            <a:r>
              <a:rPr lang="kk-KZ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943"/>
            <a:ext cx="1990900" cy="110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43608" y="3175"/>
            <a:ext cx="7316456" cy="1143000"/>
          </a:xfrm>
        </p:spPr>
        <p:txBody>
          <a:bodyPr>
            <a:normAutofit/>
          </a:bodyPr>
          <a:lstStyle/>
          <a:p>
            <a:r>
              <a:rPr lang="kk-KZ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Ценностные ориентации</a:t>
            </a:r>
            <a:br>
              <a:rPr lang="kk-KZ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kk-KZ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студента </a:t>
            </a:r>
            <a:r>
              <a:rPr lang="kk-KZ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КазНМУ</a:t>
            </a:r>
            <a:r>
              <a:rPr lang="kk-KZ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1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405"/>
    </mc:Choice>
    <mc:Fallback>
      <p:transition advTm="1240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толе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50" y="482685"/>
            <a:ext cx="9144000" cy="638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76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286"/>
    </mc:Choice>
    <mc:Fallback>
      <p:transition advTm="1228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толе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" y="951929"/>
            <a:ext cx="9129232" cy="590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2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232"/>
    </mc:Choice>
    <mc:Fallback>
      <p:transition advTm="1223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толе 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541"/>
            <a:ext cx="9144000" cy="632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61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266"/>
    </mc:Choice>
    <mc:Fallback>
      <p:transition advTm="1226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толе 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6706"/>
            <a:ext cx="9322112" cy="615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07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159"/>
    </mc:Choice>
    <mc:Fallback>
      <p:transition advTm="1215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толе 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6" y="662990"/>
            <a:ext cx="8962022" cy="58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37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880"/>
    </mc:Choice>
    <mc:Fallback>
      <p:transition advTm="1288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8072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ru-RU" sz="3200" b="1" dirty="0" smtClean="0">
                <a:solidFill>
                  <a:schemeClr val="bg1"/>
                </a:solidFill>
              </a:rPr>
              <a:t>2. Корпоративная </a:t>
            </a:r>
            <a:r>
              <a:rPr lang="ru-RU" sz="3200" b="1" dirty="0" smtClean="0">
                <a:solidFill>
                  <a:schemeClr val="bg1"/>
                </a:solidFill>
              </a:rPr>
              <a:t>культура ВУЗа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575048" y="1397000"/>
          <a:ext cx="8568952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624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3.Личность </a:t>
            </a:r>
            <a:r>
              <a:rPr lang="ru-RU" sz="3600" dirty="0" smtClean="0">
                <a:solidFill>
                  <a:srgbClr val="0070C0"/>
                </a:solidFill>
              </a:rPr>
              <a:t>преподавателя.</a:t>
            </a:r>
            <a:br>
              <a:rPr lang="ru-RU" sz="3600" dirty="0" smtClean="0">
                <a:solidFill>
                  <a:srgbClr val="0070C0"/>
                </a:solidFill>
              </a:rPr>
            </a:br>
            <a:r>
              <a:rPr lang="ru-RU" sz="3600" dirty="0" smtClean="0">
                <a:solidFill>
                  <a:srgbClr val="0070C0"/>
                </a:solidFill>
              </a:rPr>
              <a:t>4.Социально-воспитательная </a:t>
            </a:r>
            <a:r>
              <a:rPr lang="ru-RU" sz="3600" dirty="0" smtClean="0">
                <a:solidFill>
                  <a:srgbClr val="0070C0"/>
                </a:solidFill>
              </a:rPr>
              <a:t>среда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Кодекс чести преподавателя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Тьюторства</a:t>
            </a:r>
            <a:r>
              <a:rPr lang="ru-RU" dirty="0" smtClean="0"/>
              <a:t> </a:t>
            </a:r>
            <a:r>
              <a:rPr lang="ru-RU" dirty="0" smtClean="0"/>
              <a:t>– введено 2012г. ( первый год - </a:t>
            </a:r>
            <a:r>
              <a:rPr lang="ru-RU" dirty="0" smtClean="0"/>
              <a:t>63, </a:t>
            </a:r>
            <a:r>
              <a:rPr lang="ru-RU" dirty="0" smtClean="0"/>
              <a:t>прошлый год-206 </a:t>
            </a:r>
            <a:r>
              <a:rPr lang="ru-RU" dirty="0" err="1" smtClean="0"/>
              <a:t>тьютора</a:t>
            </a:r>
            <a:r>
              <a:rPr lang="ru-RU" dirty="0" smtClean="0"/>
              <a:t>)</a:t>
            </a:r>
          </a:p>
          <a:p>
            <a:r>
              <a:rPr lang="ru-RU" dirty="0"/>
              <a:t>Школа </a:t>
            </a:r>
            <a:r>
              <a:rPr lang="ru-RU" dirty="0" err="1" smtClean="0"/>
              <a:t>тьюторов</a:t>
            </a:r>
            <a:endParaRPr lang="ru-RU" dirty="0" smtClean="0"/>
          </a:p>
          <a:p>
            <a:r>
              <a:rPr lang="ru-RU" dirty="0" smtClean="0"/>
              <a:t>Этический Совет, Совет Старейшин</a:t>
            </a:r>
          </a:p>
          <a:p>
            <a:r>
              <a:rPr lang="ru-RU" dirty="0" smtClean="0"/>
              <a:t>Социальные </a:t>
            </a:r>
            <a:r>
              <a:rPr lang="ru-RU" dirty="0" smtClean="0"/>
              <a:t>условия (социальная поддержка, строительство общежитии, прикрепление в университетскую поликлинику, студенческое </a:t>
            </a:r>
            <a:r>
              <a:rPr lang="ru-RU" dirty="0" smtClean="0"/>
              <a:t>самоуправление СПУ, СПФ, СД)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8" descr="Безымянный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648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вузовская социализация - это процесс создания условий, способствующих формированию социально-ориентированной личности, которая характеризуется следующими наиболее значимыми компонентами:</a:t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умениями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решения в сложных ситуациях, адекватно ставить перед собой цель и достигать ее наиболее эффективным способом, регулировать свою эмоциональную сферу, строить свое поведение с учетом интересов других людей;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 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способностями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учитывать желания и права других людей, адекватно воспринимать социальные требования социума и если необходимо изменяться в соответствии с ними, эффективно вовлекаться в процесс межличностного взаимодействия;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  </a:t>
            </a:r>
            <a:r>
              <a:rPr lang="ru-RU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социализирующими качествами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уверенностью в своих способностях, целеустремленностью, мобильностью,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 устойчивостью, толерантностью, волевым контролем, адекватной самооценкой.</a:t>
            </a:r>
          </a:p>
          <a:p>
            <a:endParaRPr lang="ru-RU" dirty="0"/>
          </a:p>
        </p:txBody>
      </p:sp>
      <p:pic>
        <p:nvPicPr>
          <p:cNvPr id="4" name="Рисунок 8" descr="Безымянный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226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37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достижения </a:t>
            </a:r>
            <a:b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воспитательной работы </a:t>
            </a:r>
            <a:b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2013-2014 учебном году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925144"/>
          </a:xfrm>
          <a:solidFill>
            <a:schemeClr val="accent1">
              <a:alpha val="28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400" b="1" dirty="0" smtClean="0"/>
              <a:t>За 2013-2014 учебный год проведено более 120 мероприятий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Разработаны: Кодекс чести студента, </a:t>
            </a:r>
            <a:r>
              <a:rPr lang="ru-RU" sz="2400" b="1" dirty="0" smtClean="0">
                <a:solidFill>
                  <a:srgbClr val="0070C0"/>
                </a:solidFill>
              </a:rPr>
              <a:t>«</a:t>
            </a:r>
            <a:r>
              <a:rPr lang="ru-RU" sz="2400" b="1" dirty="0" smtClean="0">
                <a:solidFill>
                  <a:srgbClr val="0070C0"/>
                </a:solidFill>
              </a:rPr>
              <a:t>Методическое пособие в помощь </a:t>
            </a:r>
            <a:r>
              <a:rPr lang="ru-RU" sz="2400" b="1" dirty="0" err="1" smtClean="0">
                <a:solidFill>
                  <a:srgbClr val="0070C0"/>
                </a:solidFill>
              </a:rPr>
              <a:t>тьютору</a:t>
            </a:r>
            <a:r>
              <a:rPr lang="ru-RU" sz="2400" b="1" dirty="0" smtClean="0">
                <a:solidFill>
                  <a:srgbClr val="0070C0"/>
                </a:solidFill>
              </a:rPr>
              <a:t>», </a:t>
            </a:r>
            <a:r>
              <a:rPr lang="ru-RU" sz="2400" b="1" dirty="0" smtClean="0">
                <a:solidFill>
                  <a:srgbClr val="0070C0"/>
                </a:solidFill>
              </a:rPr>
              <a:t>«Модель </a:t>
            </a:r>
            <a:r>
              <a:rPr lang="ru-RU" sz="2400" b="1" dirty="0" smtClean="0">
                <a:solidFill>
                  <a:srgbClr val="0070C0"/>
                </a:solidFill>
              </a:rPr>
              <a:t>формирования личностного роста выпускника </a:t>
            </a:r>
            <a:r>
              <a:rPr lang="ru-RU" sz="2400" b="1" dirty="0" err="1" smtClean="0">
                <a:solidFill>
                  <a:srgbClr val="0070C0"/>
                </a:solidFill>
              </a:rPr>
              <a:t>КазНМУ</a:t>
            </a:r>
            <a:r>
              <a:rPr lang="ru-RU" sz="2400" b="1" dirty="0" smtClean="0">
                <a:solidFill>
                  <a:srgbClr val="0070C0"/>
                </a:solidFill>
              </a:rPr>
              <a:t>»</a:t>
            </a:r>
          </a:p>
          <a:p>
            <a:pPr>
              <a:defRPr/>
            </a:pPr>
            <a:r>
              <a:rPr lang="ru-RU" sz="2400" b="1" dirty="0" smtClean="0"/>
              <a:t>Количество студенческих организаций, секций и творческих коллективов увеличилось в </a:t>
            </a:r>
            <a:r>
              <a:rPr lang="ru-RU" sz="2400" b="1" dirty="0"/>
              <a:t>2</a:t>
            </a:r>
            <a:r>
              <a:rPr lang="ru-RU" sz="2400" b="1" dirty="0" smtClean="0"/>
              <a:t> раза и достигло 30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Разработан проект «Портфолио студента»</a:t>
            </a:r>
          </a:p>
          <a:p>
            <a:pPr>
              <a:defRPr/>
            </a:pPr>
            <a:r>
              <a:rPr lang="ru-RU" sz="2400" b="1" dirty="0" smtClean="0"/>
              <a:t>Реализовывалась Антикоррупционная программа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Проведены тренинги для студенческого актива и </a:t>
            </a:r>
            <a:r>
              <a:rPr lang="ru-RU" sz="2400" b="1" dirty="0" err="1" smtClean="0">
                <a:solidFill>
                  <a:srgbClr val="0070C0"/>
                </a:solidFill>
              </a:rPr>
              <a:t>тьюторов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ru-RU" dirty="0"/>
          </a:p>
        </p:txBody>
      </p:sp>
      <p:pic>
        <p:nvPicPr>
          <p:cNvPr id="27652" name="Рисунок 8" descr="Безымянный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05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 социализация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1556792"/>
            <a:ext cx="8147050" cy="4569371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-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роцесс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усвоения индивидом социальных норм, культурных ценностей и образцов поведения общества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 которому он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принадлежит.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включает в себя передачу и овладение знаниями, умениями, навыками, формирование ценностей, идеалов, норм и правил социального поведения.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социологической науке принято выделять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основных типа социализации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— усвоение норм и ценностей ребенком;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вторичная — усвоение новых норм и ценностей взрослым человеком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8" descr="Безымянный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389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425575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2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800" b="1" dirty="0" smtClean="0"/>
              <a:t>Проблемы,  </a:t>
            </a:r>
            <a:br>
              <a:rPr lang="ru-RU" sz="2800" b="1" dirty="0" smtClean="0"/>
            </a:br>
            <a:r>
              <a:rPr lang="ru-RU" sz="2800" b="1" dirty="0" smtClean="0"/>
              <a:t>выявленные в 2013-2014 учебном году </a:t>
            </a:r>
            <a:br>
              <a:rPr lang="ru-RU" sz="2800" b="1" dirty="0" smtClean="0"/>
            </a:br>
            <a:r>
              <a:rPr lang="ru-RU" sz="2800" b="1" dirty="0" smtClean="0"/>
              <a:t>в сфере воспитательной работы: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5068888"/>
          </a:xfrm>
          <a:solidFill>
            <a:schemeClr val="bg2"/>
          </a:solidFill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600" b="1" dirty="0" smtClean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b="1" dirty="0" smtClean="0">
                <a:solidFill>
                  <a:srgbClr val="0070C0"/>
                </a:solidFill>
              </a:rPr>
              <a:t>Выявлены отдельные проявления недостаточного уровня корпоративной культуры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b="1" dirty="0" smtClean="0"/>
              <a:t>Имеют место случаи формального подхода к назначению ответственных за воспитательную работу,  </a:t>
            </a:r>
            <a:r>
              <a:rPr lang="ru-RU" sz="2600" b="1" dirty="0" err="1" smtClean="0"/>
              <a:t>тьюторов</a:t>
            </a:r>
            <a:endParaRPr lang="ru-RU" sz="2600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b="1" dirty="0" smtClean="0">
                <a:solidFill>
                  <a:srgbClr val="0070C0"/>
                </a:solidFill>
              </a:rPr>
              <a:t>Не в полной мере выстроена система партнёрских взаимоотношений,  основанных на понимании и уважении,  между преподавателями и студентами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600" b="1" dirty="0" smtClean="0"/>
              <a:t>Достаточно острой остаётся проблема обеспеченности студентов местами в общежитии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pic>
        <p:nvPicPr>
          <p:cNvPr id="28676" name="Рисунок 8" descr="Безымянный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761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100" b="1" dirty="0" smtClean="0">
                <a:solidFill>
                  <a:srgbClr val="C00000"/>
                </a:solidFill>
              </a:rPr>
              <a:t>Приоритетные задачи 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по воспитательной работе 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на 2014-2015 учебный год</a:t>
            </a:r>
            <a:r>
              <a:rPr lang="ru-RU" sz="3100" dirty="0" smtClean="0">
                <a:solidFill>
                  <a:srgbClr val="C00000"/>
                </a:solidFill>
              </a:rPr>
              <a:t/>
            </a:r>
            <a:br>
              <a:rPr lang="ru-RU" sz="3100" dirty="0" smtClean="0">
                <a:solidFill>
                  <a:srgbClr val="C00000"/>
                </a:solidFill>
              </a:rPr>
            </a:br>
            <a:endParaRPr lang="ru-RU" sz="3100" dirty="0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852988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2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2400" b="1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b="1" dirty="0" smtClean="0"/>
              <a:t>-Реализация </a:t>
            </a:r>
            <a:r>
              <a:rPr lang="kk-KZ" sz="2400" b="1" dirty="0" smtClean="0"/>
              <a:t>«</a:t>
            </a:r>
            <a:r>
              <a:rPr lang="ru-RU" sz="2400" b="1" dirty="0" smtClean="0"/>
              <a:t>Модели формирования личностного роста выпускника </a:t>
            </a:r>
            <a:r>
              <a:rPr lang="ru-RU" sz="2400" b="1" dirty="0" err="1" smtClean="0"/>
              <a:t>КазНМУ</a:t>
            </a:r>
            <a:r>
              <a:rPr lang="ru-RU" sz="2400" b="1" dirty="0" smtClean="0"/>
              <a:t> им. С.Д. </a:t>
            </a:r>
            <a:r>
              <a:rPr lang="ru-RU" sz="2400" b="1" dirty="0" err="1" smtClean="0"/>
              <a:t>Асфендиярова</a:t>
            </a:r>
            <a:r>
              <a:rPr lang="kk-KZ" sz="2400" b="1" dirty="0" smtClean="0"/>
              <a:t>»</a:t>
            </a:r>
            <a:endParaRPr lang="ru-RU" sz="2400" b="1" dirty="0" smtClean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- </a:t>
            </a:r>
            <a:r>
              <a:rPr lang="ru-RU" sz="2400" b="1" dirty="0" err="1">
                <a:solidFill>
                  <a:srgbClr val="0070C0"/>
                </a:solidFill>
              </a:rPr>
              <a:t>В</a:t>
            </a:r>
            <a:r>
              <a:rPr lang="ru-RU" sz="2400" b="1" dirty="0" err="1" smtClean="0">
                <a:solidFill>
                  <a:srgbClr val="0070C0"/>
                </a:solidFill>
              </a:rPr>
              <a:t>недр</a:t>
            </a:r>
            <a:r>
              <a:rPr lang="kk-KZ" sz="2400" b="1" dirty="0" smtClean="0">
                <a:solidFill>
                  <a:srgbClr val="0070C0"/>
                </a:solidFill>
              </a:rPr>
              <a:t>ение  «Портфолио  студента КазНМУ им. С.Д. Асфендиярова»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kk-KZ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kk-KZ" sz="2400" b="1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kk-KZ" sz="2400" b="1" dirty="0" smtClean="0">
                <a:solidFill>
                  <a:schemeClr val="tx2">
                    <a:lumMod val="75000"/>
                  </a:schemeClr>
                </a:solidFill>
              </a:rPr>
              <a:t>Систематизировать работу  тьюторов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9700" name="Рисунок 8" descr="Безымянный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980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/>
            <a:r>
              <a:rPr lang="ru-RU" altLang="ru-RU" sz="3200" b="1" smtClean="0"/>
              <a:t/>
            </a:r>
            <a:br>
              <a:rPr lang="ru-RU" altLang="ru-RU" sz="3200" b="1" smtClean="0"/>
            </a:br>
            <a:r>
              <a:rPr lang="ru-RU" altLang="ru-RU" sz="2800" b="1" smtClean="0">
                <a:solidFill>
                  <a:srgbClr val="C00000"/>
                </a:solidFill>
              </a:rPr>
              <a:t>Приоритетные задачи </a:t>
            </a:r>
            <a:br>
              <a:rPr lang="ru-RU" altLang="ru-RU" sz="2800" b="1" smtClean="0">
                <a:solidFill>
                  <a:srgbClr val="C00000"/>
                </a:solidFill>
              </a:rPr>
            </a:br>
            <a:r>
              <a:rPr lang="ru-RU" altLang="ru-RU" sz="2800" b="1" smtClean="0">
                <a:solidFill>
                  <a:srgbClr val="C00000"/>
                </a:solidFill>
              </a:rPr>
              <a:t>по воспитательной работе </a:t>
            </a:r>
            <a:br>
              <a:rPr lang="ru-RU" altLang="ru-RU" sz="2800" b="1" smtClean="0">
                <a:solidFill>
                  <a:srgbClr val="C00000"/>
                </a:solidFill>
              </a:rPr>
            </a:br>
            <a:r>
              <a:rPr lang="ru-RU" altLang="ru-RU" sz="2800" b="1" smtClean="0">
                <a:solidFill>
                  <a:srgbClr val="C00000"/>
                </a:solidFill>
              </a:rPr>
              <a:t>на 2014-2015 учебный год</a:t>
            </a:r>
            <a:br>
              <a:rPr lang="ru-RU" altLang="ru-RU" sz="2800" b="1" smtClean="0">
                <a:solidFill>
                  <a:srgbClr val="C00000"/>
                </a:solidFill>
              </a:rPr>
            </a:br>
            <a:endParaRPr lang="ru-RU" altLang="ru-RU" sz="2800" b="1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924425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2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/>
              <a:t>Активизация социальной мобильности студентов, расширение  мотивационных инструментов для дальнейшего развития студенческого самоуправления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rgbClr val="00B05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00B050"/>
                </a:solidFill>
              </a:rPr>
              <a:t>Разработка и реализация стратегии воспитательной работы с обучающимися на уровне постдипломного образования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/>
              <a:t>Выход на республиканский и международный уровень сотрудничества среди студенческих общественных организаций и волонтёрской  службы.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pic>
        <p:nvPicPr>
          <p:cNvPr id="30724" name="Рисунок 8" descr="Безымянный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329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348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СПАСИБО ЗА ВНИМАНИЕ!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4805"/>
            <a:ext cx="9137380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26737"/>
            <a:ext cx="1092928" cy="109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28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Агенты социализации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представляет собой совокупность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агентов и институтов,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формирующих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направляющих, стимулирующих, ограничивающих становление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Личность"/>
              </a:rPr>
              <a:t>личности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человека.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Агенты социализации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конкретные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ответственные за обучение культурным нормам и социальным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ценностям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(родители, братья, сестры, бабушки, дедушки, другие родственники, друзья, учителя, лидеры молодежных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группировок, представители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школы,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университета,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армии, милиции, церкви, сотрудники средств массовой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информации).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Институты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социализации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влияющие на процесс социализации и направляющие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( это семья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школа, группа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сверстников, государство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его органы, университеты, церковь, средства массовой информации и т. д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8" descr="Безымянный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95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влияющие на социализация в ВУЗе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1600200"/>
            <a:ext cx="8147050" cy="4525963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4500" dirty="0"/>
              <a:t>1.  </a:t>
            </a:r>
            <a:r>
              <a:rPr lang="ru-RU" sz="4500" i="1" dirty="0">
                <a:solidFill>
                  <a:srgbClr val="FF0000"/>
                </a:solidFill>
              </a:rPr>
              <a:t>Образовательный процесс</a:t>
            </a:r>
            <a:r>
              <a:rPr lang="ru-RU" sz="4500" dirty="0"/>
              <a:t>, являющийся неотъемлемой частью любого учебного заведения и подразумевающий целенаправленный целостный процесс воспитания и обучения, педагогически спланированное и реализуемое единство целей, ценностей, содержания, технологий, организационных форм, диагностических процедур и др.</a:t>
            </a:r>
          </a:p>
          <a:p>
            <a:pPr algn="just"/>
            <a:r>
              <a:rPr lang="ru-RU" sz="4500" dirty="0"/>
              <a:t>2.  </a:t>
            </a:r>
            <a:r>
              <a:rPr lang="ru-RU" sz="4500" i="1" dirty="0">
                <a:solidFill>
                  <a:srgbClr val="FF0000"/>
                </a:solidFill>
              </a:rPr>
              <a:t>Корпоративную </a:t>
            </a:r>
            <a:r>
              <a:rPr lang="ru-RU" sz="4500" i="1" dirty="0" smtClean="0">
                <a:solidFill>
                  <a:srgbClr val="FF0000"/>
                </a:solidFill>
              </a:rPr>
              <a:t>культуру вуза</a:t>
            </a:r>
            <a:r>
              <a:rPr lang="ru-RU" sz="4500" dirty="0"/>
              <a:t>, являющуюся атрибутом организации и представляющую собой совокупность поведенческих норм, символов, ритуалов, мифов, традиций и т. п., которые соответствуют ценностям, присущим организации, разделяемым ее сотрудниками и передающимся в виде «жизненного опыта» организации, отражающим ее индивидуальность.</a:t>
            </a:r>
          </a:p>
          <a:p>
            <a:pPr algn="just"/>
            <a:r>
              <a:rPr lang="ru-RU" sz="4500" dirty="0"/>
              <a:t>3.  </a:t>
            </a:r>
            <a:r>
              <a:rPr lang="ru-RU" sz="4500" i="1" dirty="0">
                <a:solidFill>
                  <a:srgbClr val="FF0000"/>
                </a:solidFill>
              </a:rPr>
              <a:t>Личность преподавателя</a:t>
            </a:r>
            <a:r>
              <a:rPr lang="ru-RU" sz="4500" dirty="0"/>
              <a:t>, который в процессе преподавания учебной дисциплины привносит свои оценочные суждения и таким образом, не явно</a:t>
            </a:r>
            <a:r>
              <a:rPr lang="ru-RU" sz="4500" dirty="0" smtClean="0"/>
              <a:t>, формирует</a:t>
            </a:r>
            <a:r>
              <a:rPr lang="ru-RU" sz="4500" dirty="0"/>
              <a:t>, культуру и мировоззренческие установки студента.</a:t>
            </a:r>
          </a:p>
          <a:p>
            <a:pPr algn="just"/>
            <a:r>
              <a:rPr lang="ru-RU" sz="4500" dirty="0"/>
              <a:t>4.  </a:t>
            </a:r>
            <a:r>
              <a:rPr lang="ru-RU" sz="4500" i="1" dirty="0">
                <a:solidFill>
                  <a:srgbClr val="FF0000"/>
                </a:solidFill>
              </a:rPr>
              <a:t>Социально-воспитательную среду</a:t>
            </a:r>
            <a:r>
              <a:rPr lang="ru-RU" sz="4500" dirty="0"/>
              <a:t>, которая включает в себя студенческое самоуправления, участие студентов в работе творческих, спортивных, общественных организаций.</a:t>
            </a:r>
          </a:p>
          <a:p>
            <a:endParaRPr lang="ru-RU" dirty="0"/>
          </a:p>
        </p:txBody>
      </p:sp>
      <p:pic>
        <p:nvPicPr>
          <p:cNvPr id="4" name="Рисунок 8" descr="Безымянный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05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казбе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1.Образовательный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945760"/>
            <a:ext cx="7067128" cy="2908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Это:</a:t>
            </a:r>
          </a:p>
          <a:p>
            <a:pPr hangingPunct="0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Знания;</a:t>
            </a:r>
          </a:p>
          <a:p>
            <a:pPr hangingPunct="0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Навыки;</a:t>
            </a:r>
          </a:p>
          <a:p>
            <a:pPr hangingPunct="0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Правовая компетентность;</a:t>
            </a:r>
          </a:p>
          <a:p>
            <a:pPr hangingPunct="0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Коммуникативные навыки;</a:t>
            </a:r>
          </a:p>
          <a:p>
            <a:pPr hangingPunct="0"/>
            <a:r>
              <a:rPr lang="kk-KZ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Саморазвитие и самосовершенствование.</a:t>
            </a: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D:\РАБОЧИЙ СТОЛ АПРЕЛЬ\1\2\стенд суреттер\IMG_2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001865" cy="266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457024" y="1268760"/>
            <a:ext cx="4291440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МЕДИЦИНСКОГО </a:t>
            </a:r>
            <a:br>
              <a:rPr lang="kk-K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  <a:r>
              <a:rPr lang="kk-KZ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КазНМУ </a:t>
            </a:r>
            <a:r>
              <a:rPr lang="kk-KZ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модель предусматривает формирование у студентов </a:t>
            </a:r>
            <a:r>
              <a:rPr lang="ru-RU" sz="1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ключевых компетенций. </a:t>
            </a:r>
          </a:p>
        </p:txBody>
      </p:sp>
      <p:pic>
        <p:nvPicPr>
          <p:cNvPr id="8" name="Picture 3" descr="D:\РАБОЧИЙ СТОЛ АПРЕЛЬ\1\2\стенд суреттер\IMG_0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3308350"/>
            <a:ext cx="3867567" cy="257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27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441"/>
    </mc:Choice>
    <mc:Fallback>
      <p:transition advTm="1244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казбе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31"/>
            <a:ext cx="8229600" cy="1143000"/>
          </a:xfrm>
        </p:spPr>
        <p:txBody>
          <a:bodyPr>
            <a:noAutofit/>
          </a:bodyPr>
          <a:lstStyle/>
          <a:p>
            <a:r>
              <a:rPr lang="kk-KZ" sz="3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«Саморазвитие и самосовершенствование»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88840"/>
            <a:ext cx="8964488" cy="41373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компетенции «Саморазвитие и самосовершенствование» предполагает  высокие требования </a:t>
            </a:r>
            <a:r>
              <a:rPr lang="kk-K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kk-K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уровню профессиональной подготовки </a:t>
            </a:r>
            <a:r>
              <a:rPr lang="kk-K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будущих </a:t>
            </a:r>
            <a:r>
              <a:rPr lang="kk-K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специалистов, а также их личностному </a:t>
            </a:r>
            <a:r>
              <a:rPr lang="kk-K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становлению и </a:t>
            </a:r>
            <a:r>
              <a:rPr lang="kk-K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10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213"/>
    </mc:Choice>
    <mc:Fallback>
      <p:transition advTm="1221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казбе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16632"/>
            <a:ext cx="8885255" cy="959693"/>
          </a:xfrm>
        </p:spPr>
        <p:txBody>
          <a:bodyPr>
            <a:noAutofit/>
          </a:bodyPr>
          <a:lstStyle/>
          <a:p>
            <a:r>
              <a:rPr lang="kk-KZ" sz="2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Модель формирования личности </a:t>
            </a:r>
            <a:b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выпускника КазНМУ                                                        имени С.Д. Асфендиярова</a:t>
            </a:r>
            <a:r>
              <a:rPr lang="kk-KZ" sz="2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6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k-K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  <a:r>
              <a:rPr lang="kk-K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компетентностного </a:t>
            </a:r>
            <a:r>
              <a:rPr lang="kk-K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подхода для </a:t>
            </a:r>
            <a:r>
              <a:rPr lang="kk-K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формирования пятой компетенции «С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аморазвитие и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самосовершенствование» студента</a:t>
            </a:r>
            <a:r>
              <a:rPr lang="kk-K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2012 года в КазНМУ </a:t>
            </a:r>
            <a:r>
              <a:rPr lang="kk-K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и внедрена </a:t>
            </a:r>
            <a:r>
              <a:rPr lang="kk-KZ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формирования личности выпускника КазНМУ имени С.Д. Асфендиярова</a:t>
            </a:r>
            <a:r>
              <a:rPr lang="kk-KZ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ru-RU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50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706"/>
    </mc:Choice>
    <mc:Fallback>
      <p:transition advTm="1270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казбек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7"/>
            <a:ext cx="9127639" cy="684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17700" y="2524125"/>
            <a:ext cx="1749425" cy="32575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kk-KZ" sz="2400" b="1" dirty="0" smtClean="0">
                <a:solidFill>
                  <a:prstClr val="white"/>
                </a:solidFill>
              </a:rPr>
              <a:t>Профессиональное развитие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76875" y="2524125"/>
            <a:ext cx="1749425" cy="325754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kk-KZ" sz="2400" b="1" dirty="0" smtClean="0">
                <a:solidFill>
                  <a:prstClr val="white"/>
                </a:solidFill>
              </a:rPr>
              <a:t>Личностное развитие</a:t>
            </a:r>
            <a:endParaRPr lang="ru-RU" sz="2400" b="1" dirty="0">
              <a:solidFill>
                <a:prstClr val="white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917700" y="5842000"/>
            <a:ext cx="5368925" cy="674535"/>
            <a:chOff x="0" y="1552581"/>
            <a:chExt cx="3047999" cy="326042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1552581"/>
              <a:ext cx="3047999" cy="3260421"/>
            </a:xfrm>
            <a:prstGeom prst="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kk-KZ" sz="2400" b="1" dirty="0" smtClean="0">
                  <a:solidFill>
                    <a:srgbClr val="8064A2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Первокурсник</a:t>
              </a:r>
              <a:endParaRPr lang="ru-RU" sz="2400" b="1" dirty="0">
                <a:solidFill>
                  <a:srgbClr val="8064A2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1552581"/>
              <a:ext cx="3047999" cy="32604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917700" y="1257300"/>
            <a:ext cx="5368925" cy="795185"/>
            <a:chOff x="-782595" y="969409"/>
            <a:chExt cx="4819133" cy="3843593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-782595" y="969409"/>
              <a:ext cx="4819133" cy="3843593"/>
            </a:xfrm>
            <a:prstGeom prst="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kk-KZ" sz="2400" b="1" dirty="0" smtClean="0">
                  <a:solidFill>
                    <a:srgbClr val="8064A2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Выпускник </a:t>
              </a:r>
            </a:p>
            <a:p>
              <a:pPr algn="ctr"/>
              <a:r>
                <a:rPr lang="kk-KZ" sz="2400" b="1" dirty="0" smtClean="0">
                  <a:solidFill>
                    <a:srgbClr val="8064A2">
                      <a:lumMod val="75000"/>
                    </a:srgbClr>
                  </a:solidFill>
                  <a:latin typeface="Arial" pitchFamily="34" charset="0"/>
                  <a:cs typeface="Arial" pitchFamily="34" charset="0"/>
                </a:rPr>
                <a:t>КазНМУ им. С.Д. Асфендиярова</a:t>
              </a:r>
              <a:endParaRPr lang="ru-RU" sz="2400" b="1" dirty="0">
                <a:solidFill>
                  <a:srgbClr val="8064A2">
                    <a:lumMod val="75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0" y="1552581"/>
              <a:ext cx="3047999" cy="32604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Стрелка вверх 17"/>
          <p:cNvSpPr/>
          <p:nvPr/>
        </p:nvSpPr>
        <p:spPr>
          <a:xfrm>
            <a:off x="2581275" y="2041525"/>
            <a:ext cx="422275" cy="422275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Стрелка вверх 18"/>
          <p:cNvSpPr/>
          <p:nvPr/>
        </p:nvSpPr>
        <p:spPr>
          <a:xfrm>
            <a:off x="6140450" y="2041525"/>
            <a:ext cx="422275" cy="422275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28600" y="116632"/>
            <a:ext cx="8885255" cy="959693"/>
          </a:xfrm>
        </p:spPr>
        <p:txBody>
          <a:bodyPr>
            <a:noAutofit/>
          </a:bodyPr>
          <a:lstStyle/>
          <a:p>
            <a:r>
              <a:rPr lang="kk-KZ" sz="2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Модель формирования личности </a:t>
            </a:r>
            <a:b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выпускника КазНМУ                                                        имени С.Д. Асфендиярова</a:t>
            </a:r>
            <a:r>
              <a:rPr lang="kk-KZ" sz="2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6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9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12"/>
    </mc:Choice>
    <mc:Fallback>
      <p:transition advTm="1201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казбе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175"/>
            <a:ext cx="8085318" cy="1143000"/>
          </a:xfrm>
        </p:spPr>
        <p:txBody>
          <a:bodyPr>
            <a:normAutofit fontScale="90000"/>
          </a:bodyPr>
          <a:lstStyle/>
          <a:p>
            <a:r>
              <a:rPr lang="kk-KZ" sz="4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БАЗОВЫЕ ЦЕННОСТИ УНИВЕРСИТЕТА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1424657"/>
          </a:xfrm>
        </p:spPr>
        <p:txBody>
          <a:bodyPr>
            <a:normAutofit fontScale="92500" lnSpcReduction="10000"/>
          </a:bodyPr>
          <a:lstStyle/>
          <a:p>
            <a:pPr marL="0" indent="0" hangingPunct="0">
              <a:buNone/>
            </a:pPr>
            <a:r>
              <a:rPr lang="kk-KZ" sz="3400" dirty="0">
                <a:solidFill>
                  <a:schemeClr val="bg1"/>
                </a:solidFill>
              </a:rPr>
              <a:t>В основу данной модели взяты базовые ценности </a:t>
            </a:r>
            <a:r>
              <a:rPr lang="kk-KZ" sz="3400" dirty="0" smtClean="0">
                <a:solidFill>
                  <a:schemeClr val="bg1"/>
                </a:solidFill>
              </a:rPr>
              <a:t>университета. </a:t>
            </a:r>
            <a:r>
              <a:rPr lang="kk-KZ" sz="3400" dirty="0">
                <a:solidFill>
                  <a:schemeClr val="bg1"/>
                </a:solidFill>
              </a:rPr>
              <a:t>На </a:t>
            </a:r>
            <a:r>
              <a:rPr lang="kk-KZ" sz="3400" dirty="0" smtClean="0">
                <a:solidFill>
                  <a:schemeClr val="bg1"/>
                </a:solidFill>
              </a:rPr>
              <a:t>сегодняшний </a:t>
            </a:r>
            <a:r>
              <a:rPr lang="kk-KZ" sz="3400" dirty="0">
                <a:solidFill>
                  <a:schemeClr val="bg1"/>
                </a:solidFill>
              </a:rPr>
              <a:t>день они таковы: </a:t>
            </a:r>
            <a:endParaRPr lang="ru-RU" sz="3400" dirty="0">
              <a:solidFill>
                <a:schemeClr val="bg1"/>
              </a:solidFill>
            </a:endParaRPr>
          </a:p>
        </p:txBody>
      </p:sp>
      <p:pic>
        <p:nvPicPr>
          <p:cNvPr id="7171" name="Picture 3" descr="D:\РАБОЧИЙ СТОЛ АПРЕЛЬ\1\2\стенд суреттер\IMG_7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14" y="3161061"/>
            <a:ext cx="5545411" cy="369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07504" y="2705100"/>
            <a:ext cx="3487910" cy="4058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rgbClr val="FFFF00"/>
                </a:solidFill>
              </a:rPr>
              <a:t>Служение народу;</a:t>
            </a:r>
          </a:p>
          <a:p>
            <a:r>
              <a:rPr lang="kk-KZ" sz="4000" dirty="0" smtClean="0">
                <a:solidFill>
                  <a:srgbClr val="FFFF00"/>
                </a:solidFill>
              </a:rPr>
              <a:t>Верность профессии;</a:t>
            </a:r>
            <a:endParaRPr lang="ru-RU" sz="4000" dirty="0" smtClean="0">
              <a:solidFill>
                <a:srgbClr val="FFFF00"/>
              </a:solidFill>
            </a:endParaRPr>
          </a:p>
          <a:p>
            <a:r>
              <a:rPr lang="kk-KZ" sz="4000" dirty="0" smtClean="0">
                <a:solidFill>
                  <a:srgbClr val="FFFF00"/>
                </a:solidFill>
              </a:rPr>
              <a:t>Репутация университета;</a:t>
            </a:r>
            <a:endParaRPr lang="ru-RU" sz="4000" dirty="0" smtClean="0">
              <a:solidFill>
                <a:srgbClr val="FFFF00"/>
              </a:solidFill>
            </a:endParaRPr>
          </a:p>
          <a:p>
            <a:r>
              <a:rPr lang="kk-KZ" sz="4000" dirty="0" smtClean="0">
                <a:solidFill>
                  <a:srgbClr val="FFFF00"/>
                </a:solidFill>
              </a:rPr>
              <a:t>Почитание учителей;</a:t>
            </a:r>
            <a:endParaRPr lang="ru-RU" sz="4000" dirty="0" smtClean="0">
              <a:solidFill>
                <a:srgbClr val="FFFF00"/>
              </a:solidFill>
            </a:endParaRPr>
          </a:p>
          <a:p>
            <a:r>
              <a:rPr lang="kk-KZ" sz="4000" dirty="0" smtClean="0">
                <a:solidFill>
                  <a:srgbClr val="FFFF00"/>
                </a:solidFill>
              </a:rPr>
              <a:t>Уважение к студентам;</a:t>
            </a:r>
            <a:endParaRPr lang="ru-RU" sz="4000" dirty="0" smtClean="0">
              <a:solidFill>
                <a:srgbClr val="FFFF00"/>
              </a:solidFill>
            </a:endParaRPr>
          </a:p>
          <a:p>
            <a:r>
              <a:rPr lang="kk-KZ" sz="4000" dirty="0" smtClean="0">
                <a:solidFill>
                  <a:srgbClr val="FFFF00"/>
                </a:solidFill>
              </a:rPr>
              <a:t>Преемственность поколений;</a:t>
            </a:r>
            <a:endParaRPr lang="ru-RU" sz="4000" dirty="0" smtClean="0">
              <a:solidFill>
                <a:srgbClr val="FFFF00"/>
              </a:solidFill>
            </a:endParaRPr>
          </a:p>
          <a:p>
            <a:r>
              <a:rPr lang="kk-KZ" sz="4000" dirty="0" smtClean="0">
                <a:solidFill>
                  <a:srgbClr val="FFFF00"/>
                </a:solidFill>
              </a:rPr>
              <a:t>Устремленность в будущее.</a:t>
            </a:r>
            <a:endParaRPr lang="ru-RU" sz="4000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3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182"/>
    </mc:Choice>
    <mc:Fallback>
      <p:transition advTm="1218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654</Words>
  <Application>Microsoft Office PowerPoint</Application>
  <PresentationFormat>Экран (4:3)</PresentationFormat>
  <Paragraphs>95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Тема Office</vt:lpstr>
      <vt:lpstr>1_Тема Office</vt:lpstr>
      <vt:lpstr>2_Тема Office</vt:lpstr>
      <vt:lpstr>3_Тема Office</vt:lpstr>
      <vt:lpstr>Презентация PowerPoint</vt:lpstr>
      <vt:lpstr>Термин  социализация</vt:lpstr>
      <vt:lpstr>Агенты социализации</vt:lpstr>
      <vt:lpstr>Факторы влияющие на социализация в ВУЗе</vt:lpstr>
      <vt:lpstr>1.Образовательный процесс</vt:lpstr>
      <vt:lpstr>«Саморазвитие и самосовершенствование»</vt:lpstr>
      <vt:lpstr>«Модель формирования личности  выпускника КазНМУ                                                        имени С.Д. Асфендиярова»</vt:lpstr>
      <vt:lpstr>«Модель формирования личности  выпускника КазНМУ                                                        имени С.Д. Асфендиярова»</vt:lpstr>
      <vt:lpstr>БАЗОВЫЕ ЦЕННОСТИ УНИВЕРСИТЕТА</vt:lpstr>
      <vt:lpstr>Ценностные ориентации  студента КазНМУ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Корпоративная культура ВУЗа</vt:lpstr>
      <vt:lpstr>3.Личность преподавателя. 4.Социально-воспитательная среда</vt:lpstr>
      <vt:lpstr>      Таким образом, вузовская социализация - это процесс создания условий, способствующих формированию социально-ориентированной личности, которая характеризуется следующими наиболее значимыми компонентами: </vt:lpstr>
      <vt:lpstr>Основные достижения  в области воспитательной работы  в 2013-2014 учебном году</vt:lpstr>
      <vt:lpstr> Проблемы,   выявленные в 2013-2014 учебном году  в сфере воспитательной работы: </vt:lpstr>
      <vt:lpstr> Приоритетные задачи  по воспитательной работе  на 2014-2015 учебный год </vt:lpstr>
      <vt:lpstr> Приоритетные задачи  по воспитательной работе  на 2014-2015 учебный год 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студенческого потенциала в социо-культурной среде вуза</dc:title>
  <dc:creator>user</dc:creator>
  <cp:lastModifiedBy>гыук</cp:lastModifiedBy>
  <cp:revision>69</cp:revision>
  <cp:lastPrinted>2014-08-26T13:57:00Z</cp:lastPrinted>
  <dcterms:created xsi:type="dcterms:W3CDTF">2014-05-22T10:03:53Z</dcterms:created>
  <dcterms:modified xsi:type="dcterms:W3CDTF">2014-08-27T03:26:23Z</dcterms:modified>
</cp:coreProperties>
</file>