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73" r:id="rId2"/>
  </p:sldMasterIdLst>
  <p:notesMasterIdLst>
    <p:notesMasterId r:id="rId37"/>
  </p:notesMasterIdLst>
  <p:sldIdLst>
    <p:sldId id="342" r:id="rId3"/>
    <p:sldId id="340" r:id="rId4"/>
    <p:sldId id="377" r:id="rId5"/>
    <p:sldId id="366" r:id="rId6"/>
    <p:sldId id="372" r:id="rId7"/>
    <p:sldId id="339" r:id="rId8"/>
    <p:sldId id="359" r:id="rId9"/>
    <p:sldId id="338" r:id="rId10"/>
    <p:sldId id="360" r:id="rId11"/>
    <p:sldId id="375" r:id="rId12"/>
    <p:sldId id="353" r:id="rId13"/>
    <p:sldId id="367" r:id="rId14"/>
    <p:sldId id="354" r:id="rId15"/>
    <p:sldId id="355" r:id="rId16"/>
    <p:sldId id="356" r:id="rId17"/>
    <p:sldId id="357" r:id="rId18"/>
    <p:sldId id="346" r:id="rId19"/>
    <p:sldId id="369" r:id="rId20"/>
    <p:sldId id="378" r:id="rId21"/>
    <p:sldId id="348" r:id="rId22"/>
    <p:sldId id="374" r:id="rId23"/>
    <p:sldId id="362" r:id="rId24"/>
    <p:sldId id="368" r:id="rId25"/>
    <p:sldId id="363" r:id="rId26"/>
    <p:sldId id="364" r:id="rId27"/>
    <p:sldId id="365" r:id="rId28"/>
    <p:sldId id="347" r:id="rId29"/>
    <p:sldId id="373" r:id="rId30"/>
    <p:sldId id="349" r:id="rId31"/>
    <p:sldId id="350" r:id="rId32"/>
    <p:sldId id="351" r:id="rId33"/>
    <p:sldId id="352" r:id="rId34"/>
    <p:sldId id="358" r:id="rId35"/>
    <p:sldId id="376" r:id="rId3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D2EEB8"/>
    <a:srgbClr val="CCFFFF"/>
    <a:srgbClr val="F8D2CC"/>
    <a:srgbClr val="FF99FF"/>
    <a:srgbClr val="FFE1FF"/>
    <a:srgbClr val="FFCCCC"/>
    <a:srgbClr val="E7FFFF"/>
    <a:srgbClr val="D6F9FE"/>
    <a:srgbClr val="E7F6E2"/>
    <a:srgbClr val="00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40" autoAdjust="0"/>
    <p:restoredTop sz="94660" autoAdjust="0"/>
  </p:normalViewPr>
  <p:slideViewPr>
    <p:cSldViewPr>
      <p:cViewPr>
        <p:scale>
          <a:sx n="46" d="100"/>
          <a:sy n="46" d="100"/>
        </p:scale>
        <p:origin x="-2070" y="-5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1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FB609DF-1E92-4419-B79B-7003A9B2D5A1}" type="doc">
      <dgm:prSet loTypeId="urn:microsoft.com/office/officeart/2005/8/layout/arrow2" loCatId="process" qsTypeId="urn:microsoft.com/office/officeart/2005/8/quickstyle/3d3" qsCatId="3D" csTypeId="urn:microsoft.com/office/officeart/2005/8/colors/accent1_2" csCatId="accent1" phldr="1"/>
      <dgm:spPr/>
    </dgm:pt>
    <dgm:pt modelId="{3A3B0B6D-215C-4DFD-BACD-8255DE2456C7}">
      <dgm:prSet phldrT="[Текст]" custT="1"/>
      <dgm:spPr/>
      <dgm:t>
        <a:bodyPr/>
        <a:lstStyle/>
        <a:p>
          <a:endParaRPr lang="ru-RU" sz="2000" dirty="0"/>
        </a:p>
      </dgm:t>
    </dgm:pt>
    <dgm:pt modelId="{BE8F0B3A-8497-4D10-A329-46AFF92642C7}" type="parTrans" cxnId="{010F4848-1F18-4328-8DFD-73C16DF7AF44}">
      <dgm:prSet/>
      <dgm:spPr/>
      <dgm:t>
        <a:bodyPr/>
        <a:lstStyle/>
        <a:p>
          <a:endParaRPr lang="ru-RU"/>
        </a:p>
      </dgm:t>
    </dgm:pt>
    <dgm:pt modelId="{00A43859-C642-4160-A245-A457A1640A45}" type="sibTrans" cxnId="{010F4848-1F18-4328-8DFD-73C16DF7AF44}">
      <dgm:prSet/>
      <dgm:spPr/>
      <dgm:t>
        <a:bodyPr/>
        <a:lstStyle/>
        <a:p>
          <a:endParaRPr lang="ru-RU"/>
        </a:p>
      </dgm:t>
    </dgm:pt>
    <dgm:pt modelId="{8AC214BD-9A78-455C-A89D-A230A19C0B30}">
      <dgm:prSet phldrT="[Текст]" custT="1"/>
      <dgm:spPr/>
      <dgm:t>
        <a:bodyPr/>
        <a:lstStyle/>
        <a:p>
          <a:endParaRPr lang="ru-RU" sz="1800" dirty="0"/>
        </a:p>
      </dgm:t>
    </dgm:pt>
    <dgm:pt modelId="{D084294E-72B6-466C-B38A-6D4ED0DEEA76}" type="parTrans" cxnId="{230D08FD-53B5-455D-9B16-1CCE30B9C6BA}">
      <dgm:prSet/>
      <dgm:spPr/>
      <dgm:t>
        <a:bodyPr/>
        <a:lstStyle/>
        <a:p>
          <a:endParaRPr lang="ru-RU"/>
        </a:p>
      </dgm:t>
    </dgm:pt>
    <dgm:pt modelId="{7AAEEAB1-1DD2-4EFD-83D4-F4031777B7F7}" type="sibTrans" cxnId="{230D08FD-53B5-455D-9B16-1CCE30B9C6BA}">
      <dgm:prSet/>
      <dgm:spPr/>
      <dgm:t>
        <a:bodyPr/>
        <a:lstStyle/>
        <a:p>
          <a:endParaRPr lang="ru-RU"/>
        </a:p>
      </dgm:t>
    </dgm:pt>
    <dgm:pt modelId="{6C2C2909-9889-405C-8CF3-6A6EA86BA725}">
      <dgm:prSet phldrT="[Текст]"/>
      <dgm:spPr/>
      <dgm:t>
        <a:bodyPr/>
        <a:lstStyle/>
        <a:p>
          <a:endParaRPr lang="ru-RU" dirty="0"/>
        </a:p>
      </dgm:t>
    </dgm:pt>
    <dgm:pt modelId="{0F2F7DE6-E46E-4EAF-A4EB-988623426F0A}" type="parTrans" cxnId="{D24A142C-2A24-4C6B-8A43-EA491F24E984}">
      <dgm:prSet/>
      <dgm:spPr/>
      <dgm:t>
        <a:bodyPr/>
        <a:lstStyle/>
        <a:p>
          <a:endParaRPr lang="ru-RU"/>
        </a:p>
      </dgm:t>
    </dgm:pt>
    <dgm:pt modelId="{EA6F772C-9482-4783-9C04-FF2358B6BACA}" type="sibTrans" cxnId="{D24A142C-2A24-4C6B-8A43-EA491F24E984}">
      <dgm:prSet/>
      <dgm:spPr/>
      <dgm:t>
        <a:bodyPr/>
        <a:lstStyle/>
        <a:p>
          <a:endParaRPr lang="ru-RU"/>
        </a:p>
      </dgm:t>
    </dgm:pt>
    <dgm:pt modelId="{426F4BF8-8D97-4EA7-9C41-8096CD76C8A2}" type="pres">
      <dgm:prSet presAssocID="{8FB609DF-1E92-4419-B79B-7003A9B2D5A1}" presName="arrowDiagram" presStyleCnt="0">
        <dgm:presLayoutVars>
          <dgm:chMax val="5"/>
          <dgm:dir/>
          <dgm:resizeHandles val="exact"/>
        </dgm:presLayoutVars>
      </dgm:prSet>
      <dgm:spPr/>
    </dgm:pt>
    <dgm:pt modelId="{55978B1A-149D-493C-94DB-67197C096954}" type="pres">
      <dgm:prSet presAssocID="{8FB609DF-1E92-4419-B79B-7003A9B2D5A1}" presName="arrow" presStyleLbl="bgShp" presStyleIdx="0" presStyleCn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</dgm:pt>
    <dgm:pt modelId="{91295694-E0E2-49B7-B21B-58362BF91F04}" type="pres">
      <dgm:prSet presAssocID="{8FB609DF-1E92-4419-B79B-7003A9B2D5A1}" presName="arrowDiagram3" presStyleCnt="0"/>
      <dgm:spPr/>
    </dgm:pt>
    <dgm:pt modelId="{84A4F8F9-BA87-4CA3-A31E-967411C82A8E}" type="pres">
      <dgm:prSet presAssocID="{3A3B0B6D-215C-4DFD-BACD-8255DE2456C7}" presName="bullet3a" presStyleLbl="node1" presStyleIdx="0" presStyleCnt="3"/>
      <dgm:spPr/>
    </dgm:pt>
    <dgm:pt modelId="{94671762-221A-4090-BF76-83DE8CBFC8F4}" type="pres">
      <dgm:prSet presAssocID="{3A3B0B6D-215C-4DFD-BACD-8255DE2456C7}" presName="textBox3a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7D3C75-A476-4134-A6C4-BB168530DBD9}" type="pres">
      <dgm:prSet presAssocID="{8AC214BD-9A78-455C-A89D-A230A19C0B30}" presName="bullet3b" presStyleLbl="node1" presStyleIdx="1" presStyleCnt="3"/>
      <dgm:spPr/>
    </dgm:pt>
    <dgm:pt modelId="{3990F95E-5F2F-4574-90AD-A38591B7D90B}" type="pres">
      <dgm:prSet presAssocID="{8AC214BD-9A78-455C-A89D-A230A19C0B30}" presName="textBox3b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F47B45-2FAE-4939-A03E-E37E6C2BFCF5}" type="pres">
      <dgm:prSet presAssocID="{6C2C2909-9889-405C-8CF3-6A6EA86BA725}" presName="bullet3c" presStyleLbl="node1" presStyleIdx="2" presStyleCnt="3"/>
      <dgm:spPr/>
    </dgm:pt>
    <dgm:pt modelId="{3D57093F-DEB9-4904-8D06-07950712BBFC}" type="pres">
      <dgm:prSet presAssocID="{6C2C2909-9889-405C-8CF3-6A6EA86BA725}" presName="textBox3c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24A142C-2A24-4C6B-8A43-EA491F24E984}" srcId="{8FB609DF-1E92-4419-B79B-7003A9B2D5A1}" destId="{6C2C2909-9889-405C-8CF3-6A6EA86BA725}" srcOrd="2" destOrd="0" parTransId="{0F2F7DE6-E46E-4EAF-A4EB-988623426F0A}" sibTransId="{EA6F772C-9482-4783-9C04-FF2358B6BACA}"/>
    <dgm:cxn modelId="{D060C2FF-1B95-4B4F-A8D5-0EA52F3D1CA0}" type="presOf" srcId="{8FB609DF-1E92-4419-B79B-7003A9B2D5A1}" destId="{426F4BF8-8D97-4EA7-9C41-8096CD76C8A2}" srcOrd="0" destOrd="0" presId="urn:microsoft.com/office/officeart/2005/8/layout/arrow2"/>
    <dgm:cxn modelId="{230D08FD-53B5-455D-9B16-1CCE30B9C6BA}" srcId="{8FB609DF-1E92-4419-B79B-7003A9B2D5A1}" destId="{8AC214BD-9A78-455C-A89D-A230A19C0B30}" srcOrd="1" destOrd="0" parTransId="{D084294E-72B6-466C-B38A-6D4ED0DEEA76}" sibTransId="{7AAEEAB1-1DD2-4EFD-83D4-F4031777B7F7}"/>
    <dgm:cxn modelId="{47F527B7-FF45-4B63-B368-647409EA21F0}" type="presOf" srcId="{3A3B0B6D-215C-4DFD-BACD-8255DE2456C7}" destId="{94671762-221A-4090-BF76-83DE8CBFC8F4}" srcOrd="0" destOrd="0" presId="urn:microsoft.com/office/officeart/2005/8/layout/arrow2"/>
    <dgm:cxn modelId="{010F4848-1F18-4328-8DFD-73C16DF7AF44}" srcId="{8FB609DF-1E92-4419-B79B-7003A9B2D5A1}" destId="{3A3B0B6D-215C-4DFD-BACD-8255DE2456C7}" srcOrd="0" destOrd="0" parTransId="{BE8F0B3A-8497-4D10-A329-46AFF92642C7}" sibTransId="{00A43859-C642-4160-A245-A457A1640A45}"/>
    <dgm:cxn modelId="{9F2EFEE2-63DF-4FE2-B95C-D91A357B3ACF}" type="presOf" srcId="{6C2C2909-9889-405C-8CF3-6A6EA86BA725}" destId="{3D57093F-DEB9-4904-8D06-07950712BBFC}" srcOrd="0" destOrd="0" presId="urn:microsoft.com/office/officeart/2005/8/layout/arrow2"/>
    <dgm:cxn modelId="{1C48B352-C463-4B9B-A685-354540656D64}" type="presOf" srcId="{8AC214BD-9A78-455C-A89D-A230A19C0B30}" destId="{3990F95E-5F2F-4574-90AD-A38591B7D90B}" srcOrd="0" destOrd="0" presId="urn:microsoft.com/office/officeart/2005/8/layout/arrow2"/>
    <dgm:cxn modelId="{B90CAEF2-F36C-482F-A514-6AC937AE1515}" type="presParOf" srcId="{426F4BF8-8D97-4EA7-9C41-8096CD76C8A2}" destId="{55978B1A-149D-493C-94DB-67197C096954}" srcOrd="0" destOrd="0" presId="urn:microsoft.com/office/officeart/2005/8/layout/arrow2"/>
    <dgm:cxn modelId="{222D8DC3-36CC-432C-849E-C93CB7472552}" type="presParOf" srcId="{426F4BF8-8D97-4EA7-9C41-8096CD76C8A2}" destId="{91295694-E0E2-49B7-B21B-58362BF91F04}" srcOrd="1" destOrd="0" presId="urn:microsoft.com/office/officeart/2005/8/layout/arrow2"/>
    <dgm:cxn modelId="{6BBF3C98-D6CE-4E61-B3B7-0F06480A3025}" type="presParOf" srcId="{91295694-E0E2-49B7-B21B-58362BF91F04}" destId="{84A4F8F9-BA87-4CA3-A31E-967411C82A8E}" srcOrd="0" destOrd="0" presId="urn:microsoft.com/office/officeart/2005/8/layout/arrow2"/>
    <dgm:cxn modelId="{5B26ABAF-0A70-40AD-81DE-740633BEACC0}" type="presParOf" srcId="{91295694-E0E2-49B7-B21B-58362BF91F04}" destId="{94671762-221A-4090-BF76-83DE8CBFC8F4}" srcOrd="1" destOrd="0" presId="urn:microsoft.com/office/officeart/2005/8/layout/arrow2"/>
    <dgm:cxn modelId="{762E4375-2E6F-40CC-A0DE-172E0ACDF673}" type="presParOf" srcId="{91295694-E0E2-49B7-B21B-58362BF91F04}" destId="{FA7D3C75-A476-4134-A6C4-BB168530DBD9}" srcOrd="2" destOrd="0" presId="urn:microsoft.com/office/officeart/2005/8/layout/arrow2"/>
    <dgm:cxn modelId="{A8B01E89-824F-492A-A804-847769D7A734}" type="presParOf" srcId="{91295694-E0E2-49B7-B21B-58362BF91F04}" destId="{3990F95E-5F2F-4574-90AD-A38591B7D90B}" srcOrd="3" destOrd="0" presId="urn:microsoft.com/office/officeart/2005/8/layout/arrow2"/>
    <dgm:cxn modelId="{082EBDB2-DD0E-41E5-AABF-96C7DAC07240}" type="presParOf" srcId="{91295694-E0E2-49B7-B21B-58362BF91F04}" destId="{30F47B45-2FAE-4939-A03E-E37E6C2BFCF5}" srcOrd="4" destOrd="0" presId="urn:microsoft.com/office/officeart/2005/8/layout/arrow2"/>
    <dgm:cxn modelId="{F979A3E3-D633-4279-A6D1-81842D049582}" type="presParOf" srcId="{91295694-E0E2-49B7-B21B-58362BF91F04}" destId="{3D57093F-DEB9-4904-8D06-07950712BBFC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74470C5-CDD7-4553-82D1-72AE5F20142C}" type="doc">
      <dgm:prSet loTypeId="urn:microsoft.com/office/officeart/2005/8/layout/funnel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DFC3DDC-0045-45C9-B990-8277E7C24B91}">
      <dgm:prSet phldrT="[Текст]" custT="1"/>
      <dgm:spPr>
        <a:solidFill>
          <a:srgbClr val="C25614"/>
        </a:solidFill>
      </dgm:spPr>
      <dgm:t>
        <a:bodyPr/>
        <a:lstStyle/>
        <a:p>
          <a:r>
            <a:rPr lang="ru-RU" sz="1800" b="1" dirty="0" smtClean="0">
              <a:solidFill>
                <a:schemeClr val="bg1"/>
              </a:solidFill>
            </a:rPr>
            <a:t>ПРАКТИЧЕСКИЕ НАВЫКИ</a:t>
          </a:r>
          <a:endParaRPr lang="en-US" sz="1800" b="1" dirty="0" smtClean="0">
            <a:solidFill>
              <a:schemeClr val="bg1"/>
            </a:solidFill>
          </a:endParaRPr>
        </a:p>
      </dgm:t>
    </dgm:pt>
    <dgm:pt modelId="{CA0917C8-F4FA-45F8-8FDD-7DEF98C83965}" type="parTrans" cxnId="{41C4F187-6DAC-49BD-AEB0-93C9DE6CF133}">
      <dgm:prSet/>
      <dgm:spPr/>
      <dgm:t>
        <a:bodyPr/>
        <a:lstStyle/>
        <a:p>
          <a:endParaRPr lang="ru-RU"/>
        </a:p>
      </dgm:t>
    </dgm:pt>
    <dgm:pt modelId="{87EA1E0E-47E3-4C97-A868-02FF150BB0CE}" type="sibTrans" cxnId="{41C4F187-6DAC-49BD-AEB0-93C9DE6CF133}">
      <dgm:prSet/>
      <dgm:spPr/>
      <dgm:t>
        <a:bodyPr/>
        <a:lstStyle/>
        <a:p>
          <a:endParaRPr lang="ru-RU"/>
        </a:p>
      </dgm:t>
    </dgm:pt>
    <dgm:pt modelId="{33EF6A34-1FEC-41C6-B46A-C7C5F42A7225}">
      <dgm:prSet phldrT="[Текст]" custT="1"/>
      <dgm:spPr>
        <a:solidFill>
          <a:srgbClr val="0E3C06"/>
        </a:solidFill>
      </dgm:spPr>
      <dgm:t>
        <a:bodyPr/>
        <a:lstStyle/>
        <a:p>
          <a:r>
            <a:rPr lang="ru-RU" sz="2000" b="1" dirty="0" smtClean="0"/>
            <a:t> </a:t>
          </a:r>
          <a:r>
            <a:rPr lang="ru-RU" sz="1600" b="1" dirty="0" smtClean="0"/>
            <a:t>КОММУНИКАТИВНЫЕ НАВЫКИ</a:t>
          </a:r>
          <a:endParaRPr lang="ru-RU" sz="1600" dirty="0"/>
        </a:p>
      </dgm:t>
    </dgm:pt>
    <dgm:pt modelId="{EAD61770-71A6-4EE8-AD10-0C1D87EDB778}" type="parTrans" cxnId="{7321DC86-FD83-4748-B962-A9691F8EB71B}">
      <dgm:prSet/>
      <dgm:spPr/>
      <dgm:t>
        <a:bodyPr/>
        <a:lstStyle/>
        <a:p>
          <a:endParaRPr lang="ru-RU"/>
        </a:p>
      </dgm:t>
    </dgm:pt>
    <dgm:pt modelId="{119C1218-3E98-423E-85EE-FEA39D265374}" type="sibTrans" cxnId="{7321DC86-FD83-4748-B962-A9691F8EB71B}">
      <dgm:prSet/>
      <dgm:spPr/>
      <dgm:t>
        <a:bodyPr/>
        <a:lstStyle/>
        <a:p>
          <a:endParaRPr lang="ru-RU"/>
        </a:p>
      </dgm:t>
    </dgm:pt>
    <dgm:pt modelId="{38844E0E-962A-4F3D-B593-CFD0CB73F4F5}">
      <dgm:prSet phldrT="[Текст]"/>
      <dgm:spPr/>
      <dgm:t>
        <a:bodyPr/>
        <a:lstStyle/>
        <a:p>
          <a:endParaRPr lang="en-US" b="1" dirty="0" smtClean="0"/>
        </a:p>
      </dgm:t>
    </dgm:pt>
    <dgm:pt modelId="{E2FA71B4-F494-4700-9C10-ACA834DCD6FA}" type="parTrans" cxnId="{DF1D97A2-015A-4777-8302-1F84156F8760}">
      <dgm:prSet/>
      <dgm:spPr/>
      <dgm:t>
        <a:bodyPr/>
        <a:lstStyle/>
        <a:p>
          <a:endParaRPr lang="ru-RU"/>
        </a:p>
      </dgm:t>
    </dgm:pt>
    <dgm:pt modelId="{E6702970-9238-422C-A716-562B10A6EFED}" type="sibTrans" cxnId="{DF1D97A2-015A-4777-8302-1F84156F8760}">
      <dgm:prSet/>
      <dgm:spPr/>
      <dgm:t>
        <a:bodyPr/>
        <a:lstStyle/>
        <a:p>
          <a:endParaRPr lang="ru-RU"/>
        </a:p>
      </dgm:t>
    </dgm:pt>
    <dgm:pt modelId="{75B47AC1-63DD-4149-BA8B-70D7BBDAE4A3}">
      <dgm:prSet phldrT="[Текст]" custT="1"/>
      <dgm:spPr>
        <a:solidFill>
          <a:srgbClr val="C00000"/>
        </a:solidFill>
      </dgm:spPr>
      <dgm:t>
        <a:bodyPr/>
        <a:lstStyle/>
        <a:p>
          <a:r>
            <a:rPr lang="ru-RU" sz="2400" b="1" dirty="0" smtClean="0"/>
            <a:t>ЗНАНИЯ</a:t>
          </a:r>
          <a:endParaRPr lang="ru-RU" sz="2400" b="1" dirty="0"/>
        </a:p>
      </dgm:t>
    </dgm:pt>
    <dgm:pt modelId="{97742CBB-590B-4076-87D6-17371E1080BC}" type="parTrans" cxnId="{D652CD38-F1C5-493B-A597-A7E159B58CC7}">
      <dgm:prSet/>
      <dgm:spPr/>
      <dgm:t>
        <a:bodyPr/>
        <a:lstStyle/>
        <a:p>
          <a:endParaRPr lang="ru-RU"/>
        </a:p>
      </dgm:t>
    </dgm:pt>
    <dgm:pt modelId="{B2608DAD-0BC4-40C3-96CF-69D0C0770985}" type="sibTrans" cxnId="{D652CD38-F1C5-493B-A597-A7E159B58CC7}">
      <dgm:prSet/>
      <dgm:spPr/>
      <dgm:t>
        <a:bodyPr/>
        <a:lstStyle/>
        <a:p>
          <a:endParaRPr lang="ru-RU"/>
        </a:p>
      </dgm:t>
    </dgm:pt>
    <dgm:pt modelId="{2FB6E07C-E4F9-4F96-B3A0-89B6D25F5DA2}" type="pres">
      <dgm:prSet presAssocID="{F74470C5-CDD7-4553-82D1-72AE5F20142C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C181266-6629-4DCD-AF8C-38055E0F3527}" type="pres">
      <dgm:prSet presAssocID="{F74470C5-CDD7-4553-82D1-72AE5F20142C}" presName="ellipse" presStyleLbl="trBgShp" presStyleIdx="0" presStyleCnt="1" custScaleX="179775" custScaleY="110555" custLinFactNeighborX="78" custLinFactNeighborY="7041"/>
      <dgm:spPr/>
    </dgm:pt>
    <dgm:pt modelId="{F43A5B90-010E-4253-B2B9-BE711FF8CCBA}" type="pres">
      <dgm:prSet presAssocID="{F74470C5-CDD7-4553-82D1-72AE5F20142C}" presName="arrow1" presStyleLbl="fgShp" presStyleIdx="0" presStyleCnt="1" custScaleY="86481" custLinFactNeighborX="3557" custLinFactNeighborY="36339"/>
      <dgm:spPr>
        <a:solidFill>
          <a:srgbClr val="002060"/>
        </a:solidFill>
      </dgm:spPr>
    </dgm:pt>
    <dgm:pt modelId="{657A1E32-4DA8-4B30-9DFE-87534F50D7EB}" type="pres">
      <dgm:prSet presAssocID="{F74470C5-CDD7-4553-82D1-72AE5F20142C}" presName="rectangl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1323E9-D7D8-4692-9E81-A50F0CABDC4A}" type="pres">
      <dgm:prSet presAssocID="{75B47AC1-63DD-4149-BA8B-70D7BBDAE4A3}" presName="item1" presStyleLbl="node1" presStyleIdx="0" presStyleCnt="3" custAng="20989966" custScaleX="243018" custLinFactNeighborX="9026" custLinFactNeighborY="183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A97F09-10DB-4CAB-B964-0BB8D8C5DF99}" type="pres">
      <dgm:prSet presAssocID="{33EF6A34-1FEC-41C6-B46A-C7C5F42A7225}" presName="item2" presStyleLbl="node1" presStyleIdx="1" presStyleCnt="3" custAng="20797722" custScaleX="191650" custLinFactNeighborX="-86288" custLinFactNeighborY="-314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9E4010-9683-4E73-8738-5A4E000AAC70}" type="pres">
      <dgm:prSet presAssocID="{38844E0E-962A-4F3D-B593-CFD0CB73F4F5}" presName="item3" presStyleLbl="node1" presStyleIdx="2" presStyleCnt="3" custAng="20981230" custScaleX="234818" custLinFactNeighborX="-90323" custLinFactNeighborY="579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3C9686-C18E-4BCB-B124-441EDE7A2607}" type="pres">
      <dgm:prSet presAssocID="{F74470C5-CDD7-4553-82D1-72AE5F20142C}" presName="funnel" presStyleLbl="trAlignAcc1" presStyleIdx="0" presStyleCnt="1" custScaleX="165650" custScaleY="108938" custLinFactNeighborX="-71" custLinFactNeighborY="3810"/>
      <dgm:spPr>
        <a:solidFill>
          <a:srgbClr val="002060">
            <a:alpha val="15000"/>
          </a:srgbClr>
        </a:solidFill>
      </dgm:spPr>
      <dgm:t>
        <a:bodyPr/>
        <a:lstStyle/>
        <a:p>
          <a:endParaRPr lang="ru-RU"/>
        </a:p>
      </dgm:t>
    </dgm:pt>
  </dgm:ptLst>
  <dgm:cxnLst>
    <dgm:cxn modelId="{41C4F187-6DAC-49BD-AEB0-93C9DE6CF133}" srcId="{F74470C5-CDD7-4553-82D1-72AE5F20142C}" destId="{7DFC3DDC-0045-45C9-B990-8277E7C24B91}" srcOrd="0" destOrd="0" parTransId="{CA0917C8-F4FA-45F8-8FDD-7DEF98C83965}" sibTransId="{87EA1E0E-47E3-4C97-A868-02FF150BB0CE}"/>
    <dgm:cxn modelId="{039861C8-7B0D-4D8A-AA43-EA33BAA24839}" type="presOf" srcId="{33EF6A34-1FEC-41C6-B46A-C7C5F42A7225}" destId="{7C1323E9-D7D8-4692-9E81-A50F0CABDC4A}" srcOrd="0" destOrd="0" presId="urn:microsoft.com/office/officeart/2005/8/layout/funnel1"/>
    <dgm:cxn modelId="{7321DC86-FD83-4748-B962-A9691F8EB71B}" srcId="{F74470C5-CDD7-4553-82D1-72AE5F20142C}" destId="{33EF6A34-1FEC-41C6-B46A-C7C5F42A7225}" srcOrd="2" destOrd="0" parTransId="{EAD61770-71A6-4EE8-AD10-0C1D87EDB778}" sibTransId="{119C1218-3E98-423E-85EE-FEA39D265374}"/>
    <dgm:cxn modelId="{D652CD38-F1C5-493B-A597-A7E159B58CC7}" srcId="{F74470C5-CDD7-4553-82D1-72AE5F20142C}" destId="{75B47AC1-63DD-4149-BA8B-70D7BBDAE4A3}" srcOrd="1" destOrd="0" parTransId="{97742CBB-590B-4076-87D6-17371E1080BC}" sibTransId="{B2608DAD-0BC4-40C3-96CF-69D0C0770985}"/>
    <dgm:cxn modelId="{FD4D9ECA-69CC-45EF-8660-6312B73249FF}" type="presOf" srcId="{38844E0E-962A-4F3D-B593-CFD0CB73F4F5}" destId="{657A1E32-4DA8-4B30-9DFE-87534F50D7EB}" srcOrd="0" destOrd="0" presId="urn:microsoft.com/office/officeart/2005/8/layout/funnel1"/>
    <dgm:cxn modelId="{75C5C54F-42FB-45FE-996D-9AA364FBB5BE}" type="presOf" srcId="{F74470C5-CDD7-4553-82D1-72AE5F20142C}" destId="{2FB6E07C-E4F9-4F96-B3A0-89B6D25F5DA2}" srcOrd="0" destOrd="0" presId="urn:microsoft.com/office/officeart/2005/8/layout/funnel1"/>
    <dgm:cxn modelId="{4E3FA448-9B59-432F-96EC-64B6699D1BD7}" type="presOf" srcId="{7DFC3DDC-0045-45C9-B990-8277E7C24B91}" destId="{129E4010-9683-4E73-8738-5A4E000AAC70}" srcOrd="0" destOrd="0" presId="urn:microsoft.com/office/officeart/2005/8/layout/funnel1"/>
    <dgm:cxn modelId="{49452254-F8F2-4CAC-B9ED-A769B52DBB44}" type="presOf" srcId="{75B47AC1-63DD-4149-BA8B-70D7BBDAE4A3}" destId="{2DA97F09-10DB-4CAB-B964-0BB8D8C5DF99}" srcOrd="0" destOrd="0" presId="urn:microsoft.com/office/officeart/2005/8/layout/funnel1"/>
    <dgm:cxn modelId="{DF1D97A2-015A-4777-8302-1F84156F8760}" srcId="{F74470C5-CDD7-4553-82D1-72AE5F20142C}" destId="{38844E0E-962A-4F3D-B593-CFD0CB73F4F5}" srcOrd="3" destOrd="0" parTransId="{E2FA71B4-F494-4700-9C10-ACA834DCD6FA}" sibTransId="{E6702970-9238-422C-A716-562B10A6EFED}"/>
    <dgm:cxn modelId="{B33A914C-B079-48E0-9A88-FEE23AF32DD1}" type="presParOf" srcId="{2FB6E07C-E4F9-4F96-B3A0-89B6D25F5DA2}" destId="{EC181266-6629-4DCD-AF8C-38055E0F3527}" srcOrd="0" destOrd="0" presId="urn:microsoft.com/office/officeart/2005/8/layout/funnel1"/>
    <dgm:cxn modelId="{CFA27B40-36E4-45AA-9A44-2377CD674E62}" type="presParOf" srcId="{2FB6E07C-E4F9-4F96-B3A0-89B6D25F5DA2}" destId="{F43A5B90-010E-4253-B2B9-BE711FF8CCBA}" srcOrd="1" destOrd="0" presId="urn:microsoft.com/office/officeart/2005/8/layout/funnel1"/>
    <dgm:cxn modelId="{45FE0A8D-604C-4B3B-90E5-9303D7356ED5}" type="presParOf" srcId="{2FB6E07C-E4F9-4F96-B3A0-89B6D25F5DA2}" destId="{657A1E32-4DA8-4B30-9DFE-87534F50D7EB}" srcOrd="2" destOrd="0" presId="urn:microsoft.com/office/officeart/2005/8/layout/funnel1"/>
    <dgm:cxn modelId="{80D8B804-D019-4974-8FCF-26EA7CA2E715}" type="presParOf" srcId="{2FB6E07C-E4F9-4F96-B3A0-89B6D25F5DA2}" destId="{7C1323E9-D7D8-4692-9E81-A50F0CABDC4A}" srcOrd="3" destOrd="0" presId="urn:microsoft.com/office/officeart/2005/8/layout/funnel1"/>
    <dgm:cxn modelId="{260F18AA-29FA-4838-B53B-8A999DE7F5AD}" type="presParOf" srcId="{2FB6E07C-E4F9-4F96-B3A0-89B6D25F5DA2}" destId="{2DA97F09-10DB-4CAB-B964-0BB8D8C5DF99}" srcOrd="4" destOrd="0" presId="urn:microsoft.com/office/officeart/2005/8/layout/funnel1"/>
    <dgm:cxn modelId="{484DDC88-9FFC-42B7-817A-CCBEBD0CFC92}" type="presParOf" srcId="{2FB6E07C-E4F9-4F96-B3A0-89B6D25F5DA2}" destId="{129E4010-9683-4E73-8738-5A4E000AAC70}" srcOrd="5" destOrd="0" presId="urn:microsoft.com/office/officeart/2005/8/layout/funnel1"/>
    <dgm:cxn modelId="{B4DF0265-836D-460F-A094-1BD4DFE451A9}" type="presParOf" srcId="{2FB6E07C-E4F9-4F96-B3A0-89B6D25F5DA2}" destId="{BC3C9686-C18E-4BCB-B124-441EDE7A2607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978B1A-149D-493C-94DB-67197C096954}">
      <dsp:nvSpPr>
        <dsp:cNvPr id="0" name=""/>
        <dsp:cNvSpPr/>
      </dsp:nvSpPr>
      <dsp:spPr>
        <a:xfrm>
          <a:off x="0" y="419620"/>
          <a:ext cx="7643812" cy="4777382"/>
        </a:xfrm>
        <a:prstGeom prst="swooshArrow">
          <a:avLst>
            <a:gd name="adj1" fmla="val 25000"/>
            <a:gd name="adj2" fmla="val 25000"/>
          </a:avLst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</dsp:sp>
    <dsp:sp modelId="{84A4F8F9-BA87-4CA3-A31E-967411C82A8E}">
      <dsp:nvSpPr>
        <dsp:cNvPr id="0" name=""/>
        <dsp:cNvSpPr/>
      </dsp:nvSpPr>
      <dsp:spPr>
        <a:xfrm>
          <a:off x="970764" y="3716970"/>
          <a:ext cx="198739" cy="19873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4671762-221A-4090-BF76-83DE8CBFC8F4}">
      <dsp:nvSpPr>
        <dsp:cNvPr id="0" name=""/>
        <dsp:cNvSpPr/>
      </dsp:nvSpPr>
      <dsp:spPr>
        <a:xfrm>
          <a:off x="1070133" y="3816339"/>
          <a:ext cx="1781008" cy="1380663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5308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/>
        </a:p>
      </dsp:txBody>
      <dsp:txXfrm>
        <a:off x="1070133" y="3816339"/>
        <a:ext cx="1781008" cy="1380663"/>
      </dsp:txXfrm>
    </dsp:sp>
    <dsp:sp modelId="{FA7D3C75-A476-4134-A6C4-BB168530DBD9}">
      <dsp:nvSpPr>
        <dsp:cNvPr id="0" name=""/>
        <dsp:cNvSpPr/>
      </dsp:nvSpPr>
      <dsp:spPr>
        <a:xfrm>
          <a:off x="2725018" y="2418477"/>
          <a:ext cx="359259" cy="35925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990F95E-5F2F-4574-90AD-A38591B7D90B}">
      <dsp:nvSpPr>
        <dsp:cNvPr id="0" name=""/>
        <dsp:cNvSpPr/>
      </dsp:nvSpPr>
      <dsp:spPr>
        <a:xfrm>
          <a:off x="2904648" y="2598107"/>
          <a:ext cx="1834514" cy="2598896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364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/>
        </a:p>
      </dsp:txBody>
      <dsp:txXfrm>
        <a:off x="2904648" y="2598107"/>
        <a:ext cx="1834514" cy="2598896"/>
      </dsp:txXfrm>
    </dsp:sp>
    <dsp:sp modelId="{30F47B45-2FAE-4939-A03E-E37E6C2BFCF5}">
      <dsp:nvSpPr>
        <dsp:cNvPr id="0" name=""/>
        <dsp:cNvSpPr/>
      </dsp:nvSpPr>
      <dsp:spPr>
        <a:xfrm>
          <a:off x="4834711" y="1628298"/>
          <a:ext cx="496847" cy="49684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D57093F-DEB9-4904-8D06-07950712BBFC}">
      <dsp:nvSpPr>
        <dsp:cNvPr id="0" name=""/>
        <dsp:cNvSpPr/>
      </dsp:nvSpPr>
      <dsp:spPr>
        <a:xfrm>
          <a:off x="5083134" y="1876722"/>
          <a:ext cx="1834514" cy="3320280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3269" tIns="0" rIns="0" bIns="0" numCol="1" spcCol="1270" anchor="t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500" kern="1200" dirty="0"/>
        </a:p>
      </dsp:txBody>
      <dsp:txXfrm>
        <a:off x="5083134" y="1876722"/>
        <a:ext cx="1834514" cy="33202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181266-6629-4DCD-AF8C-38055E0F3527}">
      <dsp:nvSpPr>
        <dsp:cNvPr id="0" name=""/>
        <dsp:cNvSpPr/>
      </dsp:nvSpPr>
      <dsp:spPr>
        <a:xfrm>
          <a:off x="1114479" y="223894"/>
          <a:ext cx="5302265" cy="1132397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3A5B90-010E-4253-B2B9-BE711FF8CCBA}">
      <dsp:nvSpPr>
        <dsp:cNvPr id="0" name=""/>
        <dsp:cNvSpPr/>
      </dsp:nvSpPr>
      <dsp:spPr>
        <a:xfrm>
          <a:off x="3502422" y="2871617"/>
          <a:ext cx="571587" cy="316361"/>
        </a:xfrm>
        <a:prstGeom prst="downArrow">
          <a:avLst/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7A1E32-4DA8-4B30-9DFE-87534F50D7EB}">
      <dsp:nvSpPr>
        <dsp:cNvPr id="0" name=""/>
        <dsp:cNvSpPr/>
      </dsp:nvSpPr>
      <dsp:spPr>
        <a:xfrm>
          <a:off x="2396075" y="3006608"/>
          <a:ext cx="2743618" cy="6859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b="1" kern="1200" dirty="0" smtClean="0"/>
        </a:p>
      </dsp:txBody>
      <dsp:txXfrm>
        <a:off x="2396075" y="3006608"/>
        <a:ext cx="2743618" cy="685904"/>
      </dsp:txXfrm>
    </dsp:sp>
    <dsp:sp modelId="{7C1323E9-D7D8-4692-9E81-A50F0CABDC4A}">
      <dsp:nvSpPr>
        <dsp:cNvPr id="0" name=""/>
        <dsp:cNvSpPr/>
      </dsp:nvSpPr>
      <dsp:spPr>
        <a:xfrm rot="20989966">
          <a:off x="2718054" y="1497545"/>
          <a:ext cx="2500307" cy="1028856"/>
        </a:xfrm>
        <a:prstGeom prst="ellipse">
          <a:avLst/>
        </a:prstGeom>
        <a:solidFill>
          <a:srgbClr val="0E3C0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 </a:t>
          </a:r>
          <a:r>
            <a:rPr lang="ru-RU" sz="1600" b="1" kern="1200" dirty="0" smtClean="0"/>
            <a:t>КОММУНИКАТИВНЫЕ НАВЫКИ</a:t>
          </a:r>
          <a:endParaRPr lang="ru-RU" sz="1600" kern="1200" dirty="0"/>
        </a:p>
      </dsp:txBody>
      <dsp:txXfrm>
        <a:off x="3084215" y="1648217"/>
        <a:ext cx="1767985" cy="727512"/>
      </dsp:txXfrm>
    </dsp:sp>
    <dsp:sp modelId="{2DA97F09-10DB-4CAB-B964-0BB8D8C5DF99}">
      <dsp:nvSpPr>
        <dsp:cNvPr id="0" name=""/>
        <dsp:cNvSpPr/>
      </dsp:nvSpPr>
      <dsp:spPr>
        <a:xfrm rot="20797722">
          <a:off x="1265456" y="214054"/>
          <a:ext cx="1971804" cy="1028856"/>
        </a:xfrm>
        <a:prstGeom prst="ellipse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ЗНАНИЯ</a:t>
          </a:r>
          <a:endParaRPr lang="ru-RU" sz="2400" b="1" kern="1200" dirty="0"/>
        </a:p>
      </dsp:txBody>
      <dsp:txXfrm>
        <a:off x="1554220" y="364726"/>
        <a:ext cx="1394276" cy="727512"/>
      </dsp:txXfrm>
    </dsp:sp>
    <dsp:sp modelId="{129E4010-9683-4E73-8738-5A4E000AAC70}">
      <dsp:nvSpPr>
        <dsp:cNvPr id="0" name=""/>
        <dsp:cNvSpPr/>
      </dsp:nvSpPr>
      <dsp:spPr>
        <a:xfrm rot="20981230">
          <a:off x="2053594" y="884881"/>
          <a:ext cx="2415941" cy="1028856"/>
        </a:xfrm>
        <a:prstGeom prst="ellipse">
          <a:avLst/>
        </a:prstGeom>
        <a:solidFill>
          <a:srgbClr val="C2561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bg1"/>
              </a:solidFill>
            </a:rPr>
            <a:t>ПРАКТИЧЕСКИЕ НАВЫКИ</a:t>
          </a:r>
          <a:endParaRPr lang="en-US" sz="1800" b="1" kern="1200" dirty="0" smtClean="0">
            <a:solidFill>
              <a:schemeClr val="bg1"/>
            </a:solidFill>
          </a:endParaRPr>
        </a:p>
      </dsp:txBody>
      <dsp:txXfrm>
        <a:off x="2407400" y="1035553"/>
        <a:ext cx="1708329" cy="727512"/>
      </dsp:txXfrm>
    </dsp:sp>
    <dsp:sp modelId="{BC3C9686-C18E-4BCB-B124-441EDE7A2607}">
      <dsp:nvSpPr>
        <dsp:cNvPr id="0" name=""/>
        <dsp:cNvSpPr/>
      </dsp:nvSpPr>
      <dsp:spPr>
        <a:xfrm>
          <a:off x="1114476" y="63207"/>
          <a:ext cx="5302271" cy="2789586"/>
        </a:xfrm>
        <a:prstGeom prst="funnel">
          <a:avLst/>
        </a:prstGeom>
        <a:solidFill>
          <a:srgbClr val="002060">
            <a:alpha val="15000"/>
          </a:srgb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B6F0D9-17B9-4B41-9DFB-E507778812FD}" type="datetimeFigureOut">
              <a:rPr lang="ru-RU" smtClean="0"/>
              <a:pPr/>
              <a:t>13.02.2014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84381C-3833-454E-98C4-D51D14B48BA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252710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52415A-B2F6-4213-A68E-334A3EFBBF3A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741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1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741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1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5BF3CD-3FC4-4AD1-AE50-CCBB8A14CA98}" type="slidenum">
              <a:rPr lang="en-US" smtClean="0"/>
              <a:pPr/>
              <a:t>34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52415A-B2F6-4213-A68E-334A3EFBBF3A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52415A-B2F6-4213-A68E-334A3EFBBF3A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169707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52415A-B2F6-4213-A68E-334A3EFBBF3A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741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1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84381C-3833-454E-98C4-D51D14B48BA3}" type="slidenum">
              <a:rPr lang="ru-RU" smtClean="0"/>
              <a:pPr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788968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741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1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30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1445A-D4CA-49DC-A684-66695B0E9486}" type="datetimeFigureOut">
              <a:rPr lang="ru-RU" smtClean="0"/>
              <a:pPr/>
              <a:t>13.02.2014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FFF2C-C487-4F2E-BA9B-099670044C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1445A-D4CA-49DC-A684-66695B0E9486}" type="datetimeFigureOut">
              <a:rPr lang="ru-RU" smtClean="0"/>
              <a:pPr/>
              <a:t>13.02.2014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 Logo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452F1-90F2-4DC0-941A-4D1DF80C4F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49" y="366713"/>
            <a:ext cx="1543051" cy="78009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713"/>
            <a:ext cx="4476751" cy="78009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1445A-D4CA-49DC-A684-66695B0E9486}" type="datetimeFigureOut">
              <a:rPr lang="ru-RU" smtClean="0"/>
              <a:pPr/>
              <a:t>13.02.2014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 Logo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41C65-CF37-4847-B632-E12F106D5B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30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1445A-D4CA-49DC-A684-66695B0E9486}" type="datetimeFigureOut">
              <a:rPr lang="ru-RU" smtClean="0"/>
              <a:pPr/>
              <a:t>13.02.2014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FFF2C-C487-4F2E-BA9B-099670044C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1445A-D4CA-49DC-A684-66695B0E9486}" type="datetimeFigureOut">
              <a:rPr lang="ru-RU" smtClean="0"/>
              <a:pPr/>
              <a:t>13.02.2014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 Logo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12A40-1FAB-4780-BF2F-C58C48D54E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8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1445A-D4CA-49DC-A684-66695B0E9486}" type="datetimeFigureOut">
              <a:rPr lang="ru-RU" smtClean="0"/>
              <a:pPr/>
              <a:t>13.02.2014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 Logo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4D98E-51A3-4610-95D1-7A58595A6A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2" y="2133601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505203" y="2133601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1445A-D4CA-49DC-A684-66695B0E9486}" type="datetimeFigureOut">
              <a:rPr lang="ru-RU" smtClean="0"/>
              <a:pPr/>
              <a:t>13.02.2014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 Logo</a:t>
            </a: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CC91F-11C1-4680-8F2C-F45B201B20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3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1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1445A-D4CA-49DC-A684-66695B0E9486}" type="datetimeFigureOut">
              <a:rPr lang="ru-RU" smtClean="0"/>
              <a:pPr/>
              <a:t>13.02.2014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 Logo</a:t>
            </a:r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74D5F-05CE-4CB2-BB96-57B18864E7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1445A-D4CA-49DC-A684-66695B0E9486}" type="datetimeFigureOut">
              <a:rPr lang="ru-RU" smtClean="0"/>
              <a:pPr/>
              <a:t>13.02.2014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 Logo</a:t>
            </a: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6AD6B-7D11-4950-9534-9BBE7D1350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1445A-D4CA-49DC-A684-66695B0E9486}" type="datetimeFigureOut">
              <a:rPr lang="ru-RU" smtClean="0"/>
              <a:pPr/>
              <a:t>13.02.2014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 Logo</a:t>
            </a:r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AB758-F938-4031-B07A-2515D1EC29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6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5" y="273054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6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1445A-D4CA-49DC-A684-66695B0E9486}" type="datetimeFigureOut">
              <a:rPr lang="ru-RU" smtClean="0"/>
              <a:pPr/>
              <a:t>13.02.2014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 Logo</a:t>
            </a: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CB450-5516-4665-BA90-1E01BA31D4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1445A-D4CA-49DC-A684-66695B0E9486}" type="datetimeFigureOut">
              <a:rPr lang="ru-RU" smtClean="0"/>
              <a:pPr/>
              <a:t>13.02.2014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 Logo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12A40-1FAB-4780-BF2F-C58C48D54E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1445A-D4CA-49DC-A684-66695B0E9486}" type="datetimeFigureOut">
              <a:rPr lang="ru-RU" smtClean="0"/>
              <a:pPr/>
              <a:t>13.02.2014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 Logo</a:t>
            </a: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72C44-761F-4FDD-A539-23C4EFEA4F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1445A-D4CA-49DC-A684-66695B0E9486}" type="datetimeFigureOut">
              <a:rPr lang="ru-RU" smtClean="0"/>
              <a:pPr/>
              <a:t>13.02.2014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 Logo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452F1-90F2-4DC0-941A-4D1DF80C4F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49" y="366713"/>
            <a:ext cx="1543051" cy="78009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713"/>
            <a:ext cx="4476751" cy="78009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1445A-D4CA-49DC-A684-66695B0E9486}" type="datetimeFigureOut">
              <a:rPr lang="ru-RU" smtClean="0"/>
              <a:pPr/>
              <a:t>13.02.2014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 Logo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41C65-CF37-4847-B632-E12F106D5B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8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1445A-D4CA-49DC-A684-66695B0E9486}" type="datetimeFigureOut">
              <a:rPr lang="ru-RU" smtClean="0"/>
              <a:pPr/>
              <a:t>13.02.2014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 Logo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4D98E-51A3-4610-95D1-7A58595A6A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2" y="2133601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505203" y="2133601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1445A-D4CA-49DC-A684-66695B0E9486}" type="datetimeFigureOut">
              <a:rPr lang="ru-RU" smtClean="0"/>
              <a:pPr/>
              <a:t>13.02.2014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 Logo</a:t>
            </a: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CC91F-11C1-4680-8F2C-F45B201B20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3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1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1445A-D4CA-49DC-A684-66695B0E9486}" type="datetimeFigureOut">
              <a:rPr lang="ru-RU" smtClean="0"/>
              <a:pPr/>
              <a:t>13.02.2014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 Logo</a:t>
            </a:r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74D5F-05CE-4CB2-BB96-57B18864E7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1445A-D4CA-49DC-A684-66695B0E9486}" type="datetimeFigureOut">
              <a:rPr lang="ru-RU" smtClean="0"/>
              <a:pPr/>
              <a:t>13.02.2014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 Logo</a:t>
            </a: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6AD6B-7D11-4950-9534-9BBE7D1350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1445A-D4CA-49DC-A684-66695B0E9486}" type="datetimeFigureOut">
              <a:rPr lang="ru-RU" smtClean="0"/>
              <a:pPr/>
              <a:t>13.02.2014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 Logo</a:t>
            </a:r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AB758-F938-4031-B07A-2515D1EC29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6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5" y="273054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6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1445A-D4CA-49DC-A684-66695B0E9486}" type="datetimeFigureOut">
              <a:rPr lang="ru-RU" smtClean="0"/>
              <a:pPr/>
              <a:t>13.02.2014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 Logo</a:t>
            </a: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CB450-5516-4665-BA90-1E01BA31D4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1445A-D4CA-49DC-A684-66695B0E9486}" type="datetimeFigureOut">
              <a:rPr lang="ru-RU" smtClean="0"/>
              <a:pPr/>
              <a:t>13.02.2014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 Logo</a:t>
            </a: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72C44-761F-4FDD-A539-23C4EFEA4F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5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01445A-D4CA-49DC-A684-66695B0E9486}" type="datetimeFigureOut">
              <a:rPr lang="ru-RU" smtClean="0"/>
              <a:pPr/>
              <a:t>13.02.2014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Company  Logo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8C35F5-6D2E-4B8D-9FDD-42083558C88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5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01445A-D4CA-49DC-A684-66695B0E9486}" type="datetimeFigureOut">
              <a:rPr lang="ru-RU" smtClean="0"/>
              <a:pPr/>
              <a:t>13.02.2014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Company  Logo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8C35F5-6D2E-4B8D-9FDD-42083558C88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1.gi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5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notesSlide" Target="../notesSlides/notesSlide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jpeg"/><Relationship Id="rId9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6286512" y="2171634"/>
            <a:ext cx="3086021" cy="400110"/>
          </a:xfrm>
          <a:prstGeom prst="rect">
            <a:avLst/>
          </a:prstGeom>
          <a:noFill/>
        </p:spPr>
        <p:txBody>
          <a:bodyPr wrap="square" lIns="90000" tIns="45720" rIns="91440" bIns="45720">
            <a:spAutoFit/>
          </a:bodyPr>
          <a:lstStyle/>
          <a:p>
            <a:pPr algn="ctr"/>
            <a:r>
              <a:rPr lang="en-US" sz="2000" b="0" cap="none" spc="0" dirty="0" smtClean="0">
                <a:ln w="12700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www.kaznmu.kz</a:t>
            </a:r>
            <a:endParaRPr lang="ru-RU" sz="2000" b="0" cap="none" spc="0" dirty="0">
              <a:ln w="12700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85918" y="4857760"/>
            <a:ext cx="7104788" cy="1261884"/>
          </a:xfrm>
          <a:prstGeom prst="rect">
            <a:avLst/>
          </a:prstGeom>
          <a:noFill/>
        </p:spPr>
        <p:txBody>
          <a:bodyPr wrap="square" lIns="90000" tIns="45720" rIns="91440" bIns="45720">
            <a:spAutoFit/>
          </a:bodyPr>
          <a:lstStyle/>
          <a:p>
            <a:pPr algn="ctr"/>
            <a:r>
              <a:rPr lang="ru-RU" sz="3800" b="1" cap="none" spc="0" dirty="0" smtClean="0">
                <a:ln w="12700" cmpd="sng">
                  <a:solidFill>
                    <a:srgbClr val="FFFFFF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Tahoma" pitchFamily="34" charset="0"/>
                <a:cs typeface="Tahoma" pitchFamily="34" charset="0"/>
              </a:rPr>
              <a:t>МОДЕЛЬ МЕДИЦИНСКОГО ОБРАЗОВАНИЯ </a:t>
            </a:r>
            <a:endParaRPr lang="ru-RU" sz="3800" b="1" cap="none" spc="0" dirty="0">
              <a:ln w="12700" cmpd="sng">
                <a:solidFill>
                  <a:srgbClr val="FFFFFF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1" name="Рисунок 10" descr="Безымянный-3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15141" y="214291"/>
            <a:ext cx="1857387" cy="18573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6500412"/>
            <a:ext cx="9144000" cy="3849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Выноска со стрелкой вверх 3"/>
          <p:cNvSpPr/>
          <p:nvPr/>
        </p:nvSpPr>
        <p:spPr>
          <a:xfrm>
            <a:off x="6228184" y="2354220"/>
            <a:ext cx="1468561" cy="1025717"/>
          </a:xfrm>
          <a:prstGeom prst="upArrowCallou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магистратура</a:t>
            </a:r>
            <a:endParaRPr lang="ru-RU" sz="1400" b="1" dirty="0">
              <a:solidFill>
                <a:srgbClr val="002060"/>
              </a:solidFill>
            </a:endParaRPr>
          </a:p>
        </p:txBody>
      </p:sp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Diagram</a:t>
            </a:r>
            <a:endParaRPr lang="en-US" sz="2400" dirty="0"/>
          </a:p>
        </p:txBody>
      </p:sp>
      <p:sp>
        <p:nvSpPr>
          <p:cNvPr id="75780" name="Line 4"/>
          <p:cNvSpPr>
            <a:spLocks noChangeShapeType="1"/>
          </p:cNvSpPr>
          <p:nvPr/>
        </p:nvSpPr>
        <p:spPr bwMode="gray">
          <a:xfrm flipH="1">
            <a:off x="928662" y="5429264"/>
            <a:ext cx="2691574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5782" name="Line 6"/>
          <p:cNvSpPr>
            <a:spLocks noChangeShapeType="1"/>
          </p:cNvSpPr>
          <p:nvPr/>
        </p:nvSpPr>
        <p:spPr bwMode="gray">
          <a:xfrm flipH="1">
            <a:off x="1000100" y="3643314"/>
            <a:ext cx="4598106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5783" name="Line 7"/>
          <p:cNvSpPr>
            <a:spLocks noChangeShapeType="1"/>
          </p:cNvSpPr>
          <p:nvPr/>
        </p:nvSpPr>
        <p:spPr bwMode="gray">
          <a:xfrm flipH="1" flipV="1">
            <a:off x="873124" y="2734101"/>
            <a:ext cx="555662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5784" name="Line 8"/>
          <p:cNvSpPr>
            <a:spLocks noChangeShapeType="1"/>
          </p:cNvSpPr>
          <p:nvPr/>
        </p:nvSpPr>
        <p:spPr bwMode="gray">
          <a:xfrm>
            <a:off x="1025525" y="2727751"/>
            <a:ext cx="0" cy="8715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5785" name="Line 9"/>
          <p:cNvSpPr>
            <a:spLocks noChangeShapeType="1"/>
          </p:cNvSpPr>
          <p:nvPr/>
        </p:nvSpPr>
        <p:spPr bwMode="gray">
          <a:xfrm>
            <a:off x="1025525" y="3599289"/>
            <a:ext cx="0" cy="8175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5786" name="Line 10"/>
          <p:cNvSpPr>
            <a:spLocks noChangeShapeType="1"/>
          </p:cNvSpPr>
          <p:nvPr/>
        </p:nvSpPr>
        <p:spPr bwMode="gray">
          <a:xfrm>
            <a:off x="1025525" y="4416851"/>
            <a:ext cx="0" cy="8159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5787" name="Line 11"/>
          <p:cNvSpPr>
            <a:spLocks noChangeShapeType="1"/>
          </p:cNvSpPr>
          <p:nvPr/>
        </p:nvSpPr>
        <p:spPr bwMode="gray">
          <a:xfrm>
            <a:off x="1025525" y="5234414"/>
            <a:ext cx="0" cy="8159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5788" name="Text Box 12"/>
          <p:cNvSpPr txBox="1">
            <a:spLocks noChangeArrowheads="1"/>
          </p:cNvSpPr>
          <p:nvPr/>
        </p:nvSpPr>
        <p:spPr bwMode="gray">
          <a:xfrm>
            <a:off x="1643042" y="2928934"/>
            <a:ext cx="2714644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29" tIns="45715" rIns="91429" bIns="45715">
            <a:spAutoFit/>
          </a:bodyPr>
          <a:lstStyle/>
          <a:p>
            <a:pPr algn="ctr" eaLnBrk="0" hangingPunct="0"/>
            <a:r>
              <a:rPr lang="ru-RU" b="1" dirty="0" smtClean="0">
                <a:latin typeface="Verdana" pitchFamily="34" charset="0"/>
              </a:rPr>
              <a:t>Знает, понимает, применяет</a:t>
            </a:r>
            <a:endParaRPr lang="en-US" b="1" dirty="0">
              <a:latin typeface="Verdana" pitchFamily="34" charset="0"/>
            </a:endParaRPr>
          </a:p>
        </p:txBody>
      </p:sp>
      <p:sp>
        <p:nvSpPr>
          <p:cNvPr id="75790" name="Text Box 14"/>
          <p:cNvSpPr txBox="1">
            <a:spLocks noChangeArrowheads="1"/>
          </p:cNvSpPr>
          <p:nvPr/>
        </p:nvSpPr>
        <p:spPr bwMode="gray">
          <a:xfrm>
            <a:off x="1285852" y="4071942"/>
            <a:ext cx="1563385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29" tIns="45715" rIns="91429" bIns="45715">
            <a:spAutoFit/>
          </a:bodyPr>
          <a:lstStyle/>
          <a:p>
            <a:pPr algn="ctr" eaLnBrk="0" hangingPunct="0"/>
            <a:r>
              <a:rPr lang="ru-RU" b="1" dirty="0" smtClean="0">
                <a:latin typeface="Verdana" pitchFamily="34" charset="0"/>
              </a:rPr>
              <a:t>знает, понимает</a:t>
            </a:r>
            <a:endParaRPr lang="en-US" b="1" dirty="0">
              <a:latin typeface="Verdana" pitchFamily="34" charset="0"/>
            </a:endParaRPr>
          </a:p>
        </p:txBody>
      </p:sp>
      <p:grpSp>
        <p:nvGrpSpPr>
          <p:cNvPr id="75792" name="Group 16"/>
          <p:cNvGrpSpPr>
            <a:grpSpLocks/>
          </p:cNvGrpSpPr>
          <p:nvPr/>
        </p:nvGrpSpPr>
        <p:grpSpPr bwMode="auto">
          <a:xfrm>
            <a:off x="2411560" y="2923844"/>
            <a:ext cx="6732440" cy="3730826"/>
            <a:chOff x="1342" y="1117"/>
            <a:chExt cx="3842" cy="2823"/>
          </a:xfrm>
        </p:grpSpPr>
        <p:sp>
          <p:nvSpPr>
            <p:cNvPr id="75793" name="Freeform 17"/>
            <p:cNvSpPr>
              <a:spLocks/>
            </p:cNvSpPr>
            <p:nvPr/>
          </p:nvSpPr>
          <p:spPr bwMode="gray">
            <a:xfrm>
              <a:off x="4817" y="1446"/>
              <a:ext cx="363" cy="533"/>
            </a:xfrm>
            <a:custGeom>
              <a:avLst/>
              <a:gdLst/>
              <a:ahLst/>
              <a:cxnLst>
                <a:cxn ang="0">
                  <a:pos x="308" y="120"/>
                </a:cxn>
                <a:cxn ang="0">
                  <a:pos x="0" y="444"/>
                </a:cxn>
                <a:cxn ang="0">
                  <a:pos x="0" y="286"/>
                </a:cxn>
                <a:cxn ang="0">
                  <a:pos x="308" y="0"/>
                </a:cxn>
                <a:cxn ang="0">
                  <a:pos x="308" y="120"/>
                </a:cxn>
              </a:cxnLst>
              <a:rect l="0" t="0" r="r" b="b"/>
              <a:pathLst>
                <a:path w="308" h="444">
                  <a:moveTo>
                    <a:pt x="308" y="120"/>
                  </a:moveTo>
                  <a:lnTo>
                    <a:pt x="0" y="444"/>
                  </a:lnTo>
                  <a:lnTo>
                    <a:pt x="0" y="286"/>
                  </a:lnTo>
                  <a:lnTo>
                    <a:pt x="308" y="0"/>
                  </a:lnTo>
                  <a:lnTo>
                    <a:pt x="308" y="12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5794" name="Freeform 18"/>
            <p:cNvSpPr>
              <a:spLocks/>
            </p:cNvSpPr>
            <p:nvPr/>
          </p:nvSpPr>
          <p:spPr bwMode="gray">
            <a:xfrm>
              <a:off x="3078" y="1446"/>
              <a:ext cx="2106" cy="341"/>
            </a:xfrm>
            <a:custGeom>
              <a:avLst/>
              <a:gdLst/>
              <a:ahLst/>
              <a:cxnLst>
                <a:cxn ang="0">
                  <a:pos x="1478" y="284"/>
                </a:cxn>
                <a:cxn ang="0">
                  <a:pos x="0" y="284"/>
                </a:cxn>
                <a:cxn ang="0">
                  <a:pos x="446" y="0"/>
                </a:cxn>
                <a:cxn ang="0">
                  <a:pos x="1786" y="0"/>
                </a:cxn>
                <a:cxn ang="0">
                  <a:pos x="1478" y="284"/>
                </a:cxn>
              </a:cxnLst>
              <a:rect l="0" t="0" r="r" b="b"/>
              <a:pathLst>
                <a:path w="1786" h="284">
                  <a:moveTo>
                    <a:pt x="1478" y="284"/>
                  </a:moveTo>
                  <a:lnTo>
                    <a:pt x="0" y="284"/>
                  </a:lnTo>
                  <a:lnTo>
                    <a:pt x="446" y="0"/>
                  </a:lnTo>
                  <a:lnTo>
                    <a:pt x="1786" y="0"/>
                  </a:lnTo>
                  <a:lnTo>
                    <a:pt x="1478" y="284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5795" name="Freeform 19"/>
            <p:cNvSpPr>
              <a:spLocks/>
            </p:cNvSpPr>
            <p:nvPr/>
          </p:nvSpPr>
          <p:spPr bwMode="gray">
            <a:xfrm>
              <a:off x="4452" y="1970"/>
              <a:ext cx="363" cy="530"/>
            </a:xfrm>
            <a:custGeom>
              <a:avLst/>
              <a:gdLst/>
              <a:ahLst/>
              <a:cxnLst>
                <a:cxn ang="0">
                  <a:pos x="308" y="120"/>
                </a:cxn>
                <a:cxn ang="0">
                  <a:pos x="0" y="442"/>
                </a:cxn>
                <a:cxn ang="0">
                  <a:pos x="0" y="286"/>
                </a:cxn>
                <a:cxn ang="0">
                  <a:pos x="308" y="0"/>
                </a:cxn>
                <a:cxn ang="0">
                  <a:pos x="308" y="120"/>
                </a:cxn>
              </a:cxnLst>
              <a:rect l="0" t="0" r="r" b="b"/>
              <a:pathLst>
                <a:path w="308" h="442">
                  <a:moveTo>
                    <a:pt x="308" y="120"/>
                  </a:moveTo>
                  <a:lnTo>
                    <a:pt x="0" y="442"/>
                  </a:lnTo>
                  <a:lnTo>
                    <a:pt x="0" y="286"/>
                  </a:lnTo>
                  <a:lnTo>
                    <a:pt x="308" y="0"/>
                  </a:lnTo>
                  <a:lnTo>
                    <a:pt x="308" y="120"/>
                  </a:lnTo>
                  <a:close/>
                </a:path>
              </a:pathLst>
            </a:cu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5796" name="Freeform 20"/>
            <p:cNvSpPr>
              <a:spLocks/>
            </p:cNvSpPr>
            <p:nvPr/>
          </p:nvSpPr>
          <p:spPr bwMode="gray">
            <a:xfrm>
              <a:off x="2590" y="1970"/>
              <a:ext cx="2264" cy="340"/>
            </a:xfrm>
            <a:custGeom>
              <a:avLst/>
              <a:gdLst/>
              <a:ahLst/>
              <a:cxnLst>
                <a:cxn ang="0">
                  <a:pos x="1612" y="284"/>
                </a:cxn>
                <a:cxn ang="0">
                  <a:pos x="0" y="284"/>
                </a:cxn>
                <a:cxn ang="0">
                  <a:pos x="446" y="0"/>
                </a:cxn>
                <a:cxn ang="0">
                  <a:pos x="1920" y="0"/>
                </a:cxn>
                <a:cxn ang="0">
                  <a:pos x="1612" y="284"/>
                </a:cxn>
              </a:cxnLst>
              <a:rect l="0" t="0" r="r" b="b"/>
              <a:pathLst>
                <a:path w="1920" h="284">
                  <a:moveTo>
                    <a:pt x="1612" y="284"/>
                  </a:moveTo>
                  <a:lnTo>
                    <a:pt x="0" y="284"/>
                  </a:lnTo>
                  <a:lnTo>
                    <a:pt x="446" y="0"/>
                  </a:lnTo>
                  <a:lnTo>
                    <a:pt x="1920" y="0"/>
                  </a:lnTo>
                  <a:lnTo>
                    <a:pt x="1612" y="284"/>
                  </a:lnTo>
                  <a:close/>
                </a:path>
              </a:pathLst>
            </a:custGeom>
            <a:solidFill>
              <a:schemeClr val="hlink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5797" name="Freeform 21"/>
            <p:cNvSpPr>
              <a:spLocks/>
            </p:cNvSpPr>
            <p:nvPr/>
          </p:nvSpPr>
          <p:spPr bwMode="gray">
            <a:xfrm>
              <a:off x="4086" y="2494"/>
              <a:ext cx="361" cy="532"/>
            </a:xfrm>
            <a:custGeom>
              <a:avLst/>
              <a:gdLst/>
              <a:ahLst/>
              <a:cxnLst>
                <a:cxn ang="0">
                  <a:pos x="306" y="122"/>
                </a:cxn>
                <a:cxn ang="0">
                  <a:pos x="0" y="444"/>
                </a:cxn>
                <a:cxn ang="0">
                  <a:pos x="0" y="286"/>
                </a:cxn>
                <a:cxn ang="0">
                  <a:pos x="306" y="0"/>
                </a:cxn>
                <a:cxn ang="0">
                  <a:pos x="306" y="122"/>
                </a:cxn>
              </a:cxnLst>
              <a:rect l="0" t="0" r="r" b="b"/>
              <a:pathLst>
                <a:path w="306" h="444">
                  <a:moveTo>
                    <a:pt x="306" y="122"/>
                  </a:moveTo>
                  <a:lnTo>
                    <a:pt x="0" y="444"/>
                  </a:lnTo>
                  <a:lnTo>
                    <a:pt x="0" y="286"/>
                  </a:lnTo>
                  <a:lnTo>
                    <a:pt x="306" y="0"/>
                  </a:lnTo>
                  <a:lnTo>
                    <a:pt x="306" y="122"/>
                  </a:lnTo>
                  <a:close/>
                </a:path>
              </a:pathLst>
            </a:custGeom>
            <a:gradFill rotWithShape="1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5798" name="Freeform 22"/>
            <p:cNvSpPr>
              <a:spLocks/>
            </p:cNvSpPr>
            <p:nvPr/>
          </p:nvSpPr>
          <p:spPr bwMode="gray">
            <a:xfrm>
              <a:off x="3722" y="3019"/>
              <a:ext cx="364" cy="533"/>
            </a:xfrm>
            <a:custGeom>
              <a:avLst/>
              <a:gdLst/>
              <a:ahLst/>
              <a:cxnLst>
                <a:cxn ang="0">
                  <a:pos x="308" y="122"/>
                </a:cxn>
                <a:cxn ang="0">
                  <a:pos x="0" y="444"/>
                </a:cxn>
                <a:cxn ang="0">
                  <a:pos x="0" y="286"/>
                </a:cxn>
                <a:cxn ang="0">
                  <a:pos x="308" y="0"/>
                </a:cxn>
                <a:cxn ang="0">
                  <a:pos x="308" y="122"/>
                </a:cxn>
              </a:cxnLst>
              <a:rect l="0" t="0" r="r" b="b"/>
              <a:pathLst>
                <a:path w="308" h="444">
                  <a:moveTo>
                    <a:pt x="308" y="122"/>
                  </a:moveTo>
                  <a:lnTo>
                    <a:pt x="0" y="444"/>
                  </a:lnTo>
                  <a:lnTo>
                    <a:pt x="0" y="286"/>
                  </a:lnTo>
                  <a:lnTo>
                    <a:pt x="308" y="0"/>
                  </a:lnTo>
                  <a:lnTo>
                    <a:pt x="308" y="122"/>
                  </a:lnTo>
                  <a:close/>
                </a:path>
              </a:pathLst>
            </a:custGeom>
            <a:gradFill rotWithShape="1">
              <a:gsLst>
                <a:gs pos="0">
                  <a:schemeClr val="tx2">
                    <a:gamma/>
                    <a:shade val="46275"/>
                    <a:invGamma/>
                  </a:schemeClr>
                </a:gs>
                <a:gs pos="50000">
                  <a:schemeClr val="tx2"/>
                </a:gs>
                <a:gs pos="100000">
                  <a:schemeClr val="tx2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5799" name="Freeform 23"/>
            <p:cNvSpPr>
              <a:spLocks/>
            </p:cNvSpPr>
            <p:nvPr/>
          </p:nvSpPr>
          <p:spPr bwMode="gray">
            <a:xfrm>
              <a:off x="1515" y="3022"/>
              <a:ext cx="2571" cy="340"/>
            </a:xfrm>
            <a:custGeom>
              <a:avLst/>
              <a:gdLst/>
              <a:ahLst/>
              <a:cxnLst>
                <a:cxn ang="0">
                  <a:pos x="1872" y="284"/>
                </a:cxn>
                <a:cxn ang="0">
                  <a:pos x="0" y="284"/>
                </a:cxn>
                <a:cxn ang="0">
                  <a:pos x="446" y="0"/>
                </a:cxn>
                <a:cxn ang="0">
                  <a:pos x="2180" y="0"/>
                </a:cxn>
                <a:cxn ang="0">
                  <a:pos x="1872" y="284"/>
                </a:cxn>
              </a:cxnLst>
              <a:rect l="0" t="0" r="r" b="b"/>
              <a:pathLst>
                <a:path w="2180" h="284">
                  <a:moveTo>
                    <a:pt x="1872" y="284"/>
                  </a:moveTo>
                  <a:lnTo>
                    <a:pt x="0" y="284"/>
                  </a:lnTo>
                  <a:lnTo>
                    <a:pt x="446" y="0"/>
                  </a:lnTo>
                  <a:lnTo>
                    <a:pt x="2180" y="0"/>
                  </a:lnTo>
                  <a:lnTo>
                    <a:pt x="1872" y="284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5801" name="Rectangle 25"/>
            <p:cNvSpPr>
              <a:spLocks noChangeArrowheads="1"/>
            </p:cNvSpPr>
            <p:nvPr/>
          </p:nvSpPr>
          <p:spPr bwMode="gray">
            <a:xfrm>
              <a:off x="3082" y="1787"/>
              <a:ext cx="1743" cy="192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gamma/>
                    <a:shade val="72549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7254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1429" tIns="45715" rIns="91429" bIns="45715" anchor="ctr"/>
            <a:lstStyle/>
            <a:p>
              <a:pPr algn="ctr" eaLnBrk="0" hangingPunct="0"/>
              <a:r>
                <a:rPr lang="ru-RU" sz="1600" b="1" dirty="0" smtClean="0">
                  <a:solidFill>
                    <a:srgbClr val="FFFFFF"/>
                  </a:solidFill>
                  <a:latin typeface="Verdana" pitchFamily="34" charset="0"/>
                </a:rPr>
                <a:t>5 курс</a:t>
              </a:r>
              <a:endParaRPr lang="en-US" sz="1600" b="1" dirty="0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sp>
          <p:nvSpPr>
            <p:cNvPr id="75802" name="Rectangle 26"/>
            <p:cNvSpPr>
              <a:spLocks noChangeArrowheads="1"/>
            </p:cNvSpPr>
            <p:nvPr/>
          </p:nvSpPr>
          <p:spPr bwMode="gray">
            <a:xfrm>
              <a:off x="2532" y="2310"/>
              <a:ext cx="1900" cy="188"/>
            </a:xfrm>
            <a:prstGeom prst="rect">
              <a:avLst/>
            </a:prstGeom>
            <a:gradFill rotWithShape="1">
              <a:gsLst>
                <a:gs pos="0">
                  <a:schemeClr val="hlink">
                    <a:gamma/>
                    <a:shade val="72549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7254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1429" tIns="45715" rIns="91429" bIns="45715" anchor="ctr"/>
            <a:lstStyle/>
            <a:p>
              <a:pPr algn="ctr" eaLnBrk="0" hangingPunct="0"/>
              <a:r>
                <a:rPr lang="ru-RU" sz="1600" b="1" dirty="0" smtClean="0">
                  <a:solidFill>
                    <a:srgbClr val="FFFFFF"/>
                  </a:solidFill>
                  <a:latin typeface="Verdana" pitchFamily="34" charset="0"/>
                </a:rPr>
                <a:t>4 курс</a:t>
              </a:r>
              <a:endParaRPr lang="en-US" sz="1600" b="1" dirty="0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sp>
          <p:nvSpPr>
            <p:cNvPr id="75803" name="Freeform 27"/>
            <p:cNvSpPr>
              <a:spLocks/>
            </p:cNvSpPr>
            <p:nvPr/>
          </p:nvSpPr>
          <p:spPr bwMode="gray">
            <a:xfrm>
              <a:off x="2036" y="2494"/>
              <a:ext cx="2415" cy="343"/>
            </a:xfrm>
            <a:custGeom>
              <a:avLst/>
              <a:gdLst/>
              <a:ahLst/>
              <a:cxnLst>
                <a:cxn ang="0">
                  <a:pos x="1742" y="286"/>
                </a:cxn>
                <a:cxn ang="0">
                  <a:pos x="0" y="286"/>
                </a:cxn>
                <a:cxn ang="0">
                  <a:pos x="446" y="0"/>
                </a:cxn>
                <a:cxn ang="0">
                  <a:pos x="2048" y="0"/>
                </a:cxn>
                <a:cxn ang="0">
                  <a:pos x="1742" y="286"/>
                </a:cxn>
              </a:cxnLst>
              <a:rect l="0" t="0" r="r" b="b"/>
              <a:pathLst>
                <a:path w="2048" h="286">
                  <a:moveTo>
                    <a:pt x="1742" y="286"/>
                  </a:moveTo>
                  <a:lnTo>
                    <a:pt x="0" y="286"/>
                  </a:lnTo>
                  <a:lnTo>
                    <a:pt x="446" y="0"/>
                  </a:lnTo>
                  <a:lnTo>
                    <a:pt x="2048" y="0"/>
                  </a:lnTo>
                  <a:lnTo>
                    <a:pt x="1742" y="286"/>
                  </a:lnTo>
                  <a:close/>
                </a:path>
              </a:pathLst>
            </a:custGeom>
            <a:solidFill>
              <a:schemeClr val="folHlink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5804" name="Rectangle 28"/>
            <p:cNvSpPr>
              <a:spLocks noChangeArrowheads="1"/>
            </p:cNvSpPr>
            <p:nvPr/>
          </p:nvSpPr>
          <p:spPr bwMode="gray">
            <a:xfrm>
              <a:off x="2038" y="2836"/>
              <a:ext cx="2056" cy="188"/>
            </a:xfrm>
            <a:prstGeom prst="rect">
              <a:avLst/>
            </a:prstGeom>
            <a:gradFill rotWithShape="1">
              <a:gsLst>
                <a:gs pos="0">
                  <a:schemeClr val="folHlink">
                    <a:gamma/>
                    <a:shade val="72549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7254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1429" tIns="45715" rIns="91429" bIns="45715" anchor="ctr"/>
            <a:lstStyle/>
            <a:p>
              <a:pPr algn="ctr" eaLnBrk="0" hangingPunct="0"/>
              <a:r>
                <a:rPr lang="ru-RU" sz="1600" b="1" dirty="0" smtClean="0">
                  <a:solidFill>
                    <a:srgbClr val="FFFFFF"/>
                  </a:solidFill>
                  <a:latin typeface="Verdana" pitchFamily="34" charset="0"/>
                </a:rPr>
                <a:t>3 курс</a:t>
              </a:r>
              <a:endParaRPr lang="en-US" sz="1600" b="1" dirty="0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sp>
          <p:nvSpPr>
            <p:cNvPr id="75805" name="Rectangle 29"/>
            <p:cNvSpPr>
              <a:spLocks noChangeArrowheads="1"/>
            </p:cNvSpPr>
            <p:nvPr/>
          </p:nvSpPr>
          <p:spPr bwMode="gray">
            <a:xfrm>
              <a:off x="1514" y="3363"/>
              <a:ext cx="2213" cy="187"/>
            </a:xfrm>
            <a:prstGeom prst="rect">
              <a:avLst/>
            </a:prstGeom>
            <a:gradFill rotWithShape="1">
              <a:gsLst>
                <a:gs pos="0">
                  <a:schemeClr val="tx2">
                    <a:gamma/>
                    <a:shade val="72549"/>
                    <a:invGamma/>
                  </a:schemeClr>
                </a:gs>
                <a:gs pos="50000">
                  <a:schemeClr val="tx2"/>
                </a:gs>
                <a:gs pos="100000">
                  <a:schemeClr val="tx2">
                    <a:gamma/>
                    <a:shade val="7254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1429" tIns="45715" rIns="91429" bIns="45715" anchor="ctr"/>
            <a:lstStyle/>
            <a:p>
              <a:pPr algn="ctr" eaLnBrk="0" hangingPunct="0"/>
              <a:r>
                <a:rPr lang="ru-RU" sz="1600" b="1" dirty="0" smtClean="0">
                  <a:solidFill>
                    <a:srgbClr val="FFFFFF"/>
                  </a:solidFill>
                  <a:latin typeface="Verdana" pitchFamily="34" charset="0"/>
                </a:rPr>
                <a:t>2 курс</a:t>
              </a:r>
              <a:endParaRPr lang="en-US" sz="1600" b="1" dirty="0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sp>
          <p:nvSpPr>
            <p:cNvPr id="75800" name="Freeform 24"/>
            <p:cNvSpPr>
              <a:spLocks/>
            </p:cNvSpPr>
            <p:nvPr/>
          </p:nvSpPr>
          <p:spPr bwMode="gray">
            <a:xfrm>
              <a:off x="1342" y="1117"/>
              <a:ext cx="2268" cy="2823"/>
            </a:xfrm>
            <a:custGeom>
              <a:avLst/>
              <a:gdLst/>
              <a:ahLst/>
              <a:cxnLst>
                <a:cxn ang="0">
                  <a:pos x="12" y="2464"/>
                </a:cxn>
                <a:cxn ang="0">
                  <a:pos x="56" y="2120"/>
                </a:cxn>
                <a:cxn ang="0">
                  <a:pos x="124" y="1808"/>
                </a:cxn>
                <a:cxn ang="0">
                  <a:pos x="212" y="1524"/>
                </a:cxn>
                <a:cxn ang="0">
                  <a:pos x="316" y="1270"/>
                </a:cxn>
                <a:cxn ang="0">
                  <a:pos x="430" y="1044"/>
                </a:cxn>
                <a:cxn ang="0">
                  <a:pos x="550" y="846"/>
                </a:cxn>
                <a:cxn ang="0">
                  <a:pos x="672" y="674"/>
                </a:cxn>
                <a:cxn ang="0">
                  <a:pos x="792" y="528"/>
                </a:cxn>
                <a:cxn ang="0">
                  <a:pos x="906" y="408"/>
                </a:cxn>
                <a:cxn ang="0">
                  <a:pos x="1010" y="310"/>
                </a:cxn>
                <a:cxn ang="0">
                  <a:pos x="1096" y="236"/>
                </a:cxn>
                <a:cxn ang="0">
                  <a:pos x="1164" y="184"/>
                </a:cxn>
                <a:cxn ang="0">
                  <a:pos x="1208" y="154"/>
                </a:cxn>
                <a:cxn ang="0">
                  <a:pos x="1224" y="144"/>
                </a:cxn>
                <a:cxn ang="0">
                  <a:pos x="1728" y="56"/>
                </a:cxn>
                <a:cxn ang="0">
                  <a:pos x="1568" y="328"/>
                </a:cxn>
                <a:cxn ang="0">
                  <a:pos x="1554" y="332"/>
                </a:cxn>
                <a:cxn ang="0">
                  <a:pos x="1514" y="346"/>
                </a:cxn>
                <a:cxn ang="0">
                  <a:pos x="1452" y="370"/>
                </a:cxn>
                <a:cxn ang="0">
                  <a:pos x="1370" y="410"/>
                </a:cxn>
                <a:cxn ang="0">
                  <a:pos x="1270" y="466"/>
                </a:cxn>
                <a:cxn ang="0">
                  <a:pos x="1158" y="540"/>
                </a:cxn>
                <a:cxn ang="0">
                  <a:pos x="1034" y="636"/>
                </a:cxn>
                <a:cxn ang="0">
                  <a:pos x="904" y="756"/>
                </a:cxn>
                <a:cxn ang="0">
                  <a:pos x="770" y="900"/>
                </a:cxn>
                <a:cxn ang="0">
                  <a:pos x="632" y="1076"/>
                </a:cxn>
                <a:cxn ang="0">
                  <a:pos x="498" y="1280"/>
                </a:cxn>
                <a:cxn ang="0">
                  <a:pos x="370" y="1518"/>
                </a:cxn>
                <a:cxn ang="0">
                  <a:pos x="248" y="1792"/>
                </a:cxn>
                <a:cxn ang="0">
                  <a:pos x="138" y="2104"/>
                </a:cxn>
                <a:cxn ang="0">
                  <a:pos x="42" y="2456"/>
                </a:cxn>
              </a:cxnLst>
              <a:rect l="0" t="0" r="r" b="b"/>
              <a:pathLst>
                <a:path w="1824" h="2648">
                  <a:moveTo>
                    <a:pt x="0" y="2648"/>
                  </a:moveTo>
                  <a:lnTo>
                    <a:pt x="12" y="2464"/>
                  </a:lnTo>
                  <a:lnTo>
                    <a:pt x="32" y="2288"/>
                  </a:lnTo>
                  <a:lnTo>
                    <a:pt x="56" y="2120"/>
                  </a:lnTo>
                  <a:lnTo>
                    <a:pt x="88" y="1960"/>
                  </a:lnTo>
                  <a:lnTo>
                    <a:pt x="124" y="1808"/>
                  </a:lnTo>
                  <a:lnTo>
                    <a:pt x="166" y="1662"/>
                  </a:lnTo>
                  <a:lnTo>
                    <a:pt x="212" y="1524"/>
                  </a:lnTo>
                  <a:lnTo>
                    <a:pt x="262" y="1394"/>
                  </a:lnTo>
                  <a:lnTo>
                    <a:pt x="316" y="1270"/>
                  </a:lnTo>
                  <a:lnTo>
                    <a:pt x="372" y="1154"/>
                  </a:lnTo>
                  <a:lnTo>
                    <a:pt x="430" y="1044"/>
                  </a:lnTo>
                  <a:lnTo>
                    <a:pt x="490" y="942"/>
                  </a:lnTo>
                  <a:lnTo>
                    <a:pt x="550" y="846"/>
                  </a:lnTo>
                  <a:lnTo>
                    <a:pt x="612" y="758"/>
                  </a:lnTo>
                  <a:lnTo>
                    <a:pt x="672" y="674"/>
                  </a:lnTo>
                  <a:lnTo>
                    <a:pt x="734" y="598"/>
                  </a:lnTo>
                  <a:lnTo>
                    <a:pt x="792" y="528"/>
                  </a:lnTo>
                  <a:lnTo>
                    <a:pt x="850" y="464"/>
                  </a:lnTo>
                  <a:lnTo>
                    <a:pt x="906" y="408"/>
                  </a:lnTo>
                  <a:lnTo>
                    <a:pt x="960" y="356"/>
                  </a:lnTo>
                  <a:lnTo>
                    <a:pt x="1010" y="310"/>
                  </a:lnTo>
                  <a:lnTo>
                    <a:pt x="1056" y="270"/>
                  </a:lnTo>
                  <a:lnTo>
                    <a:pt x="1096" y="236"/>
                  </a:lnTo>
                  <a:lnTo>
                    <a:pt x="1134" y="208"/>
                  </a:lnTo>
                  <a:lnTo>
                    <a:pt x="1164" y="184"/>
                  </a:lnTo>
                  <a:lnTo>
                    <a:pt x="1190" y="166"/>
                  </a:lnTo>
                  <a:lnTo>
                    <a:pt x="1208" y="154"/>
                  </a:lnTo>
                  <a:lnTo>
                    <a:pt x="1220" y="146"/>
                  </a:lnTo>
                  <a:lnTo>
                    <a:pt x="1224" y="144"/>
                  </a:lnTo>
                  <a:lnTo>
                    <a:pt x="848" y="0"/>
                  </a:lnTo>
                  <a:lnTo>
                    <a:pt x="1728" y="56"/>
                  </a:lnTo>
                  <a:lnTo>
                    <a:pt x="1824" y="480"/>
                  </a:lnTo>
                  <a:lnTo>
                    <a:pt x="1568" y="328"/>
                  </a:lnTo>
                  <a:lnTo>
                    <a:pt x="1564" y="328"/>
                  </a:lnTo>
                  <a:lnTo>
                    <a:pt x="1554" y="332"/>
                  </a:lnTo>
                  <a:lnTo>
                    <a:pt x="1538" y="338"/>
                  </a:lnTo>
                  <a:lnTo>
                    <a:pt x="1514" y="346"/>
                  </a:lnTo>
                  <a:lnTo>
                    <a:pt x="1486" y="356"/>
                  </a:lnTo>
                  <a:lnTo>
                    <a:pt x="1452" y="370"/>
                  </a:lnTo>
                  <a:lnTo>
                    <a:pt x="1412" y="388"/>
                  </a:lnTo>
                  <a:lnTo>
                    <a:pt x="1370" y="410"/>
                  </a:lnTo>
                  <a:lnTo>
                    <a:pt x="1322" y="436"/>
                  </a:lnTo>
                  <a:lnTo>
                    <a:pt x="1270" y="466"/>
                  </a:lnTo>
                  <a:lnTo>
                    <a:pt x="1216" y="500"/>
                  </a:lnTo>
                  <a:lnTo>
                    <a:pt x="1158" y="540"/>
                  </a:lnTo>
                  <a:lnTo>
                    <a:pt x="1098" y="584"/>
                  </a:lnTo>
                  <a:lnTo>
                    <a:pt x="1034" y="636"/>
                  </a:lnTo>
                  <a:lnTo>
                    <a:pt x="970" y="692"/>
                  </a:lnTo>
                  <a:lnTo>
                    <a:pt x="904" y="756"/>
                  </a:lnTo>
                  <a:lnTo>
                    <a:pt x="836" y="824"/>
                  </a:lnTo>
                  <a:lnTo>
                    <a:pt x="770" y="900"/>
                  </a:lnTo>
                  <a:lnTo>
                    <a:pt x="700" y="984"/>
                  </a:lnTo>
                  <a:lnTo>
                    <a:pt x="632" y="1076"/>
                  </a:lnTo>
                  <a:lnTo>
                    <a:pt x="566" y="1174"/>
                  </a:lnTo>
                  <a:lnTo>
                    <a:pt x="498" y="1280"/>
                  </a:lnTo>
                  <a:lnTo>
                    <a:pt x="434" y="1394"/>
                  </a:lnTo>
                  <a:lnTo>
                    <a:pt x="370" y="1518"/>
                  </a:lnTo>
                  <a:lnTo>
                    <a:pt x="308" y="1650"/>
                  </a:lnTo>
                  <a:lnTo>
                    <a:pt x="248" y="1792"/>
                  </a:lnTo>
                  <a:lnTo>
                    <a:pt x="192" y="1944"/>
                  </a:lnTo>
                  <a:lnTo>
                    <a:pt x="138" y="2104"/>
                  </a:lnTo>
                  <a:lnTo>
                    <a:pt x="88" y="2274"/>
                  </a:lnTo>
                  <a:lnTo>
                    <a:pt x="42" y="2456"/>
                  </a:lnTo>
                  <a:lnTo>
                    <a:pt x="0" y="2648"/>
                  </a:lnTo>
                  <a:close/>
                </a:path>
              </a:pathLst>
            </a:custGeom>
            <a:solidFill>
              <a:srgbClr val="C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7" name="Freeform 23"/>
          <p:cNvSpPr>
            <a:spLocks/>
          </p:cNvSpPr>
          <p:nvPr/>
        </p:nvSpPr>
        <p:spPr bwMode="gray">
          <a:xfrm>
            <a:off x="2000249" y="6094047"/>
            <a:ext cx="4505233" cy="539750"/>
          </a:xfrm>
          <a:custGeom>
            <a:avLst/>
            <a:gdLst/>
            <a:ahLst/>
            <a:cxnLst>
              <a:cxn ang="0">
                <a:pos x="1872" y="284"/>
              </a:cxn>
              <a:cxn ang="0">
                <a:pos x="0" y="284"/>
              </a:cxn>
              <a:cxn ang="0">
                <a:pos x="446" y="0"/>
              </a:cxn>
              <a:cxn ang="0">
                <a:pos x="2180" y="0"/>
              </a:cxn>
              <a:cxn ang="0">
                <a:pos x="1872" y="284"/>
              </a:cxn>
            </a:cxnLst>
            <a:rect l="0" t="0" r="r" b="b"/>
            <a:pathLst>
              <a:path w="2180" h="284">
                <a:moveTo>
                  <a:pt x="1872" y="284"/>
                </a:moveTo>
                <a:lnTo>
                  <a:pt x="0" y="284"/>
                </a:lnTo>
                <a:lnTo>
                  <a:pt x="446" y="0"/>
                </a:lnTo>
                <a:lnTo>
                  <a:pt x="2180" y="0"/>
                </a:lnTo>
                <a:lnTo>
                  <a:pt x="1872" y="284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ru-RU">
              <a:solidFill>
                <a:srgbClr val="FFC000"/>
              </a:solidFill>
            </a:endParaRPr>
          </a:p>
        </p:txBody>
      </p:sp>
      <p:sp>
        <p:nvSpPr>
          <p:cNvPr id="38" name="Freeform 22"/>
          <p:cNvSpPr>
            <a:spLocks/>
          </p:cNvSpPr>
          <p:nvPr/>
        </p:nvSpPr>
        <p:spPr bwMode="gray">
          <a:xfrm>
            <a:off x="5503862" y="6050389"/>
            <a:ext cx="561074" cy="736602"/>
          </a:xfrm>
          <a:custGeom>
            <a:avLst/>
            <a:gdLst/>
            <a:ahLst/>
            <a:cxnLst>
              <a:cxn ang="0">
                <a:pos x="308" y="122"/>
              </a:cxn>
              <a:cxn ang="0">
                <a:pos x="0" y="444"/>
              </a:cxn>
              <a:cxn ang="0">
                <a:pos x="0" y="286"/>
              </a:cxn>
              <a:cxn ang="0">
                <a:pos x="308" y="0"/>
              </a:cxn>
              <a:cxn ang="0">
                <a:pos x="308" y="122"/>
              </a:cxn>
            </a:cxnLst>
            <a:rect l="0" t="0" r="r" b="b"/>
            <a:pathLst>
              <a:path w="308" h="444">
                <a:moveTo>
                  <a:pt x="308" y="122"/>
                </a:moveTo>
                <a:lnTo>
                  <a:pt x="0" y="444"/>
                </a:lnTo>
                <a:lnTo>
                  <a:pt x="0" y="286"/>
                </a:lnTo>
                <a:lnTo>
                  <a:pt x="308" y="0"/>
                </a:lnTo>
                <a:lnTo>
                  <a:pt x="308" y="122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9" name="Rectangle 29"/>
          <p:cNvSpPr>
            <a:spLocks noChangeArrowheads="1"/>
          </p:cNvSpPr>
          <p:nvPr/>
        </p:nvSpPr>
        <p:spPr bwMode="gray">
          <a:xfrm>
            <a:off x="2030412" y="6506799"/>
            <a:ext cx="3877900" cy="296863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1429" tIns="45715" rIns="91429" bIns="45715" anchor="ctr"/>
          <a:lstStyle/>
          <a:p>
            <a:pPr algn="ctr" eaLnBrk="0" hangingPunct="0"/>
            <a:r>
              <a:rPr lang="ru-RU" sz="1600" b="1" dirty="0" smtClean="0">
                <a:solidFill>
                  <a:srgbClr val="FFFFFF"/>
                </a:solidFill>
                <a:latin typeface="Verdana" pitchFamily="34" charset="0"/>
              </a:rPr>
              <a:t>1 курс</a:t>
            </a:r>
            <a:endParaRPr lang="en-US" sz="1600" b="1" dirty="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40" name="Line 3"/>
          <p:cNvSpPr>
            <a:spLocks noChangeShapeType="1"/>
          </p:cNvSpPr>
          <p:nvPr/>
        </p:nvSpPr>
        <p:spPr bwMode="gray">
          <a:xfrm flipH="1">
            <a:off x="873124" y="6771116"/>
            <a:ext cx="1829429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1" name="Line 11"/>
          <p:cNvSpPr>
            <a:spLocks noChangeShapeType="1"/>
          </p:cNvSpPr>
          <p:nvPr/>
        </p:nvSpPr>
        <p:spPr bwMode="gray">
          <a:xfrm>
            <a:off x="1009651" y="5956728"/>
            <a:ext cx="0" cy="8159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26257" y="-96057"/>
            <a:ext cx="9144000" cy="10527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4" name="Text Box 15"/>
          <p:cNvSpPr txBox="1">
            <a:spLocks noChangeArrowheads="1"/>
          </p:cNvSpPr>
          <p:nvPr/>
        </p:nvSpPr>
        <p:spPr bwMode="gray">
          <a:xfrm>
            <a:off x="1214414" y="6000768"/>
            <a:ext cx="1152155" cy="369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29" tIns="45715" rIns="91429" bIns="45715">
            <a:spAutoFit/>
          </a:bodyPr>
          <a:lstStyle/>
          <a:p>
            <a:pPr algn="ctr" eaLnBrk="0" hangingPunct="0"/>
            <a:r>
              <a:rPr lang="ru-RU" b="1" dirty="0" smtClean="0">
                <a:latin typeface="Verdana" pitchFamily="34" charset="0"/>
              </a:rPr>
              <a:t>знает</a:t>
            </a:r>
            <a:endParaRPr lang="en-US" b="1" dirty="0">
              <a:latin typeface="Verdana" pitchFamily="34" charset="0"/>
            </a:endParaRPr>
          </a:p>
        </p:txBody>
      </p:sp>
      <p:pic>
        <p:nvPicPr>
          <p:cNvPr id="62" name="Picture 9" descr="1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391" t="2325" r="27344"/>
          <a:stretch>
            <a:fillRect/>
          </a:stretch>
        </p:blipFill>
        <p:spPr bwMode="auto">
          <a:xfrm>
            <a:off x="74840" y="252488"/>
            <a:ext cx="798285" cy="2197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" name="Picture 24" descr="KS11516[1]-copy-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5520"/>
          <a:stretch>
            <a:fillRect/>
          </a:stretch>
        </p:blipFill>
        <p:spPr bwMode="auto">
          <a:xfrm>
            <a:off x="7608345" y="155258"/>
            <a:ext cx="1617045" cy="2099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" name="Выноска со стрелкой вверх 69"/>
          <p:cNvSpPr/>
          <p:nvPr/>
        </p:nvSpPr>
        <p:spPr>
          <a:xfrm>
            <a:off x="7696745" y="2348880"/>
            <a:ext cx="1440246" cy="1025717"/>
          </a:xfrm>
          <a:prstGeom prst="upArrowCallout">
            <a:avLst/>
          </a:prstGeom>
          <a:solidFill>
            <a:srgbClr val="BB35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резидентура</a:t>
            </a:r>
          </a:p>
          <a:p>
            <a:pPr algn="ctr"/>
            <a:endParaRPr lang="ru-RU" sz="1400" b="1" dirty="0">
              <a:solidFill>
                <a:srgbClr val="002060"/>
              </a:solidFill>
            </a:endParaRP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интернатура</a:t>
            </a:r>
            <a:endParaRPr lang="ru-RU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7696745" y="3046045"/>
            <a:ext cx="1440246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85" name="Picture 3" descr="strelki02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800000">
            <a:off x="6879064" y="1388605"/>
            <a:ext cx="1300280" cy="325070"/>
          </a:xfrm>
          <a:prstGeom prst="rect">
            <a:avLst/>
          </a:prstGeom>
          <a:noFill/>
        </p:spPr>
      </p:pic>
      <p:sp>
        <p:nvSpPr>
          <p:cNvPr id="108" name="AutoShape 3"/>
          <p:cNvSpPr>
            <a:spLocks noChangeArrowheads="1"/>
          </p:cNvSpPr>
          <p:nvPr/>
        </p:nvSpPr>
        <p:spPr bwMode="ltGray">
          <a:xfrm rot="10800000">
            <a:off x="915638" y="-1"/>
            <a:ext cx="5632358" cy="3047662"/>
          </a:xfrm>
          <a:prstGeom prst="rightArrow">
            <a:avLst>
              <a:gd name="adj1" fmla="val 79306"/>
              <a:gd name="adj2" fmla="val 32395"/>
            </a:avLst>
          </a:prstGeom>
          <a:gradFill rotWithShape="1">
            <a:gsLst>
              <a:gs pos="0">
                <a:schemeClr val="accent1">
                  <a:gamma/>
                  <a:tint val="0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109" name="AutoShape 4"/>
          <p:cNvSpPr>
            <a:spLocks noChangeArrowheads="1"/>
          </p:cNvSpPr>
          <p:nvPr/>
        </p:nvSpPr>
        <p:spPr bwMode="blackWhite">
          <a:xfrm>
            <a:off x="1978660" y="164758"/>
            <a:ext cx="4922361" cy="531106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69804"/>
                  <a:invGamma/>
                </a:schemeClr>
              </a:gs>
            </a:gsLst>
            <a:lin ang="5400000" scaled="1"/>
          </a:gradFill>
          <a:ln w="254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lIns="91429" tIns="45715" rIns="91429" bIns="45715" anchor="ctr"/>
          <a:lstStyle/>
          <a:p>
            <a:pPr algn="just" eaLnBrk="0" hangingPunct="0"/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обладающий профессиональными,  медицинскими</a:t>
            </a:r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algn="just" eaLnBrk="0" hangingPunct="0"/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клиническими знаниями</a:t>
            </a:r>
            <a:endParaRPr lang="en-US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1" name="AutoShape 6"/>
          <p:cNvSpPr>
            <a:spLocks noChangeArrowheads="1"/>
          </p:cNvSpPr>
          <p:nvPr/>
        </p:nvSpPr>
        <p:spPr bwMode="blackWhite">
          <a:xfrm>
            <a:off x="2000248" y="1236300"/>
            <a:ext cx="4900773" cy="511611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69804"/>
                  <a:invGamma/>
                </a:schemeClr>
              </a:gs>
            </a:gsLst>
            <a:lin ang="5400000" scaled="1"/>
          </a:gradFill>
          <a:ln w="254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lIns="91429" tIns="45715" rIns="91429" bIns="45715" anchor="ctr"/>
          <a:lstStyle/>
          <a:p>
            <a:pPr eaLnBrk="0" hangingPunct="0"/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знающий медицинскую этику, нормативно-</a:t>
            </a:r>
          </a:p>
          <a:p>
            <a:pPr eaLnBrk="0" hangingPunct="0"/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правовых </a:t>
            </a:r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основ </a:t>
            </a:r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профессиональной </a:t>
            </a:r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деятельности</a:t>
            </a:r>
            <a:endParaRPr lang="en-US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" name="AutoShape 6"/>
          <p:cNvSpPr>
            <a:spLocks noChangeArrowheads="1"/>
          </p:cNvSpPr>
          <p:nvPr/>
        </p:nvSpPr>
        <p:spPr bwMode="blackWhite">
          <a:xfrm>
            <a:off x="2007745" y="1789310"/>
            <a:ext cx="4877664" cy="375172"/>
          </a:xfrm>
          <a:prstGeom prst="roundRect">
            <a:avLst>
              <a:gd name="adj" fmla="val 9106"/>
            </a:avLst>
          </a:prstGeom>
          <a:solidFill>
            <a:schemeClr val="tx2">
              <a:lumMod val="60000"/>
              <a:lumOff val="40000"/>
            </a:schemeClr>
          </a:solidFill>
          <a:ln w="254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lIns="91429" tIns="45715" rIns="91429" bIns="45715" anchor="ctr"/>
          <a:lstStyle/>
          <a:p>
            <a:pPr eaLnBrk="0" hangingPunct="0"/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эффективно применяющий знаний </a:t>
            </a:r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</a:t>
            </a:r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практике</a:t>
            </a:r>
            <a:endParaRPr lang="ru-RU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159172" y="783593"/>
            <a:ext cx="923330" cy="1195455"/>
          </a:xfrm>
          <a:prstGeom prst="rect">
            <a:avLst/>
          </a:prstGeom>
        </p:spPr>
        <p:txBody>
          <a:bodyPr vert="vert270" wrap="none">
            <a:spAutoFit/>
          </a:bodyPr>
          <a:lstStyle/>
          <a:p>
            <a:pPr algn="ctr"/>
            <a:r>
              <a:rPr lang="ru-RU" sz="1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Конкуренто</a:t>
            </a:r>
            <a:endParaRPr lang="ru-RU" sz="1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способный </a:t>
            </a:r>
          </a:p>
          <a:p>
            <a:pPr algn="ctr"/>
            <a:r>
              <a:rPr lang="ru-RU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специалист</a:t>
            </a:r>
            <a:endParaRPr lang="ru-RU" sz="1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AutoShape 6"/>
          <p:cNvSpPr>
            <a:spLocks noChangeArrowheads="1"/>
          </p:cNvSpPr>
          <p:nvPr/>
        </p:nvSpPr>
        <p:spPr bwMode="blackWhite">
          <a:xfrm>
            <a:off x="1978660" y="705052"/>
            <a:ext cx="4906749" cy="511611"/>
          </a:xfrm>
          <a:prstGeom prst="roundRect">
            <a:avLst>
              <a:gd name="adj" fmla="val 9106"/>
            </a:avLst>
          </a:prstGeom>
          <a:solidFill>
            <a:schemeClr val="tx2">
              <a:lumMod val="50000"/>
            </a:schemeClr>
          </a:solidFill>
          <a:ln w="254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lIns="91429" tIns="45715" rIns="91429" bIns="45715" anchor="ctr"/>
          <a:lstStyle/>
          <a:p>
            <a:pPr eaLnBrk="0" hangingPunct="0"/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обладающий </a:t>
            </a:r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навыками коммуникативного </a:t>
            </a:r>
            <a:endParaRPr lang="ru-RU" sz="1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общения </a:t>
            </a:r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 лечении пациентов</a:t>
            </a:r>
            <a:endParaRPr lang="en-US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AutoShape 6"/>
          <p:cNvSpPr>
            <a:spLocks noChangeArrowheads="1"/>
          </p:cNvSpPr>
          <p:nvPr/>
        </p:nvSpPr>
        <p:spPr bwMode="blackWhite">
          <a:xfrm>
            <a:off x="2030412" y="2161294"/>
            <a:ext cx="4854997" cy="475618"/>
          </a:xfrm>
          <a:prstGeom prst="roundRect">
            <a:avLst>
              <a:gd name="adj" fmla="val 9106"/>
            </a:avLst>
          </a:prstGeom>
          <a:solidFill>
            <a:srgbClr val="002060"/>
          </a:solidFill>
          <a:ln w="254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lIns="91429" tIns="45715" rIns="91429" bIns="45715" anchor="ctr"/>
          <a:lstStyle/>
          <a:p>
            <a:pPr eaLnBrk="0" hangingPunct="0"/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Соответствующий современным требованиям  </a:t>
            </a:r>
          </a:p>
          <a:p>
            <a:pPr eaLnBrk="0" hangingPunct="0"/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основ научной медицины</a:t>
            </a:r>
            <a:endParaRPr lang="ru-RU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13517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250824" y="2398713"/>
            <a:ext cx="3384551" cy="424815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b="1">
                <a:latin typeface="Times New Roman" pitchFamily="18" charset="0"/>
              </a:rPr>
              <a:t>Обязательные</a:t>
            </a:r>
          </a:p>
          <a:p>
            <a:pPr algn="ctr"/>
            <a:r>
              <a:rPr lang="ru-RU" sz="3200" b="1">
                <a:latin typeface="Times New Roman" pitchFamily="18" charset="0"/>
              </a:rPr>
              <a:t> дисциплины </a:t>
            </a:r>
          </a:p>
          <a:p>
            <a:pPr algn="ctr"/>
            <a:r>
              <a:rPr lang="ru-RU" sz="3200" b="1">
                <a:latin typeface="Times New Roman" pitchFamily="18" charset="0"/>
              </a:rPr>
              <a:t>ГОСО</a:t>
            </a:r>
          </a:p>
        </p:txBody>
      </p:sp>
      <p:sp>
        <p:nvSpPr>
          <p:cNvPr id="9219" name="AutoShape 3"/>
          <p:cNvSpPr>
            <a:spLocks noChangeArrowheads="1"/>
          </p:cNvSpPr>
          <p:nvPr/>
        </p:nvSpPr>
        <p:spPr bwMode="auto">
          <a:xfrm rot="-10180398">
            <a:off x="4165600" y="2419350"/>
            <a:ext cx="1539875" cy="3578225"/>
          </a:xfrm>
          <a:prstGeom prst="triangle">
            <a:avLst>
              <a:gd name="adj" fmla="val 50000"/>
            </a:avLst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pPr algn="ctr"/>
            <a:r>
              <a:rPr lang="ru-RU" b="1">
                <a:latin typeface="Calibri" pitchFamily="34" charset="0"/>
              </a:rPr>
              <a:t>Терапия</a:t>
            </a:r>
          </a:p>
        </p:txBody>
      </p:sp>
      <p:sp>
        <p:nvSpPr>
          <p:cNvPr id="9220" name="AutoShape 4"/>
          <p:cNvSpPr>
            <a:spLocks noChangeArrowheads="1"/>
          </p:cNvSpPr>
          <p:nvPr/>
        </p:nvSpPr>
        <p:spPr bwMode="auto">
          <a:xfrm rot="-9938521">
            <a:off x="4786314" y="2579689"/>
            <a:ext cx="1531937" cy="3648075"/>
          </a:xfrm>
          <a:prstGeom prst="triangle">
            <a:avLst>
              <a:gd name="adj" fmla="val 50000"/>
            </a:avLst>
          </a:prstGeom>
          <a:solidFill>
            <a:srgbClr val="0066FF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pPr algn="ctr"/>
            <a:endParaRPr lang="ru-RU">
              <a:latin typeface="Calibri" pitchFamily="34" charset="0"/>
            </a:endParaRPr>
          </a:p>
          <a:p>
            <a:pPr algn="ctr"/>
            <a:endParaRPr lang="ru-RU" b="1">
              <a:latin typeface="Calibri" pitchFamily="34" charset="0"/>
            </a:endParaRPr>
          </a:p>
          <a:p>
            <a:pPr algn="ctr"/>
            <a:r>
              <a:rPr lang="ru-RU" b="1">
                <a:latin typeface="Calibri" pitchFamily="34" charset="0"/>
              </a:rPr>
              <a:t>Акушерство</a:t>
            </a:r>
          </a:p>
        </p:txBody>
      </p:sp>
      <p:sp>
        <p:nvSpPr>
          <p:cNvPr id="9221" name="AutoShape 5"/>
          <p:cNvSpPr>
            <a:spLocks noChangeArrowheads="1"/>
          </p:cNvSpPr>
          <p:nvPr/>
        </p:nvSpPr>
        <p:spPr bwMode="auto">
          <a:xfrm rot="-9992556">
            <a:off x="5297489" y="2765425"/>
            <a:ext cx="1444625" cy="3729038"/>
          </a:xfrm>
          <a:prstGeom prst="triangle">
            <a:avLst>
              <a:gd name="adj" fmla="val 50000"/>
            </a:avLst>
          </a:prstGeom>
          <a:solidFill>
            <a:srgbClr val="CC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pPr algn="ctr"/>
            <a:endParaRPr lang="ru-RU">
              <a:latin typeface="Calibri" pitchFamily="34" charset="0"/>
            </a:endParaRPr>
          </a:p>
          <a:p>
            <a:pPr algn="ctr"/>
            <a:endParaRPr lang="ru-RU">
              <a:latin typeface="Calibri" pitchFamily="34" charset="0"/>
            </a:endParaRPr>
          </a:p>
          <a:p>
            <a:pPr algn="ctr"/>
            <a:endParaRPr lang="ru-RU" b="1">
              <a:latin typeface="Calibri" pitchFamily="34" charset="0"/>
            </a:endParaRPr>
          </a:p>
          <a:p>
            <a:pPr algn="ctr"/>
            <a:endParaRPr lang="ru-RU" b="1">
              <a:latin typeface="Calibri" pitchFamily="34" charset="0"/>
            </a:endParaRPr>
          </a:p>
          <a:p>
            <a:pPr algn="ctr"/>
            <a:r>
              <a:rPr lang="ru-RU" b="1">
                <a:latin typeface="Calibri" pitchFamily="34" charset="0"/>
              </a:rPr>
              <a:t>Гигиена</a:t>
            </a:r>
          </a:p>
        </p:txBody>
      </p:sp>
      <p:sp>
        <p:nvSpPr>
          <p:cNvPr id="9222" name="AutoShape 6"/>
          <p:cNvSpPr>
            <a:spLocks noChangeArrowheads="1"/>
          </p:cNvSpPr>
          <p:nvPr/>
        </p:nvSpPr>
        <p:spPr bwMode="auto">
          <a:xfrm rot="-9974688">
            <a:off x="5708650" y="2938463"/>
            <a:ext cx="1530351" cy="3697287"/>
          </a:xfrm>
          <a:prstGeom prst="triangle">
            <a:avLst>
              <a:gd name="adj" fmla="val 50000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pPr algn="ctr"/>
            <a:endParaRPr lang="ru-RU">
              <a:latin typeface="Calibri" pitchFamily="34" charset="0"/>
            </a:endParaRPr>
          </a:p>
          <a:p>
            <a:pPr algn="ctr"/>
            <a:endParaRPr lang="ru-RU">
              <a:latin typeface="Calibri" pitchFamily="34" charset="0"/>
            </a:endParaRPr>
          </a:p>
          <a:p>
            <a:pPr algn="ctr"/>
            <a:endParaRPr lang="ru-RU">
              <a:latin typeface="Calibri" pitchFamily="34" charset="0"/>
            </a:endParaRPr>
          </a:p>
          <a:p>
            <a:pPr algn="ctr"/>
            <a:endParaRPr lang="ru-RU">
              <a:latin typeface="Calibri" pitchFamily="34" charset="0"/>
            </a:endParaRPr>
          </a:p>
          <a:p>
            <a:pPr algn="ctr"/>
            <a:endParaRPr lang="ru-RU" b="1">
              <a:latin typeface="Calibri" pitchFamily="34" charset="0"/>
            </a:endParaRPr>
          </a:p>
          <a:p>
            <a:pPr algn="ctr"/>
            <a:endParaRPr lang="ru-RU" b="1">
              <a:latin typeface="Calibri" pitchFamily="34" charset="0"/>
            </a:endParaRPr>
          </a:p>
          <a:p>
            <a:pPr algn="ctr"/>
            <a:r>
              <a:rPr lang="ru-RU" b="1">
                <a:latin typeface="Calibri" pitchFamily="34" charset="0"/>
              </a:rPr>
              <a:t>Хирургия</a:t>
            </a:r>
          </a:p>
        </p:txBody>
      </p:sp>
      <p:sp>
        <p:nvSpPr>
          <p:cNvPr id="9223" name="AutoShape 7"/>
          <p:cNvSpPr>
            <a:spLocks noChangeArrowheads="1"/>
          </p:cNvSpPr>
          <p:nvPr/>
        </p:nvSpPr>
        <p:spPr bwMode="auto">
          <a:xfrm rot="-9832560">
            <a:off x="6446838" y="3192464"/>
            <a:ext cx="1352551" cy="3838575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pPr algn="ctr"/>
            <a:r>
              <a:rPr lang="ru-RU" b="1">
                <a:latin typeface="Calibri" pitchFamily="34" charset="0"/>
              </a:rPr>
              <a:t>Педиатрия</a:t>
            </a:r>
          </a:p>
        </p:txBody>
      </p:sp>
      <p:sp>
        <p:nvSpPr>
          <p:cNvPr id="9224" name="AutoShape 8"/>
          <p:cNvSpPr>
            <a:spLocks noChangeArrowheads="1"/>
          </p:cNvSpPr>
          <p:nvPr/>
        </p:nvSpPr>
        <p:spPr bwMode="auto">
          <a:xfrm rot="-9780592">
            <a:off x="7194552" y="3386138"/>
            <a:ext cx="1343025" cy="3859212"/>
          </a:xfrm>
          <a:prstGeom prst="triangle">
            <a:avLst>
              <a:gd name="adj" fmla="val 50000"/>
            </a:avLst>
          </a:prstGeom>
          <a:solidFill>
            <a:srgbClr val="CC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pPr algn="ctr"/>
            <a:r>
              <a:rPr lang="ru-RU" b="1">
                <a:latin typeface="Calibri" pitchFamily="34" charset="0"/>
              </a:rPr>
              <a:t>ВОП</a:t>
            </a:r>
          </a:p>
        </p:txBody>
      </p:sp>
      <p:sp>
        <p:nvSpPr>
          <p:cNvPr id="9225" name="Rectangle 9"/>
          <p:cNvSpPr>
            <a:spLocks noChangeArrowheads="1"/>
          </p:cNvSpPr>
          <p:nvPr/>
        </p:nvSpPr>
        <p:spPr bwMode="auto">
          <a:xfrm rot="1031552">
            <a:off x="5359400" y="2446339"/>
            <a:ext cx="3641725" cy="31115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 i="1">
                <a:latin typeface="Calibri" pitchFamily="34" charset="0"/>
              </a:rPr>
              <a:t>элективы</a:t>
            </a:r>
            <a:endParaRPr lang="ru-RU">
              <a:latin typeface="Calibri" pitchFamily="34" charset="0"/>
            </a:endParaRPr>
          </a:p>
        </p:txBody>
      </p:sp>
      <p:sp>
        <p:nvSpPr>
          <p:cNvPr id="9226" name="AutoShape 11"/>
          <p:cNvSpPr>
            <a:spLocks noChangeArrowheads="1"/>
          </p:cNvSpPr>
          <p:nvPr/>
        </p:nvSpPr>
        <p:spPr bwMode="auto">
          <a:xfrm>
            <a:off x="3673476" y="3787776"/>
            <a:ext cx="684213" cy="644525"/>
          </a:xfrm>
          <a:prstGeom prst="plus">
            <a:avLst>
              <a:gd name="adj" fmla="val 4548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9708" name="Номер слайда 11"/>
          <p:cNvSpPr>
            <a:spLocks noGrp="1"/>
          </p:cNvSpPr>
          <p:nvPr>
            <p:ph type="sldNum" sz="quarter" idx="12"/>
          </p:nvPr>
        </p:nvSpPr>
        <p:spPr bwMode="auto">
          <a:xfrm>
            <a:off x="7324726" y="6183314"/>
            <a:ext cx="2247900" cy="3270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182BE3B8-C827-4533-AE07-A16952C376DD}" type="slidenum">
              <a:rPr lang="ru-RU">
                <a:latin typeface="Arial" pitchFamily="34" charset="0"/>
              </a:rPr>
              <a:pPr>
                <a:defRPr/>
              </a:pPr>
              <a:t>11</a:t>
            </a:fld>
            <a:endParaRPr lang="ru-RU" dirty="0">
              <a:latin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71502" y="1914526"/>
            <a:ext cx="2786063" cy="357188"/>
          </a:xfrm>
          <a:prstGeom prst="rect">
            <a:avLst/>
          </a:prstGeom>
          <a:solidFill>
            <a:srgbClr val="FBFED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</a:rPr>
              <a:t>БАКАЛАВРИАТ</a:t>
            </a: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771525" y="774701"/>
            <a:ext cx="8229600" cy="725488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2060"/>
                </a:solidFill>
                <a:latin typeface="+mn-lt"/>
              </a:rPr>
              <a:t>Формирование образовательной траектории специальности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>
              <a:solidFill>
                <a:srgbClr val="FF0000"/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atin typeface="+mj-lt"/>
                <a:ea typeface="+mj-ea"/>
                <a:cs typeface="+mj-cs"/>
              </a:rPr>
              <a:t/>
            </a:r>
            <a:br>
              <a:rPr lang="ru-RU" sz="2800" b="1" dirty="0">
                <a:latin typeface="+mj-lt"/>
                <a:ea typeface="+mj-ea"/>
                <a:cs typeface="+mj-cs"/>
              </a:rPr>
            </a:br>
            <a:r>
              <a:rPr lang="ru-RU" sz="28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Прямоугольник 2"/>
          <p:cNvSpPr>
            <a:spLocks noChangeArrowheads="1"/>
          </p:cNvSpPr>
          <p:nvPr/>
        </p:nvSpPr>
        <p:spPr bwMode="auto">
          <a:xfrm>
            <a:off x="428596" y="404664"/>
            <a:ext cx="8143932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/>
            <a:endParaRPr lang="ru-RU" sz="2400" b="1" dirty="0" smtClean="0"/>
          </a:p>
          <a:p>
            <a:pPr marL="342900" indent="-342900"/>
            <a:r>
              <a:rPr lang="ru-RU" sz="2400" b="1" dirty="0" smtClean="0"/>
              <a:t>   </a:t>
            </a:r>
          </a:p>
          <a:p>
            <a:pPr marL="342900" indent="-342900"/>
            <a:endParaRPr lang="ru-RU" sz="2400" b="1" dirty="0" smtClean="0"/>
          </a:p>
          <a:p>
            <a:pPr marL="342900" indent="-342900"/>
            <a:endParaRPr lang="ru-RU" sz="2400" b="1" dirty="0" smtClean="0"/>
          </a:p>
          <a:p>
            <a:pPr marL="342900" indent="-342900" algn="just"/>
            <a:r>
              <a:rPr lang="ru-RU" sz="2400" b="1" dirty="0" smtClean="0"/>
              <a:t>	 </a:t>
            </a:r>
            <a:r>
              <a:rPr lang="ru-RU" sz="2400" b="1" dirty="0" smtClean="0">
                <a:latin typeface="Palatino Linotype" pitchFamily="18" charset="0"/>
              </a:rPr>
              <a:t>В рамках действующего ГОСО специальностей разработаны </a:t>
            </a:r>
            <a:r>
              <a:rPr lang="ru-RU" sz="2400" b="1" dirty="0">
                <a:latin typeface="Palatino Linotype" pitchFamily="18" charset="0"/>
              </a:rPr>
              <a:t>и </a:t>
            </a:r>
            <a:r>
              <a:rPr lang="ru-RU" sz="2400" b="1" dirty="0" smtClean="0">
                <a:latin typeface="Palatino Linotype" pitchFamily="18" charset="0"/>
              </a:rPr>
              <a:t>адаптированы к Модели медицинского образования КазНМУ и кредитной системе обучения </a:t>
            </a:r>
            <a:r>
              <a:rPr lang="ru-RU" sz="2400" b="1" dirty="0" smtClean="0">
                <a:solidFill>
                  <a:srgbClr val="C00000"/>
                </a:solidFill>
                <a:latin typeface="Palatino Linotype" pitchFamily="18" charset="0"/>
              </a:rPr>
              <a:t>образовательные траектории и </a:t>
            </a:r>
            <a:r>
              <a:rPr lang="ru-RU" sz="2400" b="1" dirty="0">
                <a:solidFill>
                  <a:srgbClr val="C00000"/>
                </a:solidFill>
                <a:latin typeface="Palatino Linotype" pitchFamily="18" charset="0"/>
              </a:rPr>
              <a:t>программы  </a:t>
            </a:r>
            <a:r>
              <a:rPr lang="ru-RU" sz="2400" b="1" dirty="0" smtClean="0">
                <a:solidFill>
                  <a:srgbClr val="C00000"/>
                </a:solidFill>
                <a:latin typeface="Palatino Linotype" pitchFamily="18" charset="0"/>
              </a:rPr>
              <a:t>по направлениям подготовки.</a:t>
            </a:r>
          </a:p>
          <a:p>
            <a:pPr marL="342900" indent="-342900"/>
            <a:endParaRPr lang="ru-RU" sz="2400" b="1" dirty="0" smtClean="0">
              <a:solidFill>
                <a:srgbClr val="C00000"/>
              </a:solidFill>
              <a:latin typeface="Palatino Linotype" pitchFamily="18" charset="0"/>
            </a:endParaRPr>
          </a:p>
          <a:p>
            <a:pPr marL="342900" indent="-342900"/>
            <a:endParaRPr lang="ru-RU" sz="2400" b="1" dirty="0">
              <a:solidFill>
                <a:srgbClr val="C00000"/>
              </a:solidFill>
              <a:latin typeface="Palatino Linotype" pitchFamily="18" charset="0"/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0" y="0"/>
            <a:ext cx="9036496" cy="6858000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ru-RU" sz="2400" b="1" dirty="0" smtClean="0"/>
              <a:t>Образовательные программы по специальностям ( 23)</a:t>
            </a:r>
          </a:p>
          <a:p>
            <a:pPr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rgbClr val="C00000"/>
                </a:solidFill>
              </a:rPr>
              <a:t>«Общая медицина»</a:t>
            </a:r>
          </a:p>
          <a:p>
            <a:pPr>
              <a:spcBef>
                <a:spcPts val="0"/>
              </a:spcBef>
            </a:pPr>
            <a:r>
              <a:rPr lang="ru-RU" sz="2100" b="1" dirty="0" smtClean="0"/>
              <a:t>«Врач общей практики», </a:t>
            </a:r>
          </a:p>
          <a:p>
            <a:pPr>
              <a:spcBef>
                <a:spcPts val="0"/>
              </a:spcBef>
            </a:pPr>
            <a:r>
              <a:rPr lang="ru-RU" sz="2100" b="1" dirty="0"/>
              <a:t>«Терапия», </a:t>
            </a:r>
          </a:p>
          <a:p>
            <a:pPr>
              <a:spcBef>
                <a:spcPts val="0"/>
              </a:spcBef>
            </a:pPr>
            <a:r>
              <a:rPr lang="ru-RU" sz="2100" b="1" dirty="0" smtClean="0"/>
              <a:t>«Хирургия», </a:t>
            </a:r>
          </a:p>
          <a:p>
            <a:pPr>
              <a:spcBef>
                <a:spcPts val="0"/>
              </a:spcBef>
            </a:pPr>
            <a:r>
              <a:rPr lang="ru-RU" sz="2100" b="1" dirty="0" smtClean="0"/>
              <a:t>«Акушерство и гинекология», </a:t>
            </a:r>
          </a:p>
          <a:p>
            <a:pPr>
              <a:spcBef>
                <a:spcPts val="0"/>
              </a:spcBef>
            </a:pPr>
            <a:r>
              <a:rPr lang="ru-RU" sz="2100" b="1" dirty="0" smtClean="0"/>
              <a:t>«Педиатрия»,</a:t>
            </a:r>
          </a:p>
          <a:p>
            <a:pPr>
              <a:spcBef>
                <a:spcPts val="0"/>
              </a:spcBef>
            </a:pPr>
            <a:r>
              <a:rPr lang="ru-RU" sz="2100" b="1" dirty="0" smtClean="0"/>
              <a:t>«Гигиена и эпидемиология».</a:t>
            </a:r>
            <a:endParaRPr lang="ru-RU" sz="2100" dirty="0" smtClean="0"/>
          </a:p>
          <a:p>
            <a:pPr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rgbClr val="C00000"/>
                </a:solidFill>
              </a:rPr>
              <a:t>«Стоматология»</a:t>
            </a:r>
          </a:p>
          <a:p>
            <a:pPr>
              <a:spcBef>
                <a:spcPts val="0"/>
              </a:spcBef>
            </a:pPr>
            <a:r>
              <a:rPr lang="ru-RU" sz="2100" b="1" dirty="0" smtClean="0"/>
              <a:t>«Врач-стоматолог терапевт»,</a:t>
            </a:r>
          </a:p>
          <a:p>
            <a:pPr>
              <a:spcBef>
                <a:spcPts val="0"/>
              </a:spcBef>
            </a:pPr>
            <a:r>
              <a:rPr lang="ru-RU" sz="2100" b="1" dirty="0" smtClean="0"/>
              <a:t>«Врач-стоматолог хирург»,</a:t>
            </a:r>
          </a:p>
          <a:p>
            <a:pPr>
              <a:spcBef>
                <a:spcPts val="0"/>
              </a:spcBef>
            </a:pPr>
            <a:r>
              <a:rPr lang="ru-RU" sz="2100" b="1" dirty="0" smtClean="0"/>
              <a:t>«Врач-стоматолог ортопед»,</a:t>
            </a:r>
          </a:p>
          <a:p>
            <a:pPr>
              <a:spcBef>
                <a:spcPts val="0"/>
              </a:spcBef>
            </a:pPr>
            <a:r>
              <a:rPr lang="ru-RU" sz="2100" b="1" dirty="0" smtClean="0"/>
              <a:t>«Врач-стоматолог детский»</a:t>
            </a:r>
          </a:p>
          <a:p>
            <a:pPr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rgbClr val="FF0000"/>
                </a:solidFill>
              </a:rPr>
              <a:t>«Фармация»</a:t>
            </a:r>
          </a:p>
          <a:p>
            <a:pPr>
              <a:spcBef>
                <a:spcPts val="0"/>
              </a:spcBef>
            </a:pPr>
            <a:r>
              <a:rPr lang="ru-RU" sz="2100" b="1" dirty="0" smtClean="0"/>
              <a:t>«Фармацевт-токсиколог»,</a:t>
            </a:r>
          </a:p>
          <a:p>
            <a:pPr>
              <a:spcBef>
                <a:spcPts val="0"/>
              </a:spcBef>
            </a:pPr>
            <a:r>
              <a:rPr lang="ru-RU" sz="2100" b="1" dirty="0" smtClean="0"/>
              <a:t>«Фармацевт-аналитик»,</a:t>
            </a:r>
          </a:p>
          <a:p>
            <a:pPr>
              <a:spcBef>
                <a:spcPts val="0"/>
              </a:spcBef>
            </a:pPr>
            <a:r>
              <a:rPr lang="ru-RU" sz="2100" b="1" dirty="0" smtClean="0"/>
              <a:t>«Фармацевт-менеджер».</a:t>
            </a:r>
          </a:p>
          <a:p>
            <a:pPr>
              <a:spcBef>
                <a:spcPts val="0"/>
              </a:spcBef>
            </a:pPr>
            <a:r>
              <a:rPr lang="ru-RU" sz="2100" b="1" dirty="0" smtClean="0"/>
              <a:t>«Фармацевт-</a:t>
            </a:r>
            <a:r>
              <a:rPr lang="ru-RU" sz="2100" b="1" dirty="0" err="1" smtClean="0"/>
              <a:t>фармакогност</a:t>
            </a:r>
            <a:r>
              <a:rPr lang="ru-RU" sz="2100" b="1" dirty="0" smtClean="0"/>
              <a:t>»</a:t>
            </a:r>
          </a:p>
          <a:p>
            <a:pPr>
              <a:spcBef>
                <a:spcPts val="0"/>
              </a:spcBef>
            </a:pPr>
            <a:r>
              <a:rPr lang="ru-RU" sz="2100" b="1" dirty="0" smtClean="0"/>
              <a:t>«Фармацевт -технолог»</a:t>
            </a:r>
          </a:p>
          <a:p>
            <a:pPr>
              <a:spcBef>
                <a:spcPts val="0"/>
              </a:spcBef>
            </a:pPr>
            <a:endParaRPr lang="ru-RU" sz="2100" b="1" dirty="0" smtClean="0"/>
          </a:p>
          <a:p>
            <a:pPr>
              <a:spcBef>
                <a:spcPts val="0"/>
              </a:spcBef>
              <a:buNone/>
            </a:pPr>
            <a:r>
              <a:rPr lang="en-US" sz="2100" dirty="0" smtClean="0"/>
              <a:t>	</a:t>
            </a:r>
            <a:endParaRPr lang="ru-RU" sz="2100" dirty="0" smtClean="0"/>
          </a:p>
          <a:p>
            <a:pPr>
              <a:spcBef>
                <a:spcPts val="0"/>
              </a:spcBef>
              <a:buNone/>
            </a:pPr>
            <a:endParaRPr lang="ru-RU" sz="2100" dirty="0" smtClean="0"/>
          </a:p>
          <a:p>
            <a:pPr>
              <a:spcBef>
                <a:spcPts val="0"/>
              </a:spcBef>
              <a:buNone/>
            </a:pPr>
            <a:endParaRPr lang="ru-RU" sz="2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260649"/>
            <a:ext cx="8712968" cy="6336704"/>
          </a:xfrm>
        </p:spPr>
        <p:txBody>
          <a:bodyPr/>
          <a:lstStyle/>
          <a:p>
            <a:pPr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rgbClr val="C00000"/>
                </a:solidFill>
              </a:rPr>
              <a:t>«Технология фармацевтического производства»</a:t>
            </a:r>
            <a:endParaRPr lang="ru-RU" sz="2400" b="1" dirty="0">
              <a:solidFill>
                <a:srgbClr val="C00000"/>
              </a:solidFill>
            </a:endParaRPr>
          </a:p>
          <a:p>
            <a:pPr marL="280988" indent="-280988">
              <a:spcBef>
                <a:spcPts val="0"/>
              </a:spcBef>
            </a:pPr>
            <a:r>
              <a:rPr lang="ru-RU" sz="2100" b="1" dirty="0" smtClean="0"/>
              <a:t>       «Технолог готовых лекарственных препаратов»,</a:t>
            </a:r>
          </a:p>
          <a:p>
            <a:pPr marL="280988" indent="-280988">
              <a:spcBef>
                <a:spcPts val="0"/>
              </a:spcBef>
            </a:pPr>
            <a:r>
              <a:rPr lang="ru-RU" sz="2100" b="1" dirty="0" smtClean="0"/>
              <a:t>       «</a:t>
            </a:r>
            <a:r>
              <a:rPr lang="ru-RU" sz="2100" b="1" dirty="0" err="1" smtClean="0"/>
              <a:t>Биотехнолог</a:t>
            </a:r>
            <a:r>
              <a:rPr lang="ru-RU" sz="2100" b="1" dirty="0" smtClean="0"/>
              <a:t>»,</a:t>
            </a:r>
          </a:p>
          <a:p>
            <a:pPr marL="280988" indent="-280988">
              <a:spcBef>
                <a:spcPts val="0"/>
              </a:spcBef>
            </a:pPr>
            <a:r>
              <a:rPr lang="ru-RU" sz="2100" b="1" dirty="0" smtClean="0"/>
              <a:t>      «</a:t>
            </a:r>
            <a:r>
              <a:rPr lang="ru-RU" sz="2100" b="1" dirty="0"/>
              <a:t>Х</a:t>
            </a:r>
            <a:r>
              <a:rPr lang="ru-RU" sz="2100" b="1" dirty="0" smtClean="0"/>
              <a:t>имик -технолог»</a:t>
            </a:r>
          </a:p>
          <a:p>
            <a:pPr marL="280988" indent="-280988">
              <a:spcBef>
                <a:spcPts val="0"/>
              </a:spcBef>
            </a:pPr>
            <a:r>
              <a:rPr lang="ru-RU" sz="2100" b="1" dirty="0" smtClean="0"/>
              <a:t>     «Менеджер фармацевтического производства»</a:t>
            </a:r>
            <a:endParaRPr lang="ru-RU" sz="2100" b="1" dirty="0"/>
          </a:p>
          <a:p>
            <a:pPr marL="0" indent="0">
              <a:spcBef>
                <a:spcPts val="0"/>
              </a:spcBef>
              <a:buNone/>
            </a:pPr>
            <a:endParaRPr lang="ru-RU" sz="21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rgbClr val="C00000"/>
                </a:solidFill>
              </a:rPr>
              <a:t>«</a:t>
            </a:r>
            <a:r>
              <a:rPr lang="ru-RU" sz="2400" b="1" dirty="0">
                <a:solidFill>
                  <a:srgbClr val="C00000"/>
                </a:solidFill>
              </a:rPr>
              <a:t>Сестринское дело</a:t>
            </a:r>
            <a:r>
              <a:rPr lang="ru-RU" sz="2400" b="1" dirty="0" smtClean="0">
                <a:solidFill>
                  <a:srgbClr val="C00000"/>
                </a:solidFill>
              </a:rPr>
              <a:t>»</a:t>
            </a:r>
            <a:endParaRPr lang="ru-RU" sz="2400" b="1" dirty="0">
              <a:solidFill>
                <a:srgbClr val="C00000"/>
              </a:solidFill>
            </a:endParaRPr>
          </a:p>
          <a:p>
            <a:pPr>
              <a:spcBef>
                <a:spcPts val="0"/>
              </a:spcBef>
            </a:pPr>
            <a:r>
              <a:rPr lang="ru-RU" sz="2100" b="1" dirty="0" smtClean="0"/>
              <a:t>     «</a:t>
            </a:r>
            <a:r>
              <a:rPr lang="ru-RU" sz="2100" b="1" dirty="0"/>
              <a:t>Медицинская сестра - менеджер</a:t>
            </a:r>
            <a:r>
              <a:rPr lang="ru-RU" sz="2100" b="1" dirty="0" smtClean="0"/>
              <a:t>»</a:t>
            </a:r>
          </a:p>
          <a:p>
            <a:pPr>
              <a:spcBef>
                <a:spcPts val="0"/>
              </a:spcBef>
            </a:pPr>
            <a:endParaRPr lang="ru-RU" dirty="0" smtClean="0"/>
          </a:p>
          <a:p>
            <a:pPr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rgbClr val="FF0000"/>
                </a:solidFill>
              </a:rPr>
              <a:t>«</a:t>
            </a:r>
            <a:r>
              <a:rPr lang="ru-RU" sz="2400" b="1" dirty="0">
                <a:solidFill>
                  <a:srgbClr val="FF0000"/>
                </a:solidFill>
              </a:rPr>
              <a:t>Менеджмент</a:t>
            </a:r>
            <a:r>
              <a:rPr lang="ru-RU" sz="2400" b="1" dirty="0" smtClean="0">
                <a:solidFill>
                  <a:srgbClr val="FF0000"/>
                </a:solidFill>
              </a:rPr>
              <a:t>»</a:t>
            </a:r>
            <a:endParaRPr lang="ru-RU" sz="2400" b="1" dirty="0">
              <a:solidFill>
                <a:srgbClr val="FF0000"/>
              </a:solidFill>
            </a:endParaRPr>
          </a:p>
          <a:p>
            <a:pPr marL="280988" indent="-280988">
              <a:spcBef>
                <a:spcPts val="0"/>
              </a:spcBef>
            </a:pPr>
            <a:r>
              <a:rPr lang="ru-RU" sz="2100" b="1" dirty="0" smtClean="0"/>
              <a:t>    «</a:t>
            </a:r>
            <a:r>
              <a:rPr lang="ru-RU" sz="2100" b="1" dirty="0"/>
              <a:t>Менеджер в здравоохранении и фармации</a:t>
            </a:r>
            <a:r>
              <a:rPr lang="ru-RU" sz="2100" b="1" dirty="0" smtClean="0"/>
              <a:t>»</a:t>
            </a:r>
          </a:p>
          <a:p>
            <a:pPr marL="280988" indent="-280988">
              <a:spcBef>
                <a:spcPts val="0"/>
              </a:spcBef>
              <a:buNone/>
            </a:pPr>
            <a:endParaRPr lang="ru-RU" sz="2100" b="1" dirty="0" smtClean="0"/>
          </a:p>
          <a:p>
            <a:pPr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rgbClr val="C00000"/>
                </a:solidFill>
              </a:rPr>
              <a:t>«Общественное здравоохранение»:</a:t>
            </a:r>
            <a:endParaRPr lang="ru-RU" sz="2400" b="1" dirty="0">
              <a:solidFill>
                <a:srgbClr val="C00000"/>
              </a:solidFill>
            </a:endParaRPr>
          </a:p>
          <a:p>
            <a:pPr marL="280988" indent="-280988">
              <a:spcBef>
                <a:spcPts val="0"/>
              </a:spcBef>
            </a:pPr>
            <a:r>
              <a:rPr lang="ru-RU" sz="2100" b="1" dirty="0" smtClean="0"/>
              <a:t>    «Общественное здравоохранение»</a:t>
            </a:r>
          </a:p>
          <a:p>
            <a:pPr marL="280988" indent="-280988">
              <a:spcBef>
                <a:spcPts val="0"/>
              </a:spcBef>
              <a:buNone/>
            </a:pPr>
            <a:endParaRPr lang="ru-RU" sz="2100" b="1" dirty="0" smtClean="0"/>
          </a:p>
          <a:p>
            <a:pPr marL="0" indent="0"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rgbClr val="FF0000"/>
                </a:solidFill>
              </a:rPr>
              <a:t>«Медико-профилактическое дело»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100" b="1" dirty="0" smtClean="0"/>
              <a:t>       «Гигиена и эпидемиология»</a:t>
            </a:r>
          </a:p>
          <a:p>
            <a:pPr marL="0" indent="0">
              <a:spcBef>
                <a:spcPts val="0"/>
              </a:spcBef>
              <a:buNone/>
            </a:pPr>
            <a:endParaRPr lang="ru-RU" sz="2100" b="1" dirty="0" smtClean="0"/>
          </a:p>
          <a:p>
            <a:pPr marL="0" indent="0">
              <a:spcBef>
                <a:spcPts val="0"/>
              </a:spcBef>
              <a:buNone/>
            </a:pPr>
            <a:endParaRPr lang="ru-RU" sz="2100" b="1" dirty="0" smtClean="0"/>
          </a:p>
          <a:p>
            <a:pPr marL="0" indent="0">
              <a:spcBef>
                <a:spcPts val="0"/>
              </a:spcBef>
              <a:buNone/>
            </a:pPr>
            <a:endParaRPr lang="ru-RU" sz="2100" b="1" dirty="0"/>
          </a:p>
          <a:p>
            <a:pPr marL="0" indent="0">
              <a:spcBef>
                <a:spcPts val="0"/>
              </a:spcBef>
              <a:buNone/>
            </a:pPr>
            <a:endParaRPr lang="ru-RU" sz="2100" b="1" dirty="0"/>
          </a:p>
        </p:txBody>
      </p:sp>
    </p:spTree>
    <p:extLst>
      <p:ext uri="{BB962C8B-B14F-4D97-AF65-F5344CB8AC3E}">
        <p14:creationId xmlns:p14="http://schemas.microsoft.com/office/powerpoint/2010/main" xmlns="" val="2747596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Овал 358"/>
          <p:cNvSpPr/>
          <p:nvPr/>
        </p:nvSpPr>
        <p:spPr>
          <a:xfrm>
            <a:off x="1619672" y="620688"/>
            <a:ext cx="6364949" cy="108012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ctr">
            <a:noAutofit/>
          </a:bodyPr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Служба </a:t>
            </a:r>
            <a:r>
              <a:rPr lang="ru-RU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эдвайзеров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6" name="Picture 1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8065" y="2632349"/>
            <a:ext cx="3798788" cy="3892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179512" y="2632349"/>
            <a:ext cx="4392488" cy="3892996"/>
          </a:xfrm>
          <a:prstGeom prst="roundRect">
            <a:avLst/>
          </a:prstGeom>
          <a:noFill/>
          <a:ln w="28575">
            <a:solidFill>
              <a:srgbClr val="9E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79512" y="2632348"/>
            <a:ext cx="4391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/>
            <a:r>
              <a:rPr lang="ru-RU" sz="2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оказание помощи </a:t>
            </a:r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студентам: 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определении индивидуальной образовательной траектории обучения </a:t>
            </a:r>
            <a:endParaRPr lang="ru-RU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в освоении 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образовательной программы, </a:t>
            </a:r>
            <a:endParaRPr lang="ru-RU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ориентации и адаптации к учебному процессу  в пределах всего университета, </a:t>
            </a:r>
            <a:endParaRPr lang="ru-RU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формировании будущей профессиональной направленности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обучающихся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flipH="1">
            <a:off x="3034080" y="1628800"/>
            <a:ext cx="601816" cy="100354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>
            <a:stCxn id="6" idx="3"/>
            <a:endCxn id="36" idx="1"/>
          </p:cNvCxnSpPr>
          <p:nvPr/>
        </p:nvCxnSpPr>
        <p:spPr>
          <a:xfrm>
            <a:off x="4572000" y="4578846"/>
            <a:ext cx="576064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Скругленный прямоугольник 7"/>
          <p:cNvSpPr/>
          <p:nvPr/>
        </p:nvSpPr>
        <p:spPr>
          <a:xfrm>
            <a:off x="0" y="60917"/>
            <a:ext cx="9144000" cy="6680451"/>
          </a:xfrm>
          <a:prstGeom prst="roundRect">
            <a:avLst/>
          </a:prstGeom>
          <a:noFill/>
          <a:ln>
            <a:solidFill>
              <a:srgbClr val="9E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9E0000"/>
                </a:solidFill>
              </a:ln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25053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930226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C00000"/>
                </a:solidFill>
              </a:rPr>
              <a:t>«Ярмарка </a:t>
            </a:r>
            <a:r>
              <a:rPr lang="ru-RU" b="1" i="1" dirty="0" err="1" smtClean="0">
                <a:solidFill>
                  <a:srgbClr val="C00000"/>
                </a:solidFill>
              </a:rPr>
              <a:t>элективов</a:t>
            </a:r>
            <a:r>
              <a:rPr lang="ru-RU" b="1" i="1" dirty="0" smtClean="0">
                <a:solidFill>
                  <a:srgbClr val="C00000"/>
                </a:solidFill>
              </a:rPr>
              <a:t>» </a:t>
            </a:r>
            <a:br>
              <a:rPr lang="ru-RU" b="1" i="1" dirty="0" smtClean="0">
                <a:solidFill>
                  <a:srgbClr val="C00000"/>
                </a:solidFill>
              </a:rPr>
            </a:br>
            <a:r>
              <a:rPr lang="ru-RU" b="1" i="1" dirty="0" smtClean="0">
                <a:solidFill>
                  <a:srgbClr val="C00000"/>
                </a:solidFill>
              </a:rPr>
              <a:t>на 2012-2013гг.</a:t>
            </a: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Прямоугольник 26"/>
          <p:cNvSpPr/>
          <p:nvPr/>
        </p:nvSpPr>
        <p:spPr>
          <a:xfrm>
            <a:off x="-31412" y="6527800"/>
            <a:ext cx="9198587" cy="285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0" y="1"/>
            <a:ext cx="9144000" cy="9657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с двумя скругленными соседними углами 17"/>
          <p:cNvSpPr/>
          <p:nvPr/>
        </p:nvSpPr>
        <p:spPr>
          <a:xfrm>
            <a:off x="18742" y="12974"/>
            <a:ext cx="9121396" cy="6858000"/>
          </a:xfrm>
          <a:prstGeom prst="round2SameRect">
            <a:avLst/>
          </a:prstGeom>
          <a:gradFill flip="none" rotWithShape="1">
            <a:gsLst>
              <a:gs pos="43000">
                <a:srgbClr val="DDEBCF"/>
              </a:gs>
              <a:gs pos="91000">
                <a:srgbClr val="9CB86E"/>
              </a:gs>
              <a:gs pos="100000">
                <a:srgbClr val="156B13"/>
              </a:gs>
            </a:gsLst>
            <a:lin ang="5400000" scaled="1"/>
            <a:tileRect/>
          </a:gra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bg2">
                    <a:lumMod val="60000"/>
                    <a:lumOff val="40000"/>
                  </a:schemeClr>
                </a:solidFill>
              </a:ln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49359" y="313352"/>
            <a:ext cx="81937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Palatino Linotype" pitchFamily="18" charset="0"/>
              </a:rPr>
              <a:t>С 2011-2012 учебного года </a:t>
            </a:r>
            <a:r>
              <a:rPr lang="ru-RU" sz="2400" dirty="0" smtClean="0">
                <a:latin typeface="Palatino Linotype" pitchFamily="18" charset="0"/>
              </a:rPr>
              <a:t>введена </a:t>
            </a:r>
            <a:r>
              <a:rPr lang="ru-RU" sz="2400" dirty="0">
                <a:latin typeface="Palatino Linotype" pitchFamily="18" charset="0"/>
              </a:rPr>
              <a:t>новая </a:t>
            </a:r>
            <a:endParaRPr lang="ru-RU" sz="24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Palatino Linotype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0" y="3212977"/>
            <a:ext cx="8892480" cy="3457699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25748" y="760729"/>
            <a:ext cx="8818252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400" b="1" i="1" dirty="0" smtClean="0">
                <a:solidFill>
                  <a:srgbClr val="C00000"/>
                </a:solidFill>
                <a:latin typeface="Palatino Linotype" pitchFamily="18" charset="0"/>
              </a:rPr>
              <a:t>система </a:t>
            </a:r>
            <a:r>
              <a:rPr lang="ru-RU" sz="2400" b="1" i="1" dirty="0">
                <a:solidFill>
                  <a:srgbClr val="C00000"/>
                </a:solidFill>
                <a:latin typeface="Palatino Linotype" pitchFamily="18" charset="0"/>
              </a:rPr>
              <a:t>оценки учебных достижений </a:t>
            </a:r>
            <a:r>
              <a:rPr lang="ru-RU" sz="2400" b="1" i="1" dirty="0" smtClean="0">
                <a:solidFill>
                  <a:srgbClr val="C00000"/>
                </a:solidFill>
                <a:latin typeface="Palatino Linotype" pitchFamily="18" charset="0"/>
              </a:rPr>
              <a:t>обучающихся,</a:t>
            </a:r>
            <a:r>
              <a:rPr lang="en-US" sz="2400" b="1" i="1" dirty="0" smtClean="0">
                <a:solidFill>
                  <a:srgbClr val="C00000"/>
                </a:solidFill>
                <a:latin typeface="Palatino Linotype" pitchFamily="18" charset="0"/>
              </a:rPr>
              <a:t> </a:t>
            </a:r>
            <a:r>
              <a:rPr lang="kk-KZ" sz="2400" b="1" i="1" dirty="0" smtClean="0">
                <a:solidFill>
                  <a:srgbClr val="C00000"/>
                </a:solidFill>
                <a:latin typeface="Palatino Linotype" pitchFamily="18" charset="0"/>
              </a:rPr>
              <a:t>основанная на оценке компетенций, </a:t>
            </a:r>
            <a:r>
              <a:rPr lang="ru-RU" sz="2400" b="1" i="1" dirty="0" smtClean="0">
                <a:latin typeface="Palatino Linotype" pitchFamily="18" charset="0"/>
              </a:rPr>
              <a:t>определенных </a:t>
            </a:r>
            <a:r>
              <a:rPr lang="ru-RU" sz="2400" b="1" i="1" dirty="0">
                <a:latin typeface="Palatino Linotype" pitchFamily="18" charset="0"/>
              </a:rPr>
              <a:t>образовательной программой в соответствии с Моделью медицинского образования </a:t>
            </a:r>
            <a:r>
              <a:rPr lang="ru-RU" sz="2400" b="1" i="1" dirty="0" smtClean="0">
                <a:latin typeface="Palatino Linotype" pitchFamily="18" charset="0"/>
              </a:rPr>
              <a:t>КазНМУ.</a:t>
            </a:r>
            <a:endParaRPr lang="ru-RU" sz="2400" b="1" i="1" dirty="0">
              <a:latin typeface="Palatino Linotype" pitchFamily="18" charset="0"/>
            </a:endParaRPr>
          </a:p>
          <a:p>
            <a:pPr eaLnBrk="1" hangingPunct="1"/>
            <a:r>
              <a:rPr lang="ru-RU" sz="2400" b="1" i="1" dirty="0" smtClean="0">
                <a:latin typeface="Palatino Linotype" pitchFamily="18" charset="0"/>
              </a:rPr>
              <a:t>Оцениваются не только знания, но и уровень сформированности </a:t>
            </a:r>
            <a:r>
              <a:rPr lang="ru-RU" sz="2400" b="1" i="1" dirty="0" smtClean="0">
                <a:solidFill>
                  <a:srgbClr val="FF0000"/>
                </a:solidFill>
                <a:latin typeface="Palatino Linotype" pitchFamily="18" charset="0"/>
              </a:rPr>
              <a:t>профессиональной компетентности.   </a:t>
            </a:r>
          </a:p>
          <a:p>
            <a:endParaRPr lang="ru-RU" b="1" i="1" dirty="0">
              <a:solidFill>
                <a:srgbClr val="C00000"/>
              </a:solidFill>
              <a:latin typeface="Palatino Linotype" pitchFamily="18" charset="0"/>
            </a:endParaRPr>
          </a:p>
          <a:p>
            <a:r>
              <a:rPr lang="en-US" sz="2400" b="1" i="1" dirty="0">
                <a:solidFill>
                  <a:srgbClr val="C00000"/>
                </a:solidFill>
                <a:latin typeface="Palatino Linotype" pitchFamily="18" charset="0"/>
              </a:rPr>
              <a:t>I </a:t>
            </a:r>
            <a:r>
              <a:rPr lang="kk-KZ" sz="2400" b="1" i="1" dirty="0">
                <a:solidFill>
                  <a:srgbClr val="C00000"/>
                </a:solidFill>
                <a:latin typeface="Palatino Linotype" pitchFamily="18" charset="0"/>
              </a:rPr>
              <a:t>этап – компьютерное тестирование: </a:t>
            </a:r>
          </a:p>
          <a:p>
            <a:r>
              <a:rPr lang="kk-KZ" sz="2400" b="1" i="1" dirty="0">
                <a:latin typeface="Palatino Linotype" pitchFamily="18" charset="0"/>
              </a:rPr>
              <a:t>Оцениваются : </a:t>
            </a:r>
            <a:endParaRPr lang="kk-KZ" sz="2400" b="1" i="1" dirty="0" smtClean="0">
              <a:latin typeface="Palatino Linotype" pitchFamily="18" charset="0"/>
            </a:endParaRPr>
          </a:p>
          <a:p>
            <a:r>
              <a:rPr lang="kk-KZ" sz="2400" b="1" i="1" dirty="0" smtClean="0">
                <a:latin typeface="Palatino Linotype" pitchFamily="18" charset="0"/>
              </a:rPr>
              <a:t>а</a:t>
            </a:r>
            <a:r>
              <a:rPr lang="kk-KZ" sz="2400" b="1" i="1" dirty="0">
                <a:latin typeface="Palatino Linotype" pitchFamily="18" charset="0"/>
              </a:rPr>
              <a:t>)  </a:t>
            </a:r>
            <a:r>
              <a:rPr lang="kk-KZ" sz="2400" b="1" i="1" dirty="0">
                <a:solidFill>
                  <a:srgbClr val="C00000"/>
                </a:solidFill>
                <a:latin typeface="Palatino Linotype" pitchFamily="18" charset="0"/>
              </a:rPr>
              <a:t>когнитивная (знания) </a:t>
            </a:r>
            <a:r>
              <a:rPr lang="kk-KZ" sz="2400" b="1" i="1" dirty="0" smtClean="0">
                <a:latin typeface="Palatino Linotype" pitchFamily="18" charset="0"/>
              </a:rPr>
              <a:t>                </a:t>
            </a:r>
          </a:p>
          <a:p>
            <a:r>
              <a:rPr lang="kk-KZ" sz="2400" b="1" i="1" dirty="0" smtClean="0">
                <a:latin typeface="Palatino Linotype" pitchFamily="18" charset="0"/>
              </a:rPr>
              <a:t>б</a:t>
            </a:r>
            <a:r>
              <a:rPr lang="kk-KZ" sz="2400" b="1" i="1" dirty="0">
                <a:latin typeface="Palatino Linotype" pitchFamily="18" charset="0"/>
              </a:rPr>
              <a:t>)  </a:t>
            </a:r>
            <a:r>
              <a:rPr lang="kk-KZ" sz="2400" b="1" i="1" dirty="0" smtClean="0">
                <a:solidFill>
                  <a:srgbClr val="C00000"/>
                </a:solidFill>
                <a:latin typeface="Palatino Linotype" pitchFamily="18" charset="0"/>
              </a:rPr>
              <a:t>правовая  </a:t>
            </a:r>
            <a:r>
              <a:rPr lang="kk-KZ" sz="2400" b="1" i="1" dirty="0">
                <a:solidFill>
                  <a:srgbClr val="C00000"/>
                </a:solidFill>
                <a:latin typeface="Palatino Linotype" pitchFamily="18" charset="0"/>
              </a:rPr>
              <a:t>компетенции</a:t>
            </a:r>
            <a:endParaRPr lang="ru-RU" sz="2400" b="1" i="1" dirty="0">
              <a:solidFill>
                <a:srgbClr val="C00000"/>
              </a:solidFill>
              <a:latin typeface="Palatino Linotype" pitchFamily="18" charset="0"/>
            </a:endParaRPr>
          </a:p>
          <a:p>
            <a:endParaRPr lang="ru-RU" sz="2400" b="1" i="1" dirty="0" smtClean="0">
              <a:solidFill>
                <a:srgbClr val="C00000"/>
              </a:solidFill>
              <a:latin typeface="Palatino Linotype" pitchFamily="18" charset="0"/>
            </a:endParaRPr>
          </a:p>
          <a:p>
            <a:r>
              <a:rPr lang="en-US" sz="2400" b="1" i="1" dirty="0" smtClean="0">
                <a:solidFill>
                  <a:srgbClr val="C00000"/>
                </a:solidFill>
                <a:latin typeface="Palatino Linotype" pitchFamily="18" charset="0"/>
              </a:rPr>
              <a:t>II </a:t>
            </a:r>
            <a:r>
              <a:rPr lang="kk-KZ" sz="2400" b="1" i="1" dirty="0">
                <a:solidFill>
                  <a:srgbClr val="C00000"/>
                </a:solidFill>
                <a:latin typeface="Palatino Linotype" pitchFamily="18" charset="0"/>
              </a:rPr>
              <a:t>этап </a:t>
            </a:r>
            <a:r>
              <a:rPr lang="ru-RU" sz="2400" b="1" i="1" dirty="0">
                <a:solidFill>
                  <a:srgbClr val="C00000"/>
                </a:solidFill>
                <a:latin typeface="Palatino Linotype" pitchFamily="18" charset="0"/>
              </a:rPr>
              <a:t>– прием практических навыков: </a:t>
            </a:r>
          </a:p>
          <a:p>
            <a:r>
              <a:rPr lang="kk-KZ" sz="2400" b="1" i="1" dirty="0">
                <a:latin typeface="Palatino Linotype" pitchFamily="18" charset="0"/>
              </a:rPr>
              <a:t>Оцениваются : </a:t>
            </a:r>
            <a:r>
              <a:rPr lang="en-US" sz="2400" b="1" i="1" dirty="0" smtClean="0">
                <a:latin typeface="Palatino Linotype" pitchFamily="18" charset="0"/>
              </a:rPr>
              <a:t>  </a:t>
            </a:r>
            <a:endParaRPr lang="ru-RU" sz="2400" b="1" i="1" dirty="0" smtClean="0">
              <a:latin typeface="Palatino Linotype" pitchFamily="18" charset="0"/>
            </a:endParaRPr>
          </a:p>
          <a:p>
            <a:r>
              <a:rPr lang="kk-KZ" sz="2400" b="1" i="1" dirty="0" smtClean="0">
                <a:latin typeface="Palatino Linotype" pitchFamily="18" charset="0"/>
              </a:rPr>
              <a:t>а</a:t>
            </a:r>
            <a:r>
              <a:rPr lang="kk-KZ" sz="2400" b="1" i="1" dirty="0">
                <a:latin typeface="Palatino Linotype" pitchFamily="18" charset="0"/>
              </a:rPr>
              <a:t>) </a:t>
            </a:r>
            <a:r>
              <a:rPr lang="ru-RU" sz="2400" b="1" i="1" dirty="0" err="1">
                <a:solidFill>
                  <a:srgbClr val="C00000"/>
                </a:solidFill>
                <a:latin typeface="Palatino Linotype" pitchFamily="18" charset="0"/>
              </a:rPr>
              <a:t>операциональная</a:t>
            </a:r>
            <a:r>
              <a:rPr lang="ru-RU" sz="2400" b="1" i="1" dirty="0">
                <a:solidFill>
                  <a:srgbClr val="C00000"/>
                </a:solidFill>
                <a:latin typeface="Palatino Linotype" pitchFamily="18" charset="0"/>
              </a:rPr>
              <a:t> (</a:t>
            </a:r>
            <a:r>
              <a:rPr lang="ru-RU" sz="2400" b="1" i="1" dirty="0" smtClean="0">
                <a:solidFill>
                  <a:srgbClr val="C00000"/>
                </a:solidFill>
                <a:latin typeface="Palatino Linotype" pitchFamily="18" charset="0"/>
              </a:rPr>
              <a:t>навыки)</a:t>
            </a:r>
          </a:p>
          <a:p>
            <a:r>
              <a:rPr lang="ru-RU" sz="2400" b="1" i="1" dirty="0" smtClean="0">
                <a:latin typeface="Palatino Linotype" pitchFamily="18" charset="0"/>
              </a:rPr>
              <a:t>б</a:t>
            </a:r>
            <a:r>
              <a:rPr lang="ru-RU" sz="2400" b="1" i="1" dirty="0">
                <a:latin typeface="Palatino Linotype" pitchFamily="18" charset="0"/>
              </a:rPr>
              <a:t>) </a:t>
            </a:r>
            <a:r>
              <a:rPr lang="ru-RU" sz="2400" b="1" i="1" dirty="0">
                <a:solidFill>
                  <a:srgbClr val="C00000"/>
                </a:solidFill>
                <a:latin typeface="Palatino Linotype" pitchFamily="18" charset="0"/>
              </a:rPr>
              <a:t>коммуникативные  </a:t>
            </a:r>
            <a:r>
              <a:rPr lang="ru-RU" sz="2400" b="1" i="1" dirty="0" smtClean="0">
                <a:solidFill>
                  <a:srgbClr val="C00000"/>
                </a:solidFill>
                <a:latin typeface="Palatino Linotype" pitchFamily="18" charset="0"/>
              </a:rPr>
              <a:t>компетенции</a:t>
            </a:r>
            <a:endParaRPr lang="ru-RU" sz="2400" b="1" i="1" dirty="0">
              <a:solidFill>
                <a:srgbClr val="C00000"/>
              </a:solidFill>
              <a:latin typeface="Palatino Linotyp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91859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1"/>
          <p:cNvSpPr>
            <a:spLocks noChangeArrowheads="1"/>
          </p:cNvSpPr>
          <p:nvPr/>
        </p:nvSpPr>
        <p:spPr bwMode="auto">
          <a:xfrm>
            <a:off x="0" y="74826"/>
            <a:ext cx="9144000" cy="637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>
              <a:tabLst>
                <a:tab pos="457200" algn="l"/>
              </a:tabLst>
            </a:pPr>
            <a:r>
              <a:rPr lang="ru-RU" sz="2400" dirty="0" smtClean="0">
                <a:latin typeface="Palatino Linotype" pitchFamily="18" charset="0"/>
                <a:ea typeface="Times New Roman" pitchFamily="18" charset="0"/>
                <a:cs typeface="Times New Roman" pitchFamily="18" charset="0"/>
              </a:rPr>
              <a:t>	В соответствии с требованиями Национальной  рамки  квалификаций Республики Казахстан разработаны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Palatino Linotype" pitchFamily="18" charset="0"/>
                <a:ea typeface="Times New Roman" pitchFamily="18" charset="0"/>
                <a:cs typeface="Times New Roman" pitchFamily="18" charset="0"/>
              </a:rPr>
              <a:t>Квалификационные характеристики бакалавров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 New Roman" pitchFamily="18" charset="0"/>
              </a:rPr>
              <a:t>по курсам обучения для специальностей:  </a:t>
            </a:r>
          </a:p>
          <a:p>
            <a:pPr lvl="0" algn="just">
              <a:tabLst>
                <a:tab pos="457200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 New Roman" pitchFamily="18" charset="0"/>
              </a:rPr>
              <a:t>5В130100 «Общая медицина», </a:t>
            </a:r>
          </a:p>
          <a:p>
            <a:pPr lvl="0" algn="just">
              <a:tabLst>
                <a:tab pos="457200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 New Roman" pitchFamily="18" charset="0"/>
              </a:rPr>
              <a:t> 5</a:t>
            </a:r>
            <a:r>
              <a:rPr kumimoji="0" lang="kk-KZ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 New Roman" pitchFamily="18" charset="0"/>
              </a:rPr>
              <a:t>В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 New Roman" pitchFamily="18" charset="0"/>
              </a:rPr>
              <a:t>1302</a:t>
            </a:r>
            <a:r>
              <a:rPr kumimoji="0" lang="kk-KZ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 New Roman" pitchFamily="18" charset="0"/>
              </a:rPr>
              <a:t>00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 New Roman" pitchFamily="18" charset="0"/>
              </a:rPr>
              <a:t> – «Стоматология»,</a:t>
            </a:r>
          </a:p>
          <a:p>
            <a:pPr lvl="0" algn="just">
              <a:tabLst>
                <a:tab pos="457200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 New Roman" pitchFamily="18" charset="0"/>
              </a:rPr>
              <a:t> 5В110300 «Фармация»,  </a:t>
            </a:r>
          </a:p>
          <a:p>
            <a:pPr lvl="0" algn="just">
              <a:tabLst>
                <a:tab pos="457200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 New Roman" pitchFamily="18" charset="0"/>
              </a:rPr>
              <a:t>5В074800 «Технология фармацевтического производства», </a:t>
            </a:r>
          </a:p>
          <a:p>
            <a:pPr lvl="0" algn="just"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 New Roman" pitchFamily="18" charset="0"/>
              </a:rPr>
              <a:t>в которых </a:t>
            </a:r>
            <a:r>
              <a:rPr lang="ru-RU" sz="2400" dirty="0" smtClean="0">
                <a:latin typeface="Palatino Linotype" pitchFamily="18" charset="0"/>
              </a:rPr>
              <a:t>определены </a:t>
            </a:r>
            <a:r>
              <a:rPr lang="ru-RU" sz="2400" b="1" dirty="0" smtClean="0">
                <a:latin typeface="Palatino Linotype" pitchFamily="18" charset="0"/>
              </a:rPr>
              <a:t>результаты обучения по курсам</a:t>
            </a:r>
            <a:r>
              <a:rPr lang="ru-RU" sz="2400" dirty="0" smtClean="0">
                <a:latin typeface="Palatino Linotype" pitchFamily="18" charset="0"/>
              </a:rPr>
              <a:t> для бакалавров указанных специальностей, формирующиеся  по 5 компетенциям (знания, практические навыки,  коммуникативные навыки, правовая компетенция, самосовершенствование) на общеобразовательных, базовых, профилирующих дисциплинах с описанием путей их освоения. </a:t>
            </a:r>
          </a:p>
          <a:p>
            <a:pPr lvl="0" algn="just"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 New Roman" pitchFamily="18" charset="0"/>
              </a:rPr>
              <a:t>Разработаны квалификационные характеристики интернов.</a:t>
            </a:r>
          </a:p>
          <a:p>
            <a:pPr lvl="0" algn="just">
              <a:tabLst>
                <a:tab pos="457200" algn="l"/>
              </a:tabLst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Palatino Linotyp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>
            <a:off x="1071538" y="1357298"/>
            <a:ext cx="6643734" cy="371477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Квалификационная характеристика резидента </a:t>
            </a:r>
          </a:p>
          <a:p>
            <a:pPr algn="ctr"/>
            <a:endParaRPr lang="ru-RU" b="1" dirty="0" smtClean="0"/>
          </a:p>
          <a:p>
            <a:pPr algn="ctr"/>
            <a:endParaRPr lang="ru-RU" b="1" dirty="0" smtClean="0"/>
          </a:p>
          <a:p>
            <a:pPr algn="ctr"/>
            <a:endParaRPr lang="ru-RU" b="1" dirty="0" smtClean="0"/>
          </a:p>
          <a:p>
            <a:pPr algn="ctr"/>
            <a:endParaRPr lang="ru-RU" b="1" dirty="0" smtClean="0"/>
          </a:p>
          <a:p>
            <a:pPr algn="ctr"/>
            <a:endParaRPr lang="ru-RU" b="1" dirty="0" smtClean="0"/>
          </a:p>
          <a:p>
            <a:pPr algn="ctr"/>
            <a:endParaRPr lang="ru-RU" b="1" dirty="0" smtClean="0"/>
          </a:p>
          <a:p>
            <a:pPr algn="ctr"/>
            <a:endParaRPr lang="ru-RU" b="1" dirty="0" smtClean="0"/>
          </a:p>
          <a:p>
            <a:pPr algn="ctr"/>
            <a:endParaRPr lang="ru-RU" b="1" dirty="0" smtClean="0"/>
          </a:p>
          <a:p>
            <a:pPr algn="ctr"/>
            <a:endParaRPr lang="ru-RU" b="1" dirty="0" smtClean="0"/>
          </a:p>
          <a:p>
            <a:pPr algn="ctr"/>
            <a:endParaRPr lang="ru-RU" b="1" dirty="0" smtClean="0"/>
          </a:p>
          <a:p>
            <a:pPr algn="ctr"/>
            <a:endParaRPr lang="ru-RU" b="1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1071538" y="2214554"/>
            <a:ext cx="4714908" cy="28575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Квалификационная характеристика интерна </a:t>
            </a:r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/>
          </a:p>
        </p:txBody>
      </p:sp>
      <p:pic>
        <p:nvPicPr>
          <p:cNvPr id="9" name="Рисунок 8" descr="Безымянный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1294" y="24"/>
            <a:ext cx="577368" cy="6858000"/>
          </a:xfrm>
          <a:prstGeom prst="rect">
            <a:avLst/>
          </a:prstGeom>
        </p:spPr>
      </p:pic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1000100" y="274638"/>
            <a:ext cx="7686700" cy="796908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Непрерывное медицинское образование и обучение в течение всей жизни 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142976" y="5715016"/>
            <a:ext cx="7786742" cy="71438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Модель медицинского образования КазНМУ</a:t>
            </a:r>
            <a:endParaRPr lang="ru-RU" sz="2800" b="1" dirty="0"/>
          </a:p>
        </p:txBody>
      </p:sp>
      <p:cxnSp>
        <p:nvCxnSpPr>
          <p:cNvPr id="17" name="Прямая со стрелкой 16"/>
          <p:cNvCxnSpPr/>
          <p:nvPr/>
        </p:nvCxnSpPr>
        <p:spPr>
          <a:xfrm rot="5400000" flipH="1" flipV="1">
            <a:off x="-928726" y="3071810"/>
            <a:ext cx="4000528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1071538" y="5072074"/>
            <a:ext cx="7429552" cy="158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1071538" y="3071810"/>
            <a:ext cx="2928958" cy="200026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Квалификационная характеристика бакалавра</a:t>
            </a:r>
            <a:endParaRPr lang="ru-RU" b="1" dirty="0"/>
          </a:p>
        </p:txBody>
      </p:sp>
      <p:sp>
        <p:nvSpPr>
          <p:cNvPr id="24" name="Стрелка вправо 23"/>
          <p:cNvSpPr/>
          <p:nvPr/>
        </p:nvSpPr>
        <p:spPr>
          <a:xfrm>
            <a:off x="1071538" y="4429132"/>
            <a:ext cx="5372670" cy="1143008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С 2011 г. поэтапное внедрение  кредитной системы обучения  на всех специальностях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1380667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Прямоугольник 26"/>
          <p:cNvSpPr/>
          <p:nvPr/>
        </p:nvSpPr>
        <p:spPr>
          <a:xfrm>
            <a:off x="-31412" y="6527800"/>
            <a:ext cx="9198587" cy="285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0" y="1"/>
            <a:ext cx="9144000" cy="9657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с двумя скругленными соседними углами 17"/>
          <p:cNvSpPr/>
          <p:nvPr/>
        </p:nvSpPr>
        <p:spPr>
          <a:xfrm>
            <a:off x="22605" y="21486"/>
            <a:ext cx="9185771" cy="6792065"/>
          </a:xfrm>
          <a:prstGeom prst="round2Same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bg2">
                    <a:lumMod val="60000"/>
                    <a:lumOff val="40000"/>
                  </a:schemeClr>
                </a:solidFill>
              </a:ln>
            </a:endParaRPr>
          </a:p>
        </p:txBody>
      </p:sp>
      <p:pic>
        <p:nvPicPr>
          <p:cNvPr id="19" name="Picture 2" descr="C:\Documents and Settings\user.PC\Рабочий стол\Задачи МАКо на 2011-2012 уч.год\new_emblema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64750" y="44430"/>
            <a:ext cx="591421" cy="504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78114" y="548678"/>
            <a:ext cx="8598700" cy="194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2000" b="1" dirty="0" err="1" smtClean="0">
                <a:solidFill>
                  <a:srgbClr val="002060"/>
                </a:solidFill>
                <a:latin typeface="Palatino Linotype" pitchFamily="18" charset="0"/>
              </a:rPr>
              <a:t>КазНМУ</a:t>
            </a:r>
            <a:r>
              <a:rPr lang="ru-RU" sz="2000" b="1" dirty="0" smtClean="0">
                <a:solidFill>
                  <a:srgbClr val="002060"/>
                </a:solidFill>
                <a:latin typeface="Palatino Linotype" pitchFamily="18" charset="0"/>
              </a:rPr>
              <a:t> – гарант стабильно высокого уровня высшего и послевузовского медицинского образования, соответствующего мировым стандартам, на основе эффективного использования научно-педагогического потенциала, учебно-материальной базы, инновационных образовательных, научных и медицинских технологий.</a:t>
            </a:r>
            <a:endParaRPr lang="ru-RU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4509120"/>
            <a:ext cx="5376596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8096" name="Picture 3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564904"/>
            <a:ext cx="1795269" cy="16254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perspectiveHeroicExtremeLeftFacing"/>
            <a:lightRig rig="threePt" dir="t"/>
          </a:scene3d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07693" y="2708920"/>
            <a:ext cx="1904971" cy="1512169"/>
          </a:xfrm>
          <a:prstGeom prst="round2Diag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869160"/>
            <a:ext cx="1607191" cy="16348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perspectiveHeroicExtremeLeftFacing"/>
            <a:lightRig rig="threePt" dir="t"/>
          </a:scene3d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179512" y="2549803"/>
            <a:ext cx="374441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Модель медицинского </a:t>
            </a:r>
          </a:p>
          <a:p>
            <a:pPr algn="just"/>
            <a:r>
              <a:rPr lang="ru-RU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образования,  основанная </a:t>
            </a:r>
          </a:p>
          <a:p>
            <a:pPr algn="just"/>
            <a:r>
              <a:rPr lang="ru-RU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на формировании 5 ключевых компетенций выпускников КазНМУ (Свидетельство об авторском праве № 266 </a:t>
            </a:r>
          </a:p>
          <a:p>
            <a:pPr algn="just"/>
            <a:r>
              <a:rPr lang="ru-RU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от 28 .02. 2012 года)</a:t>
            </a:r>
          </a:p>
        </p:txBody>
      </p:sp>
    </p:spTree>
    <p:extLst>
      <p:ext uri="{BB962C8B-B14F-4D97-AF65-F5344CB8AC3E}">
        <p14:creationId xmlns:p14="http://schemas.microsoft.com/office/powerpoint/2010/main" xmlns="" val="3216486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357430"/>
            <a:ext cx="8964488" cy="450057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/>
              <a:t>    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</a:p>
          <a:p>
            <a:pPr algn="ctr">
              <a:buNone/>
            </a:pPr>
            <a:endParaRPr lang="ru-RU" sz="2800" dirty="0"/>
          </a:p>
          <a:p>
            <a:pPr algn="ctr">
              <a:buNone/>
            </a:pPr>
            <a:r>
              <a:rPr lang="ru-RU" sz="2800" dirty="0" smtClean="0"/>
              <a:t> </a:t>
            </a:r>
            <a:r>
              <a:rPr lang="ru-RU" b="1" dirty="0" smtClean="0">
                <a:solidFill>
                  <a:srgbClr val="002060"/>
                </a:solidFill>
              </a:rPr>
              <a:t>Программа </a:t>
            </a:r>
            <a:r>
              <a:rPr lang="ru-RU" b="1" dirty="0" err="1" smtClean="0">
                <a:solidFill>
                  <a:srgbClr val="002060"/>
                </a:solidFill>
              </a:rPr>
              <a:t>Трехязычного</a:t>
            </a:r>
            <a:r>
              <a:rPr lang="ru-RU" b="1" dirty="0" smtClean="0">
                <a:solidFill>
                  <a:srgbClr val="002060"/>
                </a:solidFill>
              </a:rPr>
              <a:t> обучения в КазНМУ</a:t>
            </a:r>
            <a:endParaRPr lang="ru-RU" dirty="0" smtClean="0">
              <a:solidFill>
                <a:srgbClr val="002060"/>
              </a:solidFill>
            </a:endParaRPr>
          </a:p>
          <a:p>
            <a:pPr algn="ctr">
              <a:buNone/>
            </a:pPr>
            <a:endParaRPr lang="ru-RU" sz="2100" dirty="0">
              <a:solidFill>
                <a:srgbClr val="002060"/>
              </a:solidFill>
            </a:endParaRPr>
          </a:p>
          <a:p>
            <a:pPr algn="ctr">
              <a:buNone/>
            </a:pPr>
            <a:endParaRPr lang="ru-RU" sz="2100" dirty="0" smtClean="0">
              <a:solidFill>
                <a:srgbClr val="002060"/>
              </a:solidFill>
            </a:endParaRPr>
          </a:p>
          <a:p>
            <a:pPr algn="ctr">
              <a:buNone/>
            </a:pPr>
            <a:r>
              <a:rPr lang="ru-RU" sz="2100" dirty="0" smtClean="0"/>
              <a:t>     Программа  разработана </a:t>
            </a:r>
            <a:r>
              <a:rPr lang="ru-RU" sz="2100" dirty="0"/>
              <a:t>на основании закона   Республики Казахстан «Об образовании» от </a:t>
            </a:r>
            <a:r>
              <a:rPr lang="ru-RU" sz="2100" dirty="0" smtClean="0"/>
              <a:t>27 июля 2007 года N 319-III ЗРК  и </a:t>
            </a:r>
            <a:r>
              <a:rPr lang="ru-RU" sz="2100" dirty="0"/>
              <a:t>Закона "О языках в Республике Казахстан" </a:t>
            </a:r>
            <a:r>
              <a:rPr lang="ru-RU" sz="2100" dirty="0" smtClean="0"/>
              <a:t>от 11.07.1997 N 151-I. </a:t>
            </a:r>
            <a:endParaRPr lang="ru-RU" sz="2100" dirty="0"/>
          </a:p>
          <a:p>
            <a:pPr algn="ctr"/>
            <a:endParaRPr lang="ru-RU" dirty="0"/>
          </a:p>
        </p:txBody>
      </p:sp>
      <p:pic>
        <p:nvPicPr>
          <p:cNvPr id="5" name="Содержимое 3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4679" y="0"/>
            <a:ext cx="2857488" cy="2285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L:\ВСЕ ФОТО\фото для фильма\фото 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2197" y="0"/>
            <a:ext cx="3071803" cy="2285992"/>
          </a:xfrm>
          <a:prstGeom prst="rect">
            <a:avLst/>
          </a:prstGeom>
          <a:noFill/>
        </p:spPr>
      </p:pic>
      <p:pic>
        <p:nvPicPr>
          <p:cNvPr id="7" name="Picture 3" descr="L:\ВСЕ ФОТО\фото для фильма\фото 2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3214711" cy="228599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Company  Logo</a:t>
            </a:r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54799" y="298468"/>
            <a:ext cx="8143932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Программа «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Трехязычного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обучения в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КазНМУ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предполагает поэтапное развитие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трехязычного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обучения в университете.</a:t>
            </a:r>
          </a:p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Первый этап программы вводится для студентов 1 курса и предусматривает интеграцию пяти дисциплин:</a:t>
            </a:r>
          </a:p>
          <a:p>
            <a:pPr marL="622300" indent="-444500">
              <a:buFont typeface="Wingdings" pitchFamily="2" charset="2"/>
              <a:buChar char="v"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Казахский язык;</a:t>
            </a:r>
          </a:p>
          <a:p>
            <a:pPr marL="622300" indent="-444500">
              <a:buFont typeface="Wingdings" pitchFamily="2" charset="2"/>
              <a:buChar char="v"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Русский язык;</a:t>
            </a:r>
          </a:p>
          <a:p>
            <a:pPr marL="622300" indent="-444500">
              <a:buFont typeface="Wingdings" pitchFamily="2" charset="2"/>
              <a:buChar char="v"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Иностранный язык;</a:t>
            </a:r>
          </a:p>
          <a:p>
            <a:pPr marL="622300" indent="-444500">
              <a:buFont typeface="Wingdings" pitchFamily="2" charset="2"/>
              <a:buChar char="v"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Коммуникативные;</a:t>
            </a:r>
          </a:p>
          <a:p>
            <a:pPr marL="622300" indent="-444500">
              <a:buFont typeface="Wingdings" pitchFamily="2" charset="2"/>
              <a:buChar char="v"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Введение в клинику.</a:t>
            </a:r>
          </a:p>
          <a:p>
            <a:pPr marL="622300" indent="-622300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Программа предполагает прохождение студентами определенных тем на </a:t>
            </a:r>
          </a:p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Кафедрах «Коммуникативные навыки» и «Введение в клинику» на втором языке, т.е. студентами русскоязычного потока – на казахском, студентами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казахскоязычного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потока – на русском языках. Также программа предусматривает изучение одной темы по дисциплине «Коммуникативные навыки» и «Введение в клинику» на иностранных языках (английский, немецкий) по вышеуказанной методике.</a:t>
            </a:r>
          </a:p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Второй и последующие этапы развития Программы предполагает  включение в интеграцию и других дисциплин второго, третьего и старших курсов,  перечень которых должны вносить КОП.</a:t>
            </a:r>
          </a:p>
        </p:txBody>
      </p:sp>
    </p:spTree>
    <p:extLst>
      <p:ext uri="{BB962C8B-B14F-4D97-AF65-F5344CB8AC3E}">
        <p14:creationId xmlns:p14="http://schemas.microsoft.com/office/powerpoint/2010/main" xmlns="" val="2981798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" y="1928813"/>
            <a:ext cx="2427288" cy="190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" y="4500563"/>
            <a:ext cx="2428875" cy="192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1484784"/>
            <a:ext cx="4752528" cy="4829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85720" y="357166"/>
            <a:ext cx="8246688" cy="830997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Расширение образовательной среды </a:t>
            </a:r>
          </a:p>
          <a:p>
            <a:pPr algn="ctr">
              <a:defRPr/>
            </a:pP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за счет внедрения Программы 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«АИС КазНМУ» </a:t>
            </a:r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/>
          <p:nvPr/>
        </p:nvGrpSpPr>
        <p:grpSpPr>
          <a:xfrm>
            <a:off x="107504" y="433157"/>
            <a:ext cx="8856984" cy="5846977"/>
            <a:chOff x="3275856" y="404661"/>
            <a:chExt cx="5256584" cy="3309656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3275856" y="404661"/>
              <a:ext cx="5256584" cy="320389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" name="Picture 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89538" y="429292"/>
              <a:ext cx="4968552" cy="32850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Box 4"/>
          <p:cNvSpPr txBox="1">
            <a:spLocks noChangeArrowheads="1"/>
          </p:cNvSpPr>
          <p:nvPr/>
        </p:nvSpPr>
        <p:spPr bwMode="auto">
          <a:xfrm>
            <a:off x="1643063" y="285750"/>
            <a:ext cx="660717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kk-KZ" sz="1600" b="1">
                <a:latin typeface="Tahoma" pitchFamily="34" charset="0"/>
                <a:cs typeface="Tahoma" pitchFamily="34" charset="0"/>
              </a:rPr>
              <a:t>Расписание студента 2 курса по специпальности Фармация</a:t>
            </a:r>
            <a:endParaRPr lang="ru-RU" sz="1600" b="1">
              <a:latin typeface="Tahoma" pitchFamily="34" charset="0"/>
              <a:cs typeface="Tahoma" pitchFamily="34" charset="0"/>
            </a:endParaRPr>
          </a:p>
        </p:txBody>
      </p:sp>
      <p:sp>
        <p:nvSpPr>
          <p:cNvPr id="19459" name="TextBox 3"/>
          <p:cNvSpPr txBox="1">
            <a:spLocks noChangeArrowheads="1"/>
          </p:cNvSpPr>
          <p:nvPr/>
        </p:nvSpPr>
        <p:spPr bwMode="auto">
          <a:xfrm>
            <a:off x="2500313" y="642938"/>
            <a:ext cx="51371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kk-KZ" sz="1400" b="1">
                <a:latin typeface="Tahoma" pitchFamily="34" charset="0"/>
                <a:cs typeface="Tahoma" pitchFamily="34" charset="0"/>
              </a:rPr>
              <a:t>Аманжол Дана Оразбайқызы</a:t>
            </a:r>
            <a:r>
              <a:rPr lang="en-US" sz="1400" b="1">
                <a:latin typeface="Tahoma" pitchFamily="34" charset="0"/>
                <a:cs typeface="Tahoma" pitchFamily="34" charset="0"/>
              </a:rPr>
              <a:t> (</a:t>
            </a:r>
            <a:r>
              <a:rPr lang="kk-KZ" sz="1400" b="1">
                <a:latin typeface="Tahoma" pitchFamily="34" charset="0"/>
                <a:cs typeface="Tahoma" pitchFamily="34" charset="0"/>
              </a:rPr>
              <a:t>казахское отделение</a:t>
            </a:r>
            <a:r>
              <a:rPr lang="en-US" sz="1400" b="1">
                <a:latin typeface="Tahoma" pitchFamily="34" charset="0"/>
                <a:cs typeface="Tahoma" pitchFamily="34" charset="0"/>
              </a:rPr>
              <a:t>)</a:t>
            </a:r>
            <a:endParaRPr lang="ru-RU" sz="1400" b="1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9460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5" y="1000125"/>
            <a:ext cx="8858250" cy="557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Box 3"/>
          <p:cNvSpPr txBox="1">
            <a:spLocks noChangeArrowheads="1"/>
          </p:cNvSpPr>
          <p:nvPr/>
        </p:nvSpPr>
        <p:spPr bwMode="auto">
          <a:xfrm>
            <a:off x="2928938" y="214313"/>
            <a:ext cx="334803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kk-KZ" b="1"/>
              <a:t>РАСПИСАНИЕ ПРЕПОДАВАТЕЛЯ </a:t>
            </a:r>
          </a:p>
          <a:p>
            <a:pPr algn="ctr"/>
            <a:r>
              <a:rPr lang="kk-KZ" b="1"/>
              <a:t>По иностранному языку</a:t>
            </a:r>
            <a:endParaRPr lang="ru-RU" b="1"/>
          </a:p>
        </p:txBody>
      </p:sp>
      <p:grpSp>
        <p:nvGrpSpPr>
          <p:cNvPr id="2" name="Группа 9"/>
          <p:cNvGrpSpPr>
            <a:grpSpLocks/>
          </p:cNvGrpSpPr>
          <p:nvPr/>
        </p:nvGrpSpPr>
        <p:grpSpPr bwMode="auto">
          <a:xfrm>
            <a:off x="214313" y="857250"/>
            <a:ext cx="8672512" cy="5786438"/>
            <a:chOff x="214282" y="1357298"/>
            <a:chExt cx="8672451" cy="4875873"/>
          </a:xfrm>
        </p:grpSpPr>
        <p:pic>
          <p:nvPicPr>
            <p:cNvPr id="20484" name="Picture 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14282" y="1357298"/>
              <a:ext cx="8672451" cy="48758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485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715140" y="2671376"/>
              <a:ext cx="2071702" cy="12186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486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500298" y="4395794"/>
              <a:ext cx="2071702" cy="12186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Box 4"/>
          <p:cNvSpPr txBox="1">
            <a:spLocks noChangeArrowheads="1"/>
          </p:cNvSpPr>
          <p:nvPr/>
        </p:nvSpPr>
        <p:spPr bwMode="auto">
          <a:xfrm>
            <a:off x="2214563" y="500063"/>
            <a:ext cx="53498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kk-KZ" b="1">
                <a:latin typeface="Tahoma" pitchFamily="34" charset="0"/>
                <a:cs typeface="Tahoma" pitchFamily="34" charset="0"/>
              </a:rPr>
              <a:t>ЭЛЕКТРОННЫЙ ЖУРНАЛ ПРЕПОДАВАТЕЛЯ</a:t>
            </a:r>
            <a:endParaRPr lang="ru-RU" b="1">
              <a:latin typeface="Tahoma" pitchFamily="34" charset="0"/>
              <a:cs typeface="Tahoma" pitchFamily="34" charset="0"/>
            </a:endParaRPr>
          </a:p>
        </p:txBody>
      </p:sp>
      <p:sp>
        <p:nvSpPr>
          <p:cNvPr id="21507" name="TextBox 5"/>
          <p:cNvSpPr txBox="1">
            <a:spLocks noChangeArrowheads="1"/>
          </p:cNvSpPr>
          <p:nvPr/>
        </p:nvSpPr>
        <p:spPr bwMode="auto">
          <a:xfrm>
            <a:off x="2708275" y="928688"/>
            <a:ext cx="43227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kk-KZ">
                <a:latin typeface="Tahoma" pitchFamily="34" charset="0"/>
                <a:cs typeface="Tahoma" pitchFamily="34" charset="0"/>
              </a:rPr>
              <a:t>Преподаватель: Салпебаева Сандуғаш</a:t>
            </a:r>
            <a:endParaRPr lang="ru-RU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2150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000" y="1428750"/>
            <a:ext cx="8812213" cy="4954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 bwMode="auto">
          <a:xfrm>
            <a:off x="0" y="1"/>
            <a:ext cx="9144000" cy="6525344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cs typeface="DejaVu Sans" charset="0"/>
            </a:endParaRPr>
          </a:p>
        </p:txBody>
      </p:sp>
      <p:sp>
        <p:nvSpPr>
          <p:cNvPr id="6146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DejaVu Sans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DejaVu Sans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DejaVu Sans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DejaVu Sans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DejaVu San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DejaVu San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DejaVu San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DejaVu San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DejaVu Sans" charset="0"/>
              </a:defRPr>
            </a:lvl9pPr>
          </a:lstStyle>
          <a:p>
            <a:pPr eaLnBrk="1" hangingPunct="1"/>
            <a:fld id="{DEB723A6-AD64-4E11-A58F-A21712D1F769}" type="slidenum">
              <a:rPr lang="ru-RU" sz="1400" smtClean="0">
                <a:solidFill>
                  <a:srgbClr val="000000"/>
                </a:solidFill>
              </a:rPr>
              <a:pPr eaLnBrk="1" hangingPunct="1"/>
              <a:t>27</a:t>
            </a:fld>
            <a:endParaRPr lang="ru-RU" sz="1400" dirty="0" smtClean="0">
              <a:solidFill>
                <a:srgbClr val="000000"/>
              </a:solidFill>
            </a:endParaRPr>
          </a:p>
        </p:txBody>
      </p:sp>
      <p:sp>
        <p:nvSpPr>
          <p:cNvPr id="5" name="AutoShape 29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404664"/>
            <a:ext cx="4942408" cy="2304516"/>
          </a:xfrm>
          <a:prstGeom prst="homePlate">
            <a:avLst>
              <a:gd name="adj" fmla="val 34743"/>
            </a:avLst>
          </a:prstGeom>
          <a:gradFill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2700000" scaled="0"/>
          </a:gradFill>
          <a:ln w="9525">
            <a:solidFill>
              <a:schemeClr val="tx2"/>
            </a:solidFill>
            <a:miter lim="800000"/>
            <a:headEnd/>
            <a:tailEnd/>
          </a:ln>
          <a:effectLst>
            <a:outerShdw dist="107763" dir="2700000" algn="ctr" rotWithShape="0">
              <a:schemeClr val="folHlink">
                <a:alpha val="50000"/>
              </a:schemeClr>
            </a:outerShdw>
          </a:effectLst>
        </p:spPr>
        <p:txBody>
          <a:bodyPr lIns="36576" tIns="36576" rIns="36576" bIns="36576" anchor="ctr"/>
          <a:lstStyle/>
          <a:p>
            <a:pPr defTabSz="895350">
              <a:buSzPct val="120000"/>
              <a:defRPr/>
            </a:pPr>
            <a:r>
              <a:rPr lang="ru-RU" sz="2000" dirty="0"/>
              <a:t>С целью постоянного мониторинга внедрения инновационных методов обучения в учебный процесс, совершенствования методов оценки учебных достижений обучающихся  </a:t>
            </a:r>
            <a:r>
              <a:rPr lang="ru-RU" sz="2800" dirty="0">
                <a:solidFill>
                  <a:srgbClr val="C00000"/>
                </a:solidFill>
              </a:rPr>
              <a:t>созданы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6" name="Text Box 32"/>
          <p:cNvSpPr txBox="1">
            <a:spLocks noChangeArrowheads="1"/>
          </p:cNvSpPr>
          <p:nvPr/>
        </p:nvSpPr>
        <p:spPr bwMode="auto">
          <a:xfrm>
            <a:off x="5145281" y="324456"/>
            <a:ext cx="3766728" cy="2585323"/>
          </a:xfrm>
          <a:prstGeom prst="rect">
            <a:avLst/>
          </a:prstGeom>
          <a:gradFill rotWithShape="1">
            <a:gsLst>
              <a:gs pos="0">
                <a:srgbClr val="D6E7FF"/>
              </a:gs>
              <a:gs pos="100000">
                <a:srgbClr val="D6E7FF">
                  <a:gamma/>
                  <a:shade val="46275"/>
                  <a:invGamma/>
                </a:srgbClr>
              </a:gs>
            </a:gsLst>
            <a:lin ang="18900000" scaled="1"/>
          </a:gradFill>
          <a:ln w="9525" algn="ctr">
            <a:solidFill>
              <a:schemeClr val="accent1"/>
            </a:solidFill>
            <a:miter lim="800000"/>
            <a:headEnd/>
            <a:tailEnd/>
          </a:ln>
          <a:effectLst>
            <a:outerShdw dist="107763" dir="8100000" algn="ctr" rotWithShape="0">
              <a:srgbClr val="808080">
                <a:alpha val="50000"/>
              </a:srgbClr>
            </a:outerShdw>
          </a:effectLst>
        </p:spPr>
        <p:txBody>
          <a:bodyPr wrap="square">
            <a:spAutoFit/>
          </a:bodyPr>
          <a:lstStyle/>
          <a:p>
            <a:pPr marL="355600" indent="-355600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ru-RU" sz="2000" dirty="0"/>
              <a:t>Группа независимых </a:t>
            </a:r>
            <a:r>
              <a:rPr lang="ru-RU" sz="2000" dirty="0" smtClean="0"/>
              <a:t>экспертов</a:t>
            </a:r>
          </a:p>
          <a:p>
            <a:pPr>
              <a:lnSpc>
                <a:spcPct val="90000"/>
              </a:lnSpc>
              <a:defRPr/>
            </a:pPr>
            <a:endParaRPr lang="ru-RU" sz="2000" dirty="0" smtClean="0"/>
          </a:p>
          <a:p>
            <a:pPr marL="355600" indent="-355600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ru-RU" sz="2000" dirty="0" smtClean="0"/>
              <a:t>Группа </a:t>
            </a:r>
            <a:r>
              <a:rPr lang="ru-RU" sz="2000" dirty="0" err="1" smtClean="0"/>
              <a:t>тестологов</a:t>
            </a:r>
            <a:endParaRPr lang="ru-RU" sz="2000" dirty="0" smtClean="0"/>
          </a:p>
          <a:p>
            <a:pPr>
              <a:lnSpc>
                <a:spcPct val="90000"/>
              </a:lnSpc>
              <a:defRPr/>
            </a:pPr>
            <a:endParaRPr lang="ru-RU" sz="2000" dirty="0" smtClean="0"/>
          </a:p>
          <a:p>
            <a:pPr marL="355600" indent="-355600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ru-RU" sz="2000" dirty="0" smtClean="0"/>
              <a:t>Группа </a:t>
            </a:r>
            <a:r>
              <a:rPr lang="ru-RU" sz="2000" dirty="0"/>
              <a:t>по внедрению инновационных методов обучения в учебный процесс</a:t>
            </a:r>
          </a:p>
        </p:txBody>
      </p:sp>
      <p:sp>
        <p:nvSpPr>
          <p:cNvPr id="7" name="AutoShape 2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3809802"/>
            <a:ext cx="4942408" cy="2001142"/>
          </a:xfrm>
          <a:prstGeom prst="homePlate">
            <a:avLst>
              <a:gd name="adj" fmla="val 35119"/>
            </a:avLst>
          </a:prstGeom>
          <a:gradFill rotWithShape="1">
            <a:gsLst>
              <a:gs pos="0">
                <a:srgbClr val="FCE6D3">
                  <a:gamma/>
                  <a:shade val="46275"/>
                  <a:invGamma/>
                </a:srgbClr>
              </a:gs>
              <a:gs pos="100000">
                <a:srgbClr val="FCE6D3"/>
              </a:gs>
            </a:gsLst>
            <a:lin ang="2700000" scaled="1"/>
          </a:gradFill>
          <a:ln w="9525">
            <a:solidFill>
              <a:schemeClr val="tx2"/>
            </a:solidFill>
            <a:miter lim="800000"/>
            <a:headEnd/>
            <a:tailEnd/>
          </a:ln>
          <a:effectLst>
            <a:outerShdw dist="107763" dir="2700000" algn="ctr" rotWithShape="0">
              <a:schemeClr val="folHlink">
                <a:alpha val="50000"/>
              </a:schemeClr>
            </a:outerShdw>
          </a:effectLst>
        </p:spPr>
        <p:txBody>
          <a:bodyPr lIns="36576" tIns="36576" rIns="36576" bIns="36576" anchor="ctr"/>
          <a:lstStyle/>
          <a:p>
            <a:pPr defTabSz="895350">
              <a:buSzPct val="120000"/>
              <a:defRPr/>
            </a:pPr>
            <a:r>
              <a:rPr lang="ru-RU" sz="2000" dirty="0"/>
              <a:t>Для научно-методологического обоснования при разработке контрольно-измерительных средств </a:t>
            </a:r>
            <a:r>
              <a:rPr lang="ru-RU" sz="2400" dirty="0" smtClean="0">
                <a:solidFill>
                  <a:srgbClr val="C00000"/>
                </a:solidFill>
              </a:rPr>
              <a:t>СОЗДАН </a:t>
            </a:r>
            <a:endParaRPr lang="en-US" sz="2000" dirty="0"/>
          </a:p>
        </p:txBody>
      </p:sp>
      <p:sp>
        <p:nvSpPr>
          <p:cNvPr id="8" name="Text Box 34"/>
          <p:cNvSpPr txBox="1">
            <a:spLocks noChangeArrowheads="1"/>
          </p:cNvSpPr>
          <p:nvPr/>
        </p:nvSpPr>
        <p:spPr bwMode="auto">
          <a:xfrm>
            <a:off x="5308987" y="3873525"/>
            <a:ext cx="3835013" cy="2363724"/>
          </a:xfrm>
          <a:prstGeom prst="rect">
            <a:avLst/>
          </a:prstGeom>
          <a:gradFill rotWithShape="1">
            <a:gsLst>
              <a:gs pos="0">
                <a:srgbClr val="FCE6D3"/>
              </a:gs>
              <a:gs pos="100000">
                <a:srgbClr val="FCE6D3">
                  <a:gamma/>
                  <a:shade val="46275"/>
                  <a:invGamma/>
                </a:srgbClr>
              </a:gs>
            </a:gsLst>
            <a:lin ang="18900000" scaled="1"/>
          </a:gradFill>
          <a:ln w="9525" algn="ctr">
            <a:noFill/>
            <a:miter lim="800000"/>
            <a:headEnd/>
            <a:tailEnd/>
          </a:ln>
          <a:effectLst>
            <a:outerShdw dist="107763" dir="8100000" algn="ctr" rotWithShape="0">
              <a:srgbClr val="808080">
                <a:alpha val="50000"/>
              </a:srgbClr>
            </a:outerShdw>
          </a:effectLst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ru-RU" sz="2800" dirty="0" smtClean="0"/>
              <a:t>Центр </a:t>
            </a:r>
            <a:r>
              <a:rPr lang="ru-RU" sz="2800" dirty="0"/>
              <a:t>педагогических </a:t>
            </a:r>
            <a:r>
              <a:rPr lang="ru-RU" sz="2800" dirty="0" smtClean="0"/>
              <a:t>измерений </a:t>
            </a:r>
            <a:r>
              <a:rPr lang="ru-RU" sz="2800" dirty="0"/>
              <a:t>имени </a:t>
            </a:r>
            <a:endParaRPr lang="ru-RU" sz="2800" dirty="0" smtClean="0"/>
          </a:p>
          <a:p>
            <a:pPr>
              <a:lnSpc>
                <a:spcPct val="90000"/>
              </a:lnSpc>
              <a:defRPr/>
            </a:pPr>
            <a:r>
              <a:rPr lang="ru-RU" sz="2800" dirty="0" smtClean="0"/>
              <a:t>В.С</a:t>
            </a:r>
            <a:r>
              <a:rPr lang="ru-RU" sz="2800" dirty="0"/>
              <a:t>. Аванесова</a:t>
            </a:r>
            <a:r>
              <a:rPr lang="ru-RU" sz="2800" dirty="0" smtClean="0"/>
              <a:t>. (</a:t>
            </a:r>
            <a:r>
              <a:rPr lang="ru-RU" sz="2400" i="1" dirty="0" smtClean="0"/>
              <a:t>решение Ученого Совета от 27.11.12 г.)</a:t>
            </a:r>
            <a:endParaRPr lang="ru-RU" sz="2400" i="1" dirty="0"/>
          </a:p>
        </p:txBody>
      </p:sp>
    </p:spTree>
    <p:extLst>
      <p:ext uri="{BB962C8B-B14F-4D97-AF65-F5344CB8AC3E}">
        <p14:creationId xmlns:p14="http://schemas.microsoft.com/office/powerpoint/2010/main" xmlns="" val="69744366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Company  Logo</a:t>
            </a:r>
            <a:endParaRPr lang="en-US"/>
          </a:p>
        </p:txBody>
      </p:sp>
      <p:pic>
        <p:nvPicPr>
          <p:cNvPr id="3" name="Содержимое 3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38100" cap="sq">
            <a:solidFill>
              <a:srgbClr val="990033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2627784" y="260648"/>
            <a:ext cx="3960440" cy="432048"/>
          </a:xfrm>
          <a:prstGeom prst="rect">
            <a:avLst/>
          </a:prstGeom>
          <a:solidFill>
            <a:srgbClr val="E7F6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051720" y="260648"/>
            <a:ext cx="5990743" cy="369332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>
            <a:prstTxWarp prst="textChevron">
              <a:avLst/>
            </a:prstTxWarp>
            <a:spAutoFit/>
          </a:bodyPr>
          <a:lstStyle/>
          <a:p>
            <a:r>
              <a:rPr lang="ru-RU" b="1" dirty="0" smtClean="0"/>
              <a:t>Школа </a:t>
            </a:r>
            <a:r>
              <a:rPr lang="ru-RU" b="1" dirty="0" err="1" smtClean="0"/>
              <a:t>преподавател</a:t>
            </a:r>
            <a:r>
              <a:rPr lang="kk-KZ" b="1" dirty="0" smtClean="0"/>
              <a:t>ей</a:t>
            </a:r>
            <a:r>
              <a:rPr lang="ru-RU" b="1" dirty="0" smtClean="0"/>
              <a:t> имени Х.С. </a:t>
            </a:r>
            <a:r>
              <a:rPr lang="ru-RU" b="1" dirty="0" err="1" smtClean="0"/>
              <a:t>Насыбуллиной</a:t>
            </a:r>
            <a:r>
              <a:rPr lang="ru-RU" b="1" dirty="0"/>
              <a:t>  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2420888"/>
            <a:ext cx="3312368" cy="12961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организация методической помощи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стажеру-преподавателю в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педагогической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деятельности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364088" y="2636912"/>
            <a:ext cx="2520280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714612" y="3714752"/>
            <a:ext cx="3357586" cy="6286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Использование инновационных технологий в учебном процессе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417254" y="2573454"/>
            <a:ext cx="3441026" cy="8555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Обучение группу независимых экспертов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22164" y="4892346"/>
            <a:ext cx="4248472" cy="6968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58868" y="4896055"/>
            <a:ext cx="31330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Обучение преподавателей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по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тестологии</a:t>
            </a: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459264" y="4745136"/>
            <a:ext cx="2522128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429388" y="4714884"/>
            <a:ext cx="24288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Развитие компетенций преподавателя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428992" y="5643578"/>
            <a:ext cx="3571900" cy="10715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2714612" y="5534561"/>
            <a:ext cx="41433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формирование педагогического мастерства</a:t>
            </a:r>
          </a:p>
        </p:txBody>
      </p:sp>
    </p:spTree>
    <p:extLst>
      <p:ext uri="{BB962C8B-B14F-4D97-AF65-F5344CB8AC3E}">
        <p14:creationId xmlns:p14="http://schemas.microsoft.com/office/powerpoint/2010/main" xmlns="" val="3472182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3" y="270363"/>
            <a:ext cx="8643999" cy="1214422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 Университете ежегодно проводятся традиционные конференции, на которых проводится анализ и определяются перспективы развития  образовательного процесса: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Безымянный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0"/>
            <a:ext cx="577368" cy="6858000"/>
          </a:xfrm>
          <a:prstGeom prst="rect">
            <a:avLst/>
          </a:prstGeom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 </a:t>
            </a:r>
            <a:endParaRPr lang="ru-RU" sz="3200" dirty="0"/>
          </a:p>
        </p:txBody>
      </p:sp>
      <p:graphicFrame>
        <p:nvGraphicFramePr>
          <p:cNvPr id="11" name="Содержимое 10"/>
          <p:cNvGraphicFramePr>
            <a:graphicFrameLocks noGrp="1"/>
          </p:cNvGraphicFramePr>
          <p:nvPr>
            <p:ph idx="1"/>
          </p:nvPr>
        </p:nvGraphicFramePr>
        <p:xfrm>
          <a:off x="1115616" y="476672"/>
          <a:ext cx="7643812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2051720" y="3717032"/>
            <a:ext cx="1512168" cy="35719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 Прошлое</a:t>
            </a:r>
            <a:endParaRPr lang="ru-RU" sz="2000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4283968" y="2780928"/>
            <a:ext cx="2003684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Настоящее </a:t>
            </a:r>
            <a:endParaRPr lang="ru-RU" sz="2000" b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5652120" y="1484784"/>
            <a:ext cx="2808312" cy="57606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Будущее, к которому мы стремимся</a:t>
            </a:r>
            <a:endParaRPr lang="ru-RU" sz="2000" b="1" dirty="0"/>
          </a:p>
        </p:txBody>
      </p:sp>
      <p:sp>
        <p:nvSpPr>
          <p:cNvPr id="19" name="Выноска со стрелкой вниз 18"/>
          <p:cNvSpPr/>
          <p:nvPr/>
        </p:nvSpPr>
        <p:spPr>
          <a:xfrm>
            <a:off x="4932040" y="0"/>
            <a:ext cx="4211960" cy="1484784"/>
          </a:xfrm>
          <a:prstGeom prst="downArrowCallou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b="1" dirty="0" smtClean="0"/>
              <a:t>Университет ТОП-7</a:t>
            </a:r>
            <a:r>
              <a:rPr lang="ru-RU" b="1" dirty="0" smtClean="0"/>
              <a:t>00 по версии </a:t>
            </a:r>
            <a:r>
              <a:rPr lang="en-US" b="1" dirty="0" smtClean="0"/>
              <a:t>QSWUR</a:t>
            </a:r>
            <a:endParaRPr lang="ru-RU" b="1" dirty="0" smtClean="0"/>
          </a:p>
          <a:p>
            <a:pPr algn="ctr"/>
            <a:r>
              <a:rPr lang="ru-RU" b="1" dirty="0" smtClean="0"/>
              <a:t>Национальный Научно-исследовательский  университет</a:t>
            </a:r>
            <a:endParaRPr lang="ru-RU" b="1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971600" y="4826675"/>
            <a:ext cx="2304256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b="1" dirty="0" err="1" smtClean="0"/>
              <a:t>Знание-ориентированный</a:t>
            </a:r>
            <a:r>
              <a:rPr lang="ru-RU" b="1" dirty="0" smtClean="0"/>
              <a:t> подход</a:t>
            </a:r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3923928" y="3645024"/>
            <a:ext cx="2088232" cy="286232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ru-RU" b="1" dirty="0" smtClean="0"/>
              <a:t>Разработка Модели медицинского образования –</a:t>
            </a:r>
          </a:p>
          <a:p>
            <a:pPr lvl="0"/>
            <a:endParaRPr lang="ru-RU" b="1" dirty="0" smtClean="0"/>
          </a:p>
          <a:p>
            <a:pPr lvl="0"/>
            <a:r>
              <a:rPr lang="ru-RU" b="1" dirty="0" smtClean="0"/>
              <a:t>Компетенции выпускника</a:t>
            </a:r>
          </a:p>
          <a:p>
            <a:pPr lvl="0"/>
            <a:endParaRPr lang="ru-RU" b="1" dirty="0" smtClean="0"/>
          </a:p>
          <a:p>
            <a:pPr lvl="0"/>
            <a:r>
              <a:rPr lang="ru-RU" b="1" dirty="0" smtClean="0"/>
              <a:t>Компетенции преподавателя</a:t>
            </a:r>
            <a:endParaRPr lang="ru-RU" b="1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6372200" y="2924944"/>
            <a:ext cx="2520280" cy="313932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ru-RU" b="1" dirty="0" err="1" smtClean="0"/>
              <a:t>Компетентностно-ориентированный</a:t>
            </a:r>
            <a:r>
              <a:rPr lang="ru-RU" b="1" dirty="0" smtClean="0"/>
              <a:t> подход в обучении</a:t>
            </a:r>
          </a:p>
          <a:p>
            <a:pPr lvl="0"/>
            <a:endParaRPr lang="ru-RU" b="1" dirty="0" smtClean="0"/>
          </a:p>
          <a:p>
            <a:pPr lvl="0"/>
            <a:r>
              <a:rPr lang="ru-RU" b="1" dirty="0" smtClean="0"/>
              <a:t>Инновационные методы обучения</a:t>
            </a:r>
          </a:p>
          <a:p>
            <a:pPr lvl="0"/>
            <a:endParaRPr lang="ru-RU" b="1" dirty="0" smtClean="0"/>
          </a:p>
          <a:p>
            <a:pPr lvl="0"/>
            <a:r>
              <a:rPr lang="ru-RU" b="1" dirty="0" smtClean="0"/>
              <a:t>Информатизация образовательного процесса</a:t>
            </a:r>
          </a:p>
          <a:p>
            <a:pPr lvl="0"/>
            <a:endParaRPr lang="ru-RU" b="1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971600" y="188640"/>
            <a:ext cx="3888432" cy="1772816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Этапы развития медицинского образования </a:t>
            </a:r>
          </a:p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(на примере КазНМУ)</a:t>
            </a:r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39674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 bwMode="auto">
          <a:xfrm>
            <a:off x="0" y="0"/>
            <a:ext cx="9144000" cy="6858000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cs typeface="DejaVu Sans" charset="0"/>
            </a:endParaRPr>
          </a:p>
        </p:txBody>
      </p:sp>
      <p:sp>
        <p:nvSpPr>
          <p:cNvPr id="6146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DejaVu Sans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DejaVu Sans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DejaVu Sans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DejaVu Sans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DejaVu San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DejaVu San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DejaVu San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DejaVu San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DejaVu Sans" charset="0"/>
              </a:defRPr>
            </a:lvl9pPr>
          </a:lstStyle>
          <a:p>
            <a:pPr eaLnBrk="1" hangingPunct="1"/>
            <a:fld id="{DEB723A6-AD64-4E11-A58F-A21712D1F769}" type="slidenum">
              <a:rPr lang="ru-RU" sz="1400" smtClean="0">
                <a:solidFill>
                  <a:srgbClr val="000000"/>
                </a:solidFill>
              </a:rPr>
              <a:pPr eaLnBrk="1" hangingPunct="1"/>
              <a:t>30</a:t>
            </a:fld>
            <a:endParaRPr lang="ru-RU" sz="1400" dirty="0" smtClean="0">
              <a:solidFill>
                <a:srgbClr val="000000"/>
              </a:solidFill>
            </a:endParaRPr>
          </a:p>
        </p:txBody>
      </p:sp>
      <p:sp>
        <p:nvSpPr>
          <p:cNvPr id="6147" name="Text Box 1"/>
          <p:cNvSpPr txBox="1">
            <a:spLocks noChangeArrowheads="1"/>
          </p:cNvSpPr>
          <p:nvPr/>
        </p:nvSpPr>
        <p:spPr bwMode="auto">
          <a:xfrm>
            <a:off x="179512" y="764704"/>
            <a:ext cx="8964488" cy="609329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45000" rIns="90000" bIns="45000"/>
          <a:lstStyle>
            <a:lvl1pPr eaLnBrk="0" hangingPunct="0"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DejaVu Sans" charset="0"/>
              </a:defRPr>
            </a:lvl1pPr>
            <a:lvl2pPr eaLnBrk="0" hangingPunct="0"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DejaVu Sans" charset="0"/>
              </a:defRPr>
            </a:lvl2pPr>
            <a:lvl3pPr eaLnBrk="0" hangingPunct="0"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DejaVu Sans" charset="0"/>
              </a:defRPr>
            </a:lvl3pPr>
            <a:lvl4pPr eaLnBrk="0" hangingPunct="0"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DejaVu Sans" charset="0"/>
              </a:defRPr>
            </a:lvl4pPr>
            <a:lvl5pPr eaLnBrk="0" hangingPunct="0"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DejaVu San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DejaVu San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DejaVu San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DejaVu San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DejaVu Sans" charset="0"/>
              </a:defRPr>
            </a:lvl9pPr>
          </a:lstStyle>
          <a:p>
            <a:pPr marL="342900" lvl="0" indent="-342900" algn="ctr"/>
            <a:r>
              <a:rPr lang="kk-KZ" b="1" dirty="0" smtClean="0">
                <a:solidFill>
                  <a:srgbClr val="C00000"/>
                </a:solidFill>
              </a:rPr>
              <a:t>Августовская </a:t>
            </a:r>
            <a:r>
              <a:rPr lang="kk-KZ" b="1" dirty="0">
                <a:solidFill>
                  <a:srgbClr val="C00000"/>
                </a:solidFill>
              </a:rPr>
              <a:t>конференция </a:t>
            </a:r>
            <a:endParaRPr lang="kk-KZ" b="1" dirty="0" smtClean="0">
              <a:solidFill>
                <a:srgbClr val="C00000"/>
              </a:solidFill>
            </a:endParaRPr>
          </a:p>
          <a:p>
            <a:pPr marL="342900" lvl="0" indent="-342900" algn="ctr"/>
            <a:endParaRPr lang="kk-KZ" b="1" dirty="0" smtClean="0">
              <a:solidFill>
                <a:srgbClr val="002060"/>
              </a:solidFill>
            </a:endParaRPr>
          </a:p>
          <a:p>
            <a:pPr marL="342900" indent="-342900" algn="just">
              <a:buFont typeface="Wingdings" pitchFamily="2" charset="2"/>
              <a:buChar char="Ø"/>
            </a:pPr>
            <a:r>
              <a:rPr lang="kk-KZ" b="1" dirty="0" smtClean="0">
                <a:solidFill>
                  <a:srgbClr val="002060"/>
                </a:solidFill>
              </a:rPr>
              <a:t>«Новый учебный год: задачи и перспективы»</a:t>
            </a:r>
            <a:r>
              <a:rPr lang="kk-KZ" dirty="0" smtClean="0">
                <a:solidFill>
                  <a:srgbClr val="002060"/>
                </a:solidFill>
              </a:rPr>
              <a:t> (26-28 августа 2010 года)</a:t>
            </a:r>
            <a:endParaRPr lang="kk-KZ" b="1" dirty="0" smtClean="0">
              <a:solidFill>
                <a:srgbClr val="002060"/>
              </a:solidFill>
            </a:endParaRPr>
          </a:p>
          <a:p>
            <a:pPr marL="342900" lvl="0" indent="-342900" algn="just"/>
            <a:endParaRPr lang="kk-KZ" dirty="0" smtClean="0">
              <a:solidFill>
                <a:srgbClr val="002060"/>
              </a:solidFill>
            </a:endParaRPr>
          </a:p>
          <a:p>
            <a:pPr marL="342900" lvl="0" indent="-342900" algn="just">
              <a:buFont typeface="Wingdings" pitchFamily="2" charset="2"/>
              <a:buChar char="Ø"/>
            </a:pPr>
            <a:r>
              <a:rPr lang="kk-KZ" b="1" dirty="0" smtClean="0">
                <a:solidFill>
                  <a:srgbClr val="002060"/>
                </a:solidFill>
              </a:rPr>
              <a:t>«</a:t>
            </a:r>
            <a:r>
              <a:rPr lang="kk-KZ" b="1" dirty="0">
                <a:solidFill>
                  <a:srgbClr val="002060"/>
                </a:solidFill>
              </a:rPr>
              <a:t>Новый 2011-2012 учебный год: задачи и перспективы»</a:t>
            </a:r>
            <a:r>
              <a:rPr lang="kk-KZ" dirty="0">
                <a:solidFill>
                  <a:srgbClr val="002060"/>
                </a:solidFill>
              </a:rPr>
              <a:t> (27-28 августа 2011 года</a:t>
            </a:r>
            <a:r>
              <a:rPr lang="kk-KZ" dirty="0" smtClean="0">
                <a:solidFill>
                  <a:srgbClr val="002060"/>
                </a:solidFill>
              </a:rPr>
              <a:t>);</a:t>
            </a:r>
          </a:p>
          <a:p>
            <a:pPr marL="342900" lvl="0" indent="-342900" algn="just"/>
            <a:endParaRPr lang="kk-KZ" dirty="0" smtClean="0">
              <a:solidFill>
                <a:srgbClr val="002060"/>
              </a:solidFill>
            </a:endParaRPr>
          </a:p>
          <a:p>
            <a:pPr algn="just">
              <a:buFont typeface="Wingdings" pitchFamily="2" charset="2"/>
              <a:buChar char="Ø"/>
            </a:pPr>
            <a:r>
              <a:rPr lang="kk-KZ" b="1" dirty="0" smtClean="0">
                <a:solidFill>
                  <a:srgbClr val="002060"/>
                </a:solidFill>
              </a:rPr>
              <a:t>«Итоги 2011 – 2012 учебного года.  </a:t>
            </a:r>
            <a:endParaRPr lang="ru-RU" dirty="0" smtClean="0">
              <a:solidFill>
                <a:srgbClr val="002060"/>
              </a:solidFill>
            </a:endParaRPr>
          </a:p>
          <a:p>
            <a:pPr algn="just"/>
            <a:r>
              <a:rPr lang="kk-KZ" b="1" dirty="0" smtClean="0">
                <a:solidFill>
                  <a:srgbClr val="002060"/>
                </a:solidFill>
              </a:rPr>
              <a:t>     Задачи и перспективы развития КазНМУ им.С.Д.   </a:t>
            </a:r>
          </a:p>
          <a:p>
            <a:pPr algn="just"/>
            <a:r>
              <a:rPr lang="kk-KZ" b="1" dirty="0" smtClean="0">
                <a:solidFill>
                  <a:srgbClr val="002060"/>
                </a:solidFill>
              </a:rPr>
              <a:t>     Асфендиярова» (27 – 29 августа 2012 года)</a:t>
            </a:r>
          </a:p>
          <a:p>
            <a:pPr algn="just"/>
            <a:endParaRPr lang="kk-KZ" b="1" dirty="0" smtClean="0">
              <a:solidFill>
                <a:srgbClr val="002060"/>
              </a:solidFill>
            </a:endParaRPr>
          </a:p>
          <a:p>
            <a:pPr algn="just">
              <a:buFont typeface="Wingdings" pitchFamily="2" charset="2"/>
              <a:buChar char="Ø"/>
            </a:pPr>
            <a:r>
              <a:rPr lang="kk-KZ" b="1" dirty="0" smtClean="0">
                <a:solidFill>
                  <a:srgbClr val="002060"/>
                </a:solidFill>
              </a:rPr>
              <a:t>«Итоги 2012 – 2013  учебного года</a:t>
            </a:r>
            <a:r>
              <a:rPr lang="ru-RU" dirty="0" smtClean="0">
                <a:solidFill>
                  <a:srgbClr val="002060"/>
                </a:solidFill>
              </a:rPr>
              <a:t>. </a:t>
            </a:r>
            <a:r>
              <a:rPr lang="kk-KZ" b="1" dirty="0" smtClean="0">
                <a:solidFill>
                  <a:srgbClr val="002060"/>
                </a:solidFill>
              </a:rPr>
              <a:t>Задачи и перспективы    </a:t>
            </a:r>
          </a:p>
          <a:p>
            <a:pPr algn="just"/>
            <a:r>
              <a:rPr lang="kk-KZ" b="1" dirty="0" smtClean="0">
                <a:solidFill>
                  <a:srgbClr val="002060"/>
                </a:solidFill>
              </a:rPr>
              <a:t>     развития» (27 – 29 августа 2013 года)</a:t>
            </a:r>
          </a:p>
          <a:p>
            <a:pPr algn="just"/>
            <a:r>
              <a:rPr lang="kk-KZ" b="1" dirty="0" smtClean="0">
                <a:solidFill>
                  <a:srgbClr val="002060"/>
                </a:solidFill>
              </a:rPr>
              <a:t> </a:t>
            </a:r>
          </a:p>
          <a:p>
            <a:pPr algn="just">
              <a:buFont typeface="Wingdings" pitchFamily="2" charset="2"/>
              <a:buChar char="Ø"/>
            </a:pPr>
            <a:endParaRPr lang="kk-KZ" b="1" dirty="0" smtClean="0">
              <a:solidFill>
                <a:srgbClr val="002060"/>
              </a:solidFill>
            </a:endParaRPr>
          </a:p>
          <a:p>
            <a:pPr algn="just">
              <a:buFont typeface="Wingdings" pitchFamily="2" charset="2"/>
              <a:buChar char="Ø"/>
            </a:pPr>
            <a:endParaRPr lang="ru-RU" dirty="0" smtClean="0">
              <a:solidFill>
                <a:srgbClr val="002060"/>
              </a:solidFill>
            </a:endParaRPr>
          </a:p>
          <a:p>
            <a:pPr algn="just"/>
            <a:r>
              <a:rPr lang="kk-KZ" b="1" dirty="0" smtClean="0">
                <a:solidFill>
                  <a:srgbClr val="002060"/>
                </a:solidFill>
              </a:rPr>
              <a:t> </a:t>
            </a:r>
            <a:endParaRPr lang="ru-RU" dirty="0" smtClean="0">
              <a:solidFill>
                <a:srgbClr val="002060"/>
              </a:solidFill>
            </a:endParaRPr>
          </a:p>
          <a:p>
            <a:r>
              <a:rPr lang="kk-KZ" b="1" dirty="0" smtClean="0">
                <a:solidFill>
                  <a:srgbClr val="002060"/>
                </a:solidFill>
              </a:rPr>
              <a:t> </a:t>
            </a:r>
            <a:endParaRPr lang="ru-RU" dirty="0" smtClean="0">
              <a:solidFill>
                <a:srgbClr val="002060"/>
              </a:solidFill>
            </a:endParaRPr>
          </a:p>
          <a:p>
            <a:r>
              <a:rPr lang="kk-KZ" b="1" dirty="0" smtClean="0">
                <a:solidFill>
                  <a:srgbClr val="002060"/>
                </a:solidFill>
              </a:rPr>
              <a:t> </a:t>
            </a:r>
            <a:endParaRPr lang="ru-RU" dirty="0" smtClean="0">
              <a:solidFill>
                <a:srgbClr val="002060"/>
              </a:solidFill>
            </a:endParaRPr>
          </a:p>
          <a:p>
            <a:r>
              <a:rPr lang="kk-KZ" b="1" dirty="0" smtClean="0">
                <a:solidFill>
                  <a:srgbClr val="002060"/>
                </a:solidFill>
              </a:rPr>
              <a:t> </a:t>
            </a:r>
            <a:endParaRPr lang="ru-RU" dirty="0" smtClean="0">
              <a:solidFill>
                <a:srgbClr val="002060"/>
              </a:solidFill>
            </a:endParaRPr>
          </a:p>
          <a:p>
            <a:pPr marL="342900" lvl="0" indent="-342900">
              <a:buFont typeface="Wingdings" pitchFamily="2" charset="2"/>
              <a:buChar char="Ø"/>
            </a:pPr>
            <a:endParaRPr lang="kk-KZ" dirty="0" smtClean="0">
              <a:solidFill>
                <a:srgbClr val="002060"/>
              </a:solidFill>
            </a:endParaRPr>
          </a:p>
          <a:p>
            <a:pPr lvl="0"/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6920210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 bwMode="auto">
          <a:xfrm>
            <a:off x="0" y="0"/>
            <a:ext cx="9144000" cy="6858000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cs typeface="DejaVu Sans" charset="0"/>
            </a:endParaRPr>
          </a:p>
        </p:txBody>
      </p:sp>
      <p:sp>
        <p:nvSpPr>
          <p:cNvPr id="6147" name="Text Box 1"/>
          <p:cNvSpPr txBox="1">
            <a:spLocks noChangeArrowheads="1"/>
          </p:cNvSpPr>
          <p:nvPr/>
        </p:nvSpPr>
        <p:spPr bwMode="auto">
          <a:xfrm>
            <a:off x="179512" y="188641"/>
            <a:ext cx="8964488" cy="590465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45000" rIns="90000" bIns="45000"/>
          <a:lstStyle>
            <a:lvl1pPr eaLnBrk="0" hangingPunct="0"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DejaVu Sans" charset="0"/>
              </a:defRPr>
            </a:lvl1pPr>
            <a:lvl2pPr eaLnBrk="0" hangingPunct="0"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DejaVu Sans" charset="0"/>
              </a:defRPr>
            </a:lvl2pPr>
            <a:lvl3pPr eaLnBrk="0" hangingPunct="0"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DejaVu Sans" charset="0"/>
              </a:defRPr>
            </a:lvl3pPr>
            <a:lvl4pPr eaLnBrk="0" hangingPunct="0"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DejaVu Sans" charset="0"/>
              </a:defRPr>
            </a:lvl4pPr>
            <a:lvl5pPr eaLnBrk="0" hangingPunct="0"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DejaVu San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DejaVu San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DejaVu San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DejaVu San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DejaVu Sans" charset="0"/>
              </a:defRPr>
            </a:lvl9pPr>
          </a:lstStyle>
          <a:p>
            <a:endParaRPr lang="ru-RU" b="1" i="1" dirty="0" smtClean="0">
              <a:solidFill>
                <a:srgbClr val="C00000"/>
              </a:solidFill>
            </a:endParaRPr>
          </a:p>
          <a:p>
            <a:endParaRPr lang="ru-RU" b="1" i="1" dirty="0">
              <a:solidFill>
                <a:srgbClr val="C00000"/>
              </a:solidFill>
            </a:endParaRPr>
          </a:p>
          <a:p>
            <a:pPr algn="ctr"/>
            <a:r>
              <a:rPr lang="kk-KZ" b="1" dirty="0" smtClean="0">
                <a:solidFill>
                  <a:srgbClr val="C00000"/>
                </a:solidFill>
              </a:rPr>
              <a:t>В рамках Дней Университета </a:t>
            </a:r>
          </a:p>
          <a:p>
            <a:pPr algn="just"/>
            <a:endParaRPr lang="kk-KZ" dirty="0" smtClean="0">
              <a:solidFill>
                <a:srgbClr val="002060"/>
              </a:solidFill>
            </a:endParaRPr>
          </a:p>
          <a:p>
            <a:pPr algn="just"/>
            <a:endParaRPr lang="kk-KZ" dirty="0" smtClean="0">
              <a:solidFill>
                <a:srgbClr val="002060"/>
              </a:solidFill>
            </a:endParaRPr>
          </a:p>
          <a:p>
            <a:pPr algn="just">
              <a:buFont typeface="Wingdings" pitchFamily="2" charset="2"/>
              <a:buChar char="Ø"/>
            </a:pPr>
            <a:r>
              <a:rPr lang="kk-KZ" dirty="0" smtClean="0">
                <a:solidFill>
                  <a:srgbClr val="002060"/>
                </a:solidFill>
              </a:rPr>
              <a:t> Круглый стол с международным участием </a:t>
            </a:r>
            <a:r>
              <a:rPr lang="ru-RU" b="1" dirty="0" smtClean="0">
                <a:solidFill>
                  <a:srgbClr val="002060"/>
                </a:solidFill>
              </a:rPr>
              <a:t>«Модель медицинского образования КазНМУ:  инновационные технологии в системе подготовки медицинских кадров»</a:t>
            </a:r>
            <a:r>
              <a:rPr lang="ru-RU" dirty="0" smtClean="0">
                <a:solidFill>
                  <a:srgbClr val="002060"/>
                </a:solidFill>
              </a:rPr>
              <a:t>, посвященный  20-летию независимости республики Казахстан и Национальному Дню здоровья «20 шагов к здоровью» (3 декабря 2011 года);</a:t>
            </a:r>
          </a:p>
          <a:p>
            <a:pPr algn="just">
              <a:buFont typeface="Wingdings" pitchFamily="2" charset="2"/>
              <a:buChar char="Ø"/>
            </a:pPr>
            <a:endParaRPr lang="ru-RU" dirty="0" smtClean="0">
              <a:solidFill>
                <a:srgbClr val="002060"/>
              </a:solidFill>
            </a:endParaRPr>
          </a:p>
          <a:p>
            <a:pPr algn="just">
              <a:buFont typeface="Wingdings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kk-KZ" dirty="0" smtClean="0">
                <a:solidFill>
                  <a:srgbClr val="002060"/>
                </a:solidFill>
              </a:rPr>
              <a:t>Круглый стол с международным участием </a:t>
            </a:r>
            <a:r>
              <a:rPr lang="kk-KZ" b="1" dirty="0" smtClean="0">
                <a:solidFill>
                  <a:srgbClr val="002060"/>
                </a:solidFill>
              </a:rPr>
              <a:t>“Дорога к академическому совершенству”</a:t>
            </a:r>
            <a:r>
              <a:rPr lang="kk-KZ" dirty="0" smtClean="0">
                <a:solidFill>
                  <a:srgbClr val="002060"/>
                </a:solidFill>
              </a:rPr>
              <a:t> (4 декабря 2012 года)</a:t>
            </a:r>
            <a:endParaRPr lang="ru-RU" dirty="0" smtClean="0">
              <a:solidFill>
                <a:srgbClr val="002060"/>
              </a:solidFill>
            </a:endParaRPr>
          </a:p>
          <a:p>
            <a:pPr marL="342900" lvl="0" indent="-342900">
              <a:buFont typeface="Wingdings" pitchFamily="2" charset="2"/>
              <a:buChar char="Ø"/>
            </a:pPr>
            <a:endParaRPr lang="kk-KZ" dirty="0" smtClean="0">
              <a:solidFill>
                <a:srgbClr val="002060"/>
              </a:solidFill>
            </a:endParaRPr>
          </a:p>
          <a:p>
            <a:pPr lvl="0"/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6920210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 bwMode="auto">
          <a:xfrm>
            <a:off x="0" y="0"/>
            <a:ext cx="9144000" cy="6858000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lvl="0" indent="-342900" algn="ctr"/>
            <a:endParaRPr lang="ru-RU" sz="2400" b="1" dirty="0" smtClean="0">
              <a:solidFill>
                <a:srgbClr val="002060"/>
              </a:solidFill>
            </a:endParaRPr>
          </a:p>
          <a:p>
            <a:pPr marL="342900" lvl="0" indent="-342900" algn="ctr"/>
            <a:r>
              <a:rPr lang="ru-RU" sz="2400" b="1" dirty="0" smtClean="0">
                <a:solidFill>
                  <a:srgbClr val="C00000"/>
                </a:solidFill>
              </a:rPr>
              <a:t>Майская конференция </a:t>
            </a:r>
          </a:p>
          <a:p>
            <a:pPr marL="342900" lvl="0" indent="-342900" algn="ctr"/>
            <a:endParaRPr lang="ru-RU" sz="2400" b="1" dirty="0" smtClean="0">
              <a:solidFill>
                <a:srgbClr val="002060"/>
              </a:solidFill>
            </a:endParaRPr>
          </a:p>
          <a:p>
            <a:pPr marL="342900" lvl="0" indent="-342900" algn="ctr"/>
            <a:endParaRPr lang="ru-RU" sz="2400" b="1" dirty="0" smtClean="0">
              <a:solidFill>
                <a:srgbClr val="002060"/>
              </a:solidFill>
            </a:endParaRPr>
          </a:p>
          <a:p>
            <a:pPr marL="342900" lvl="0" indent="-342900" algn="just"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002060"/>
                </a:solidFill>
              </a:rPr>
              <a:t>«Модель медицинского образования КазНМУ: предварительные итоги, проблемы и перспективы»</a:t>
            </a:r>
            <a:r>
              <a:rPr lang="ru-RU" sz="2400" dirty="0" smtClean="0">
                <a:solidFill>
                  <a:srgbClr val="002060"/>
                </a:solidFill>
              </a:rPr>
              <a:t> (20 мая 2011 года</a:t>
            </a:r>
            <a:r>
              <a:rPr lang="kk-KZ" sz="2400" dirty="0" smtClean="0">
                <a:solidFill>
                  <a:srgbClr val="002060"/>
                </a:solidFill>
              </a:rPr>
              <a:t> )</a:t>
            </a:r>
            <a:endParaRPr lang="ru-RU" sz="2400" b="1" dirty="0" smtClean="0">
              <a:solidFill>
                <a:srgbClr val="002060"/>
              </a:solidFill>
            </a:endParaRPr>
          </a:p>
          <a:p>
            <a:pPr marL="342900" lvl="0" indent="-342900"/>
            <a:endParaRPr lang="ru-RU" sz="2400" dirty="0" smtClean="0">
              <a:solidFill>
                <a:srgbClr val="002060"/>
              </a:solidFill>
            </a:endParaRPr>
          </a:p>
          <a:p>
            <a:pPr marL="342900" lvl="0" indent="-342900"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002060"/>
                </a:solidFill>
              </a:rPr>
              <a:t>«Опыт реализации Модели медицинского образования </a:t>
            </a:r>
            <a:r>
              <a:rPr lang="ru-RU" sz="2400" b="1" dirty="0" err="1" smtClean="0">
                <a:solidFill>
                  <a:srgbClr val="002060"/>
                </a:solidFill>
              </a:rPr>
              <a:t>Каз</a:t>
            </a:r>
            <a:r>
              <a:rPr lang="kk-KZ" sz="2400" b="1" dirty="0" smtClean="0">
                <a:solidFill>
                  <a:srgbClr val="002060"/>
                </a:solidFill>
              </a:rPr>
              <a:t>ахского национального медицинского университета имени С.Д.Асфендиярова</a:t>
            </a:r>
            <a:r>
              <a:rPr lang="ru-RU" sz="2400" b="1" dirty="0" smtClean="0">
                <a:solidFill>
                  <a:srgbClr val="002060"/>
                </a:solidFill>
              </a:rPr>
              <a:t>»</a:t>
            </a:r>
            <a:r>
              <a:rPr lang="ru-RU" sz="2400" dirty="0" smtClean="0">
                <a:solidFill>
                  <a:srgbClr val="002060"/>
                </a:solidFill>
              </a:rPr>
              <a:t> (25-26 мая 2012года).</a:t>
            </a:r>
          </a:p>
          <a:p>
            <a:pPr marL="342900" lvl="0" indent="-342900"/>
            <a:endParaRPr lang="ru-RU" sz="2400" dirty="0" smtClean="0">
              <a:solidFill>
                <a:srgbClr val="002060"/>
              </a:solidFill>
            </a:endParaRPr>
          </a:p>
          <a:p>
            <a:pPr marL="342900" lvl="0" indent="-342900"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002060"/>
                </a:solidFill>
              </a:rPr>
              <a:t>Республиканская научно-практическая конференция с международным участием «Интеграция медицинского образования Казахстана в Болонский процесс» </a:t>
            </a:r>
            <a:r>
              <a:rPr lang="ru-RU" sz="2400" dirty="0" smtClean="0">
                <a:solidFill>
                  <a:srgbClr val="002060"/>
                </a:solidFill>
              </a:rPr>
              <a:t>(25 мая 2013 г.)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6147" name="Text Box 1"/>
          <p:cNvSpPr txBox="1">
            <a:spLocks noChangeArrowheads="1"/>
          </p:cNvSpPr>
          <p:nvPr/>
        </p:nvSpPr>
        <p:spPr bwMode="auto">
          <a:xfrm>
            <a:off x="179512" y="1"/>
            <a:ext cx="8964488" cy="590465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45000" rIns="90000" bIns="45000"/>
          <a:lstStyle>
            <a:lvl1pPr eaLnBrk="0" hangingPunct="0"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DejaVu Sans" charset="0"/>
              </a:defRPr>
            </a:lvl1pPr>
            <a:lvl2pPr eaLnBrk="0" hangingPunct="0"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DejaVu Sans" charset="0"/>
              </a:defRPr>
            </a:lvl2pPr>
            <a:lvl3pPr eaLnBrk="0" hangingPunct="0"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DejaVu Sans" charset="0"/>
              </a:defRPr>
            </a:lvl3pPr>
            <a:lvl4pPr eaLnBrk="0" hangingPunct="0"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DejaVu Sans" charset="0"/>
              </a:defRPr>
            </a:lvl4pPr>
            <a:lvl5pPr eaLnBrk="0" hangingPunct="0"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DejaVu San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DejaVu San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DejaVu San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DejaVu San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DejaVu Sans" charset="0"/>
              </a:defRPr>
            </a:lvl9pPr>
          </a:lstStyle>
          <a:p>
            <a:endParaRPr lang="ru-RU" b="1" i="1" dirty="0">
              <a:solidFill>
                <a:srgbClr val="C00000"/>
              </a:solidFill>
            </a:endParaRPr>
          </a:p>
          <a:p>
            <a:pPr lvl="0"/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6920210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Основные положения и развитие Модели отражены в серии книг, изданных коллективом авторов из числа ППС университета</a:t>
            </a:r>
            <a:br>
              <a:rPr lang="ru-RU" sz="2000" b="1" dirty="0" smtClean="0">
                <a:solidFill>
                  <a:srgbClr val="002060"/>
                </a:solidFill>
              </a:rPr>
            </a:b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179512" y="764704"/>
            <a:ext cx="8964488" cy="6093296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endParaRPr lang="kk-KZ" dirty="0" smtClean="0"/>
          </a:p>
          <a:p>
            <a:endParaRPr lang="kk-KZ" dirty="0" smtClean="0"/>
          </a:p>
          <a:p>
            <a:r>
              <a:rPr lang="kk-KZ" dirty="0" smtClean="0"/>
              <a:t>Медициналық білім беру үлгісі, 1-бөлім. Құзіреттер,2011ж., (Модель медицинского образования КазНМУ. Часть 1. Компетенции),  </a:t>
            </a:r>
          </a:p>
          <a:p>
            <a:r>
              <a:rPr lang="kk-KZ" dirty="0" smtClean="0"/>
              <a:t>Медициналық білім беру үлгісі, 2-бөлім, Оқу бағдарламары, КазНМУ 2011ж. (Модель медицинского образования в КазНМУ. Часть 2. Образовательные программы), </a:t>
            </a:r>
          </a:p>
          <a:p>
            <a:r>
              <a:rPr lang="kk-KZ" dirty="0" smtClean="0"/>
              <a:t>Медициналық білім беру үлгісі, 3-бөлім. Білім беру әдістері мен түрлері, 2011г., (Модель медицинского образования КазНМУ. Часть 3. Методы и формы обучения), </a:t>
            </a:r>
          </a:p>
          <a:p>
            <a:r>
              <a:rPr lang="kk-KZ" dirty="0" smtClean="0"/>
              <a:t>Модель медицинского образования КазНМУ. Часть 4. Методы оценки,  </a:t>
            </a:r>
          </a:p>
          <a:p>
            <a:r>
              <a:rPr lang="kk-KZ" dirty="0" smtClean="0"/>
              <a:t>Модель медицинского образования КазНМУ: Компетентностно-ориентированные образовательные программы в интернатуре 2011г.,</a:t>
            </a:r>
          </a:p>
          <a:p>
            <a:r>
              <a:rPr lang="kk-KZ" dirty="0" smtClean="0"/>
              <a:t> Модель медицинского образования КазНМУ: предварительные итоги, проблемы, перспективы, 2011г., </a:t>
            </a:r>
          </a:p>
          <a:p>
            <a:r>
              <a:rPr lang="kk-KZ" dirty="0" smtClean="0"/>
              <a:t>Модель медицинского образования КазНМУ: Современное состояние и перспективы развития фармацевтического образования 2011г.,</a:t>
            </a:r>
          </a:p>
          <a:p>
            <a:r>
              <a:rPr lang="kk-KZ" dirty="0" smtClean="0"/>
              <a:t> Модель медицинского образования КазНМУ: Коммуникативные навыки выпусника, 2011г., </a:t>
            </a:r>
          </a:p>
          <a:p>
            <a:r>
              <a:rPr lang="kk-KZ" dirty="0" smtClean="0"/>
              <a:t>Модель медицинского образования КазНМУ: практические навыки выпускника, 2011г., </a:t>
            </a:r>
          </a:p>
          <a:p>
            <a:r>
              <a:rPr lang="kk-KZ" dirty="0" smtClean="0"/>
              <a:t>Модель медицинского образования КазНМУ: Оценка компетенций по уровням обучения (базовое медицинское образование-бакалавриат), </a:t>
            </a:r>
          </a:p>
          <a:p>
            <a:r>
              <a:rPr lang="kk-KZ" dirty="0" smtClean="0"/>
              <a:t>Модель медицинского образования КазНМУ глазами будущих медиков 2012г. 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121442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785786" y="285728"/>
            <a:ext cx="7010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</a:rPr>
              <a:t>C</a:t>
            </a:r>
            <a:r>
              <a:rPr lang="ru-RU" sz="40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</a:rPr>
              <a:t>ПАСИБО ЗА ВНИМАНИЕ</a:t>
            </a:r>
            <a:r>
              <a:rPr lang="kk-KZ" sz="40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</a:rPr>
              <a:t>!</a:t>
            </a:r>
            <a:endParaRPr lang="en-US" sz="40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85786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755576" y="1787066"/>
          <a:ext cx="7531200" cy="36581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5" name="Группа 7"/>
          <p:cNvGrpSpPr/>
          <p:nvPr/>
        </p:nvGrpSpPr>
        <p:grpSpPr>
          <a:xfrm rot="538122">
            <a:off x="4516607" y="1556096"/>
            <a:ext cx="2654756" cy="1330525"/>
            <a:chOff x="3153163" y="307196"/>
            <a:chExt cx="3426004" cy="1401842"/>
          </a:xfrm>
          <a:solidFill>
            <a:srgbClr val="002060"/>
          </a:solidFill>
        </p:grpSpPr>
        <p:sp>
          <p:nvSpPr>
            <p:cNvPr id="9" name="Овал 8"/>
            <p:cNvSpPr/>
            <p:nvPr/>
          </p:nvSpPr>
          <p:spPr>
            <a:xfrm>
              <a:off x="3153163" y="307196"/>
              <a:ext cx="3426004" cy="1401842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Овал 4"/>
            <p:cNvSpPr/>
            <p:nvPr/>
          </p:nvSpPr>
          <p:spPr>
            <a:xfrm>
              <a:off x="3742088" y="531650"/>
              <a:ext cx="2422550" cy="991252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5400" tIns="25400" rIns="25400" bIns="25400" spcCol="1270" anchor="ctr"/>
            <a:lstStyle/>
            <a:p>
              <a:pPr algn="ctr" defTabSz="8890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600" b="1" dirty="0">
                  <a:solidFill>
                    <a:schemeClr val="bg1"/>
                  </a:solidFill>
                </a:rPr>
                <a:t>САМОСОВЕР-ШЕНСТВОВАНИЕ</a:t>
              </a:r>
              <a:endParaRPr lang="en-US" sz="1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4" name="Скругленный прямоугольник 3"/>
          <p:cNvSpPr/>
          <p:nvPr/>
        </p:nvSpPr>
        <p:spPr>
          <a:xfrm>
            <a:off x="323850" y="5301208"/>
            <a:ext cx="8496300" cy="76517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/>
              <a:t>Востребованность выпускника КазНМУ </a:t>
            </a:r>
            <a:endParaRPr lang="ru-RU" sz="2800" b="1" dirty="0" smtClean="0"/>
          </a:p>
          <a:p>
            <a:pPr algn="ctr">
              <a:defRPr/>
            </a:pPr>
            <a:r>
              <a:rPr lang="ru-RU" sz="2800" b="1" dirty="0" smtClean="0"/>
              <a:t>на </a:t>
            </a:r>
            <a:r>
              <a:rPr lang="ru-RU" sz="2800" b="1" dirty="0"/>
              <a:t>рынке труда</a:t>
            </a:r>
          </a:p>
        </p:txBody>
      </p:sp>
      <p:grpSp>
        <p:nvGrpSpPr>
          <p:cNvPr id="8" name="Группа 4"/>
          <p:cNvGrpSpPr>
            <a:grpSpLocks/>
          </p:cNvGrpSpPr>
          <p:nvPr/>
        </p:nvGrpSpPr>
        <p:grpSpPr bwMode="auto">
          <a:xfrm>
            <a:off x="3143240" y="1071546"/>
            <a:ext cx="2143140" cy="1187449"/>
            <a:chOff x="3240361" y="298971"/>
            <a:chExt cx="3426004" cy="1401842"/>
          </a:xfrm>
        </p:grpSpPr>
        <p:sp>
          <p:nvSpPr>
            <p:cNvPr id="6" name="Овал 5"/>
            <p:cNvSpPr/>
            <p:nvPr/>
          </p:nvSpPr>
          <p:spPr>
            <a:xfrm>
              <a:off x="3240361" y="298971"/>
              <a:ext cx="3426004" cy="1401842"/>
            </a:xfrm>
            <a:prstGeom prst="ellipse">
              <a:avLst/>
            </a:prstGeom>
            <a:solidFill>
              <a:srgbClr val="532476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Овал 4"/>
            <p:cNvSpPr/>
            <p:nvPr/>
          </p:nvSpPr>
          <p:spPr>
            <a:xfrm>
              <a:off x="3741146" y="532347"/>
              <a:ext cx="2424434" cy="990656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5400" tIns="25400" rIns="25400" bIns="25400" spcCol="1270" anchor="ctr"/>
            <a:lstStyle/>
            <a:p>
              <a:pPr algn="ctr" defTabSz="8890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2000" b="1" dirty="0">
                  <a:solidFill>
                    <a:schemeClr val="bg1"/>
                  </a:solidFill>
                </a:rPr>
                <a:t>Адвокат здоровья</a:t>
              </a:r>
              <a:endParaRPr lang="en-US" sz="20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1" name="Заголовок 1"/>
          <p:cNvSpPr txBox="1">
            <a:spLocks/>
          </p:cNvSpPr>
          <p:nvPr/>
        </p:nvSpPr>
        <p:spPr>
          <a:xfrm>
            <a:off x="0" y="0"/>
            <a:ext cx="9144000" cy="715963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Компетентностно-ориентированная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модель медицинского образования КазНМУ</a:t>
            </a:r>
            <a:endParaRPr kumimoji="0" lang="ru-RU" sz="32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C181266-6629-4DCD-AF8C-38055E0F35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graphicEl>
                                              <a:dgm id="{EC181266-6629-4DCD-AF8C-38055E0F35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graphicEl>
                                              <a:dgm id="{EC181266-6629-4DCD-AF8C-38055E0F35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43A5B90-010E-4253-B2B9-BE711FF8CC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>
                                            <p:graphicEl>
                                              <a:dgm id="{F43A5B90-010E-4253-B2B9-BE711FF8CC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graphicEl>
                                              <a:dgm id="{F43A5B90-010E-4253-B2B9-BE711FF8CC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C3C9686-C18E-4BCB-B124-441EDE7A26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>
                                            <p:graphicEl>
                                              <a:dgm id="{BC3C9686-C18E-4BCB-B124-441EDE7A26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>
                                            <p:graphicEl>
                                              <a:dgm id="{BC3C9686-C18E-4BCB-B124-441EDE7A26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29E4010-9683-4E73-8738-5A4E000AAC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graphicEl>
                                              <a:dgm id="{129E4010-9683-4E73-8738-5A4E000AAC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>
                                            <p:graphicEl>
                                              <a:dgm id="{129E4010-9683-4E73-8738-5A4E000AAC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DA97F09-10DB-4CAB-B964-0BB8D8C5DF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>
                                            <p:graphicEl>
                                              <a:dgm id="{2DA97F09-10DB-4CAB-B964-0BB8D8C5DF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graphicEl>
                                              <a:dgm id="{2DA97F09-10DB-4CAB-B964-0BB8D8C5DF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C1323E9-D7D8-4692-9E81-A50F0CABDC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graphicEl>
                                              <a:dgm id="{7C1323E9-D7D8-4692-9E81-A50F0CABDC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graphicEl>
                                              <a:dgm id="{7C1323E9-D7D8-4692-9E81-A50F0CABDC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57A1E32-4DA8-4B30-9DFE-87534F50D7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>
                                            <p:graphicEl>
                                              <a:dgm id="{657A1E32-4DA8-4B30-9DFE-87534F50D7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>
                                            <p:graphicEl>
                                              <a:dgm id="{657A1E32-4DA8-4B30-9DFE-87534F50D7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Company  Logo</a:t>
            </a:r>
          </a:p>
        </p:txBody>
      </p:sp>
      <p:sp>
        <p:nvSpPr>
          <p:cNvPr id="69673" name="AutoShape 41"/>
          <p:cNvSpPr>
            <a:spLocks noChangeArrowheads="1"/>
          </p:cNvSpPr>
          <p:nvPr/>
        </p:nvSpPr>
        <p:spPr bwMode="ltGray">
          <a:xfrm rot="5400000">
            <a:off x="-2422526" y="1474788"/>
            <a:ext cx="4824413" cy="4770438"/>
          </a:xfrm>
          <a:custGeom>
            <a:avLst/>
            <a:gdLst>
              <a:gd name="G0" fmla="+- 10478 0 0"/>
              <a:gd name="G1" fmla="+- -11739500 0 0"/>
              <a:gd name="G2" fmla="+- 0 0 -11739500"/>
              <a:gd name="T0" fmla="*/ 0 256 1"/>
              <a:gd name="T1" fmla="*/ 180 256 1"/>
              <a:gd name="G3" fmla="+- -11739500 T0 T1"/>
              <a:gd name="T2" fmla="*/ 0 256 1"/>
              <a:gd name="T3" fmla="*/ 90 256 1"/>
              <a:gd name="G4" fmla="+- -11739500 T2 T3"/>
              <a:gd name="G5" fmla="*/ G4 2 1"/>
              <a:gd name="T4" fmla="*/ 90 256 1"/>
              <a:gd name="T5" fmla="*/ 0 256 1"/>
              <a:gd name="G6" fmla="+- -11739500 T4 T5"/>
              <a:gd name="G7" fmla="*/ G6 2 1"/>
              <a:gd name="G8" fmla="abs -1173950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10478"/>
              <a:gd name="G18" fmla="*/ 10478 1 2"/>
              <a:gd name="G19" fmla="+- G18 5400 0"/>
              <a:gd name="G20" fmla="cos G19 -11739500"/>
              <a:gd name="G21" fmla="sin G19 -11739500"/>
              <a:gd name="G22" fmla="+- G20 10800 0"/>
              <a:gd name="G23" fmla="+- G21 10800 0"/>
              <a:gd name="G24" fmla="+- 10800 0 G20"/>
              <a:gd name="G25" fmla="+- 10478 10800 0"/>
              <a:gd name="G26" fmla="?: G9 G17 G25"/>
              <a:gd name="G27" fmla="?: G9 0 21600"/>
              <a:gd name="G28" fmla="cos 10800 -11739500"/>
              <a:gd name="G29" fmla="sin 10800 -11739500"/>
              <a:gd name="G30" fmla="sin 10478 -11739500"/>
              <a:gd name="G31" fmla="+- G28 10800 0"/>
              <a:gd name="G32" fmla="+- G29 10800 0"/>
              <a:gd name="G33" fmla="+- G30 10800 0"/>
              <a:gd name="G34" fmla="?: G4 0 G31"/>
              <a:gd name="G35" fmla="?: -11739500 G34 0"/>
              <a:gd name="G36" fmla="?: G6 G35 G31"/>
              <a:gd name="G37" fmla="+- 21600 0 G36"/>
              <a:gd name="G38" fmla="?: G4 0 G33"/>
              <a:gd name="G39" fmla="?: -1173950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162 w 21600"/>
              <a:gd name="T15" fmla="*/ 10638 h 21600"/>
              <a:gd name="T16" fmla="*/ 10800 w 21600"/>
              <a:gd name="T17" fmla="*/ 322 h 21600"/>
              <a:gd name="T18" fmla="*/ 21438 w 21600"/>
              <a:gd name="T19" fmla="*/ 10638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323" y="10641"/>
                </a:moveTo>
                <a:cubicBezTo>
                  <a:pt x="410" y="4916"/>
                  <a:pt x="5075" y="321"/>
                  <a:pt x="10800" y="322"/>
                </a:cubicBezTo>
                <a:cubicBezTo>
                  <a:pt x="16524" y="322"/>
                  <a:pt x="21189" y="4916"/>
                  <a:pt x="21276" y="10641"/>
                </a:cubicBezTo>
                <a:lnTo>
                  <a:pt x="21598" y="10636"/>
                </a:lnTo>
                <a:cubicBezTo>
                  <a:pt x="21509" y="4736"/>
                  <a:pt x="16700" y="-1"/>
                  <a:pt x="10799" y="0"/>
                </a:cubicBezTo>
                <a:cubicBezTo>
                  <a:pt x="4899" y="0"/>
                  <a:pt x="90" y="4736"/>
                  <a:pt x="1" y="10636"/>
                </a:cubicBezTo>
                <a:close/>
              </a:path>
            </a:pathLst>
          </a:custGeom>
          <a:gradFill rotWithShape="1">
            <a:gsLst>
              <a:gs pos="0">
                <a:schemeClr val="bg2">
                  <a:gamma/>
                  <a:tint val="45490"/>
                  <a:invGamma/>
                </a:schemeClr>
              </a:gs>
              <a:gs pos="50000">
                <a:schemeClr val="bg2"/>
              </a:gs>
              <a:gs pos="100000">
                <a:schemeClr val="bg2">
                  <a:gamma/>
                  <a:tint val="45490"/>
                  <a:invGamma/>
                </a:schemeClr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9674" name="AutoShape 42"/>
          <p:cNvSpPr>
            <a:spLocks noChangeArrowheads="1"/>
          </p:cNvSpPr>
          <p:nvPr/>
        </p:nvSpPr>
        <p:spPr bwMode="ltGray">
          <a:xfrm rot="5400000" flipH="1">
            <a:off x="-2016918" y="1910556"/>
            <a:ext cx="4032250" cy="3929063"/>
          </a:xfrm>
          <a:custGeom>
            <a:avLst/>
            <a:gdLst>
              <a:gd name="G0" fmla="+- 56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6"/>
              <a:gd name="G18" fmla="*/ 56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6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6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5372 w 21600"/>
              <a:gd name="T15" fmla="*/ 10800 h 21600"/>
              <a:gd name="T16" fmla="*/ 10800 w 21600"/>
              <a:gd name="T17" fmla="*/ 10744 h 21600"/>
              <a:gd name="T18" fmla="*/ 16228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10744" y="10800"/>
                </a:moveTo>
                <a:cubicBezTo>
                  <a:pt x="10744" y="10769"/>
                  <a:pt x="10769" y="10744"/>
                  <a:pt x="10800" y="10744"/>
                </a:cubicBezTo>
                <a:cubicBezTo>
                  <a:pt x="10830" y="10743"/>
                  <a:pt x="10855" y="10769"/>
                  <a:pt x="10856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chemeClr val="accent1">
              <a:alpha val="36000"/>
            </a:schemeClr>
          </a:soli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9675" name="AutoShape 43"/>
          <p:cNvSpPr>
            <a:spLocks noChangeArrowheads="1"/>
          </p:cNvSpPr>
          <p:nvPr/>
        </p:nvSpPr>
        <p:spPr bwMode="gray">
          <a:xfrm>
            <a:off x="2357422" y="3643314"/>
            <a:ext cx="4786346" cy="508000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ru-RU" b="1" dirty="0" smtClean="0"/>
              <a:t>Правила оценки компетенций</a:t>
            </a:r>
            <a:endParaRPr lang="en-US" b="1" dirty="0"/>
          </a:p>
        </p:txBody>
      </p:sp>
      <p:sp>
        <p:nvSpPr>
          <p:cNvPr id="69676" name="AutoShape 44"/>
          <p:cNvSpPr>
            <a:spLocks noChangeArrowheads="1"/>
          </p:cNvSpPr>
          <p:nvPr/>
        </p:nvSpPr>
        <p:spPr bwMode="gray">
          <a:xfrm>
            <a:off x="2214546" y="2928934"/>
            <a:ext cx="5000660" cy="508000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ru-RU" b="1" dirty="0" smtClean="0"/>
              <a:t>Положение о ли</a:t>
            </a:r>
            <a:r>
              <a:rPr lang="ru-RU" b="1" i="1" dirty="0" smtClean="0"/>
              <a:t>к</a:t>
            </a:r>
            <a:r>
              <a:rPr lang="ru-RU" b="1" dirty="0" smtClean="0"/>
              <a:t>видации</a:t>
            </a:r>
          </a:p>
          <a:p>
            <a:pPr eaLnBrk="0" hangingPunct="0"/>
            <a:r>
              <a:rPr lang="ru-RU" b="1" dirty="0" smtClean="0"/>
              <a:t> академической задолженности</a:t>
            </a:r>
            <a:endParaRPr lang="en-US" b="1" dirty="0"/>
          </a:p>
        </p:txBody>
      </p:sp>
      <p:sp>
        <p:nvSpPr>
          <p:cNvPr id="69677" name="AutoShape 45"/>
          <p:cNvSpPr>
            <a:spLocks noChangeArrowheads="1"/>
          </p:cNvSpPr>
          <p:nvPr/>
        </p:nvSpPr>
        <p:spPr bwMode="gray">
          <a:xfrm>
            <a:off x="1928794" y="2143116"/>
            <a:ext cx="5214974" cy="508000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ru-RU" b="1" dirty="0" smtClean="0"/>
              <a:t>Правила о перевода с курса на курс</a:t>
            </a:r>
            <a:endParaRPr lang="en-US" b="1" dirty="0"/>
          </a:p>
        </p:txBody>
      </p:sp>
      <p:sp>
        <p:nvSpPr>
          <p:cNvPr id="69678" name="AutoShape 46"/>
          <p:cNvSpPr>
            <a:spLocks noChangeArrowheads="1"/>
          </p:cNvSpPr>
          <p:nvPr/>
        </p:nvSpPr>
        <p:spPr bwMode="gray">
          <a:xfrm>
            <a:off x="1500166" y="5572140"/>
            <a:ext cx="5643602" cy="508000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ru-RU" b="1" dirty="0" smtClean="0"/>
              <a:t>Положение о группе независимых</a:t>
            </a:r>
          </a:p>
          <a:p>
            <a:pPr eaLnBrk="0" hangingPunct="0"/>
            <a:r>
              <a:rPr lang="ru-RU" b="1" dirty="0" smtClean="0"/>
              <a:t>экспертов</a:t>
            </a:r>
            <a:endParaRPr lang="en-US" b="1" dirty="0"/>
          </a:p>
        </p:txBody>
      </p:sp>
      <p:sp>
        <p:nvSpPr>
          <p:cNvPr id="69679" name="AutoShape 47"/>
          <p:cNvSpPr>
            <a:spLocks noChangeArrowheads="1"/>
          </p:cNvSpPr>
          <p:nvPr/>
        </p:nvSpPr>
        <p:spPr bwMode="gray">
          <a:xfrm>
            <a:off x="2000232" y="4929198"/>
            <a:ext cx="5143536" cy="508000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ru-RU" b="1" dirty="0" smtClean="0"/>
              <a:t>Положение об апелляционной комиссии</a:t>
            </a:r>
            <a:endParaRPr lang="en-US" b="1" dirty="0"/>
          </a:p>
        </p:txBody>
      </p:sp>
      <p:grpSp>
        <p:nvGrpSpPr>
          <p:cNvPr id="69680" name="Group 48"/>
          <p:cNvGrpSpPr>
            <a:grpSpLocks/>
          </p:cNvGrpSpPr>
          <p:nvPr/>
        </p:nvGrpSpPr>
        <p:grpSpPr bwMode="auto">
          <a:xfrm>
            <a:off x="1643042" y="2214554"/>
            <a:ext cx="381000" cy="381000"/>
            <a:chOff x="2078" y="1680"/>
            <a:chExt cx="1615" cy="1615"/>
          </a:xfrm>
        </p:grpSpPr>
        <p:sp>
          <p:nvSpPr>
            <p:cNvPr id="69681" name="Oval 49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9682" name="Oval 50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9683" name="Oval 51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69684" name="Oval 52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FFCC00">
                    <a:gamma/>
                    <a:shade val="0"/>
                    <a:invGamma/>
                  </a:srgbClr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69685" name="Oval 53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69686" name="Oval 54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FFCC00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</p:grpSp>
      <p:grpSp>
        <p:nvGrpSpPr>
          <p:cNvPr id="69687" name="Group 55"/>
          <p:cNvGrpSpPr>
            <a:grpSpLocks/>
          </p:cNvGrpSpPr>
          <p:nvPr/>
        </p:nvGrpSpPr>
        <p:grpSpPr bwMode="auto">
          <a:xfrm>
            <a:off x="2000232" y="3000372"/>
            <a:ext cx="381000" cy="381000"/>
            <a:chOff x="2078" y="1680"/>
            <a:chExt cx="1615" cy="1615"/>
          </a:xfrm>
        </p:grpSpPr>
        <p:sp>
          <p:nvSpPr>
            <p:cNvPr id="69688" name="Oval 56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9689" name="Oval 57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9690" name="Oval 5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69691" name="Oval 59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48BE67">
                    <a:gamma/>
                    <a:shade val="0"/>
                    <a:invGamma/>
                  </a:srgbClr>
                </a:gs>
                <a:gs pos="100000">
                  <a:srgbClr val="48BE67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69692" name="Oval 6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69693" name="Oval 61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48BE67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</p:grpSp>
      <p:grpSp>
        <p:nvGrpSpPr>
          <p:cNvPr id="69694" name="Group 62"/>
          <p:cNvGrpSpPr>
            <a:grpSpLocks/>
          </p:cNvGrpSpPr>
          <p:nvPr/>
        </p:nvGrpSpPr>
        <p:grpSpPr bwMode="auto">
          <a:xfrm>
            <a:off x="2143108" y="3643314"/>
            <a:ext cx="381000" cy="381000"/>
            <a:chOff x="2078" y="1680"/>
            <a:chExt cx="1615" cy="1615"/>
          </a:xfrm>
        </p:grpSpPr>
        <p:sp>
          <p:nvSpPr>
            <p:cNvPr id="69695" name="Oval 63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9696" name="Oval 64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9697" name="Oval 65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69698" name="Oval 66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21B3E1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69699" name="Oval 67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69700" name="Oval 68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21B3E1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</p:grpSp>
      <p:grpSp>
        <p:nvGrpSpPr>
          <p:cNvPr id="69708" name="Group 76"/>
          <p:cNvGrpSpPr>
            <a:grpSpLocks/>
          </p:cNvGrpSpPr>
          <p:nvPr/>
        </p:nvGrpSpPr>
        <p:grpSpPr bwMode="auto">
          <a:xfrm>
            <a:off x="1785918" y="4929198"/>
            <a:ext cx="355600" cy="381000"/>
            <a:chOff x="2078" y="1680"/>
            <a:chExt cx="1615" cy="1615"/>
          </a:xfrm>
        </p:grpSpPr>
        <p:sp>
          <p:nvSpPr>
            <p:cNvPr id="69709" name="Oval 77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9710" name="Oval 78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9711" name="Oval 79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69712" name="Oval 80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E35E23">
                    <a:gamma/>
                    <a:shade val="0"/>
                    <a:invGamma/>
                  </a:srgbClr>
                </a:gs>
                <a:gs pos="100000">
                  <a:srgbClr val="E35E23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69713" name="Oval 81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69714" name="Oval 82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E35E23"/>
                </a:gs>
                <a:gs pos="100000">
                  <a:srgbClr val="E35E23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</p:grpSp>
      <p:sp>
        <p:nvSpPr>
          <p:cNvPr id="46" name="AutoShape 43"/>
          <p:cNvSpPr>
            <a:spLocks noChangeArrowheads="1"/>
          </p:cNvSpPr>
          <p:nvPr/>
        </p:nvSpPr>
        <p:spPr bwMode="gray">
          <a:xfrm>
            <a:off x="2214546" y="4286256"/>
            <a:ext cx="5000660" cy="508000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ru-RU" b="1" dirty="0" smtClean="0"/>
              <a:t>Регламент заполнения учебного журнала</a:t>
            </a:r>
            <a:endParaRPr lang="en-US" b="1" dirty="0"/>
          </a:p>
        </p:txBody>
      </p:sp>
      <p:grpSp>
        <p:nvGrpSpPr>
          <p:cNvPr id="47" name="Group 76"/>
          <p:cNvGrpSpPr>
            <a:grpSpLocks/>
          </p:cNvGrpSpPr>
          <p:nvPr/>
        </p:nvGrpSpPr>
        <p:grpSpPr bwMode="auto">
          <a:xfrm>
            <a:off x="1285852" y="5572140"/>
            <a:ext cx="355600" cy="381000"/>
            <a:chOff x="2078" y="1680"/>
            <a:chExt cx="1615" cy="1615"/>
          </a:xfrm>
        </p:grpSpPr>
        <p:sp>
          <p:nvSpPr>
            <p:cNvPr id="48" name="Oval 77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9" name="Oval 78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0" name="Oval 79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51" name="Oval 80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E35E23">
                    <a:gamma/>
                    <a:shade val="0"/>
                    <a:invGamma/>
                  </a:srgbClr>
                </a:gs>
                <a:gs pos="100000">
                  <a:srgbClr val="E35E23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52" name="Oval 81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53" name="Oval 82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E35E23"/>
                </a:gs>
                <a:gs pos="100000">
                  <a:srgbClr val="E35E23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</p:grpSp>
      <p:sp>
        <p:nvSpPr>
          <p:cNvPr id="54" name="Прямоугольник 53"/>
          <p:cNvSpPr/>
          <p:nvPr/>
        </p:nvSpPr>
        <p:spPr>
          <a:xfrm>
            <a:off x="1142976" y="285728"/>
            <a:ext cx="65008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НОРМАТИВНО-ПРАВОВАЯ БАЗА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1285852" y="1428736"/>
            <a:ext cx="535785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/>
              <a:t>Правила организации учебного процесса при кредитной технологии обучения</a:t>
            </a:r>
            <a:endParaRPr lang="ru-RU" sz="1600" b="1" dirty="0"/>
          </a:p>
        </p:txBody>
      </p:sp>
      <p:sp>
        <p:nvSpPr>
          <p:cNvPr id="64" name="AutoShape 47"/>
          <p:cNvSpPr>
            <a:spLocks noChangeArrowheads="1"/>
          </p:cNvSpPr>
          <p:nvPr/>
        </p:nvSpPr>
        <p:spPr bwMode="gray">
          <a:xfrm>
            <a:off x="1142976" y="1500174"/>
            <a:ext cx="5929354" cy="508000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endParaRPr lang="en-US" b="1" dirty="0"/>
          </a:p>
        </p:txBody>
      </p:sp>
      <p:grpSp>
        <p:nvGrpSpPr>
          <p:cNvPr id="57" name="Group 48"/>
          <p:cNvGrpSpPr>
            <a:grpSpLocks/>
          </p:cNvGrpSpPr>
          <p:nvPr/>
        </p:nvGrpSpPr>
        <p:grpSpPr bwMode="auto">
          <a:xfrm>
            <a:off x="928662" y="1500174"/>
            <a:ext cx="381000" cy="381000"/>
            <a:chOff x="2078" y="1680"/>
            <a:chExt cx="1615" cy="1615"/>
          </a:xfrm>
        </p:grpSpPr>
        <p:sp>
          <p:nvSpPr>
            <p:cNvPr id="58" name="Oval 49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9" name="Oval 50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0" name="Oval 51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61" name="Oval 52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FFCC00">
                    <a:gamma/>
                    <a:shade val="0"/>
                    <a:invGamma/>
                  </a:srgbClr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62" name="Oval 53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63" name="Oval 54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FFCC00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</p:grpSp>
      <p:grpSp>
        <p:nvGrpSpPr>
          <p:cNvPr id="69701" name="Group 69"/>
          <p:cNvGrpSpPr>
            <a:grpSpLocks/>
          </p:cNvGrpSpPr>
          <p:nvPr/>
        </p:nvGrpSpPr>
        <p:grpSpPr bwMode="auto">
          <a:xfrm>
            <a:off x="2000232" y="4357694"/>
            <a:ext cx="381000" cy="381000"/>
            <a:chOff x="2078" y="1680"/>
            <a:chExt cx="1615" cy="1615"/>
          </a:xfrm>
        </p:grpSpPr>
        <p:sp>
          <p:nvSpPr>
            <p:cNvPr id="69702" name="Oval 70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9703" name="Oval 71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9704" name="Oval 72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69705" name="Oval 73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8D67E1">
                    <a:gamma/>
                    <a:shade val="0"/>
                    <a:invGamma/>
                  </a:srgbClr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69706" name="Oval 74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69707" name="Oval 75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8D67E1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xmlns="" val="2511059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Прямоугольник 26"/>
          <p:cNvSpPr/>
          <p:nvPr/>
        </p:nvSpPr>
        <p:spPr>
          <a:xfrm>
            <a:off x="-31412" y="6527800"/>
            <a:ext cx="9198587" cy="285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-26927" y="1"/>
            <a:ext cx="9194099" cy="9657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Прямоугольник 57"/>
          <p:cNvSpPr/>
          <p:nvPr/>
        </p:nvSpPr>
        <p:spPr>
          <a:xfrm>
            <a:off x="8000992" y="1000108"/>
            <a:ext cx="11430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sz="600" b="1" dirty="0" smtClean="0">
                <a:solidFill>
                  <a:schemeClr val="bg1"/>
                </a:solidFill>
              </a:rPr>
              <a:t>Часть 1 – «Компетенции»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sz="600" b="1" dirty="0" smtClean="0">
                <a:solidFill>
                  <a:schemeClr val="bg1"/>
                </a:solidFill>
              </a:rPr>
              <a:t>Часть 2 – «Образовательные программы»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sz="600" b="1" dirty="0" smtClean="0">
                <a:solidFill>
                  <a:schemeClr val="bg1"/>
                </a:solidFill>
              </a:rPr>
              <a:t>Часть 3 – «Методы и формы обучения»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sz="600" b="1" dirty="0" smtClean="0">
                <a:solidFill>
                  <a:schemeClr val="bg1"/>
                </a:solidFill>
              </a:rPr>
              <a:t>Часть 4 – «Методы оценки компетенций»</a:t>
            </a:r>
            <a:endParaRPr lang="ru-RU" sz="600" b="1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5147" y="63704"/>
            <a:ext cx="8525469" cy="6533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619991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 Logo</a:t>
            </a:r>
            <a:endParaRPr lang="en-US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2656"/>
            <a:ext cx="8705756" cy="6338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26927" y="1"/>
            <a:ext cx="9194099" cy="9657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-31412" y="6527800"/>
            <a:ext cx="9198587" cy="285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Прямоугольник 57"/>
          <p:cNvSpPr/>
          <p:nvPr/>
        </p:nvSpPr>
        <p:spPr>
          <a:xfrm>
            <a:off x="8000992" y="1000108"/>
            <a:ext cx="11430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sz="600" b="1" dirty="0" smtClean="0">
                <a:solidFill>
                  <a:schemeClr val="bg1"/>
                </a:solidFill>
              </a:rPr>
              <a:t>Часть 1 – «Компетенции»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sz="600" b="1" dirty="0" smtClean="0">
                <a:solidFill>
                  <a:schemeClr val="bg1"/>
                </a:solidFill>
              </a:rPr>
              <a:t>Часть 2 – «Образовательные программы»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sz="600" b="1" dirty="0" smtClean="0">
                <a:solidFill>
                  <a:schemeClr val="bg1"/>
                </a:solidFill>
              </a:rPr>
              <a:t>Часть 3 – «Методы и формы обучения»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sz="600" b="1" dirty="0" smtClean="0">
                <a:solidFill>
                  <a:schemeClr val="bg1"/>
                </a:solidFill>
              </a:rPr>
              <a:t>Часть 4 – «Методы оценки компетенций»</a:t>
            </a:r>
            <a:endParaRPr lang="ru-RU" sz="600" b="1" dirty="0">
              <a:solidFill>
                <a:schemeClr val="bg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492896"/>
            <a:ext cx="9213309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" name="Picture 13" descr="C:\Documents and Settings\Гульнар Мусабек\Рабочий стол\музыка суена\keea970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69929" y="3183619"/>
            <a:ext cx="663083" cy="414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34104" y="2512418"/>
            <a:ext cx="4830959" cy="1888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34104" y="2492896"/>
            <a:ext cx="4849955" cy="19256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45977" y="184237"/>
            <a:ext cx="8984057" cy="2236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85264" y="184237"/>
            <a:ext cx="4798352" cy="2114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3" descr="C:\Documents and Settings\Гульнар Мусабек\Рабочий стол\музыка суена\signal-nk-3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6868" y="836782"/>
            <a:ext cx="556145" cy="40487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66418" y="184236"/>
            <a:ext cx="4785327" cy="1948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287522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2585" y="908721"/>
            <a:ext cx="9160933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9" descr="C:\Documents and Settings\Гульнар Мусабек\Рабочий стол\музыка суена\psycho-fitnes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060848"/>
            <a:ext cx="851925" cy="479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  <p:tag name="THINKCELLSHAPEDONOTDELETE" val="mgv3gjGQNEqX3wymN7B2z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  <p:tag name="THINKCELLSHAPEDONOTDELETE" val="mgv3gjGQNEqX3wymN7B2zA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3582</TotalTime>
  <Words>1290</Words>
  <Application>Microsoft Office PowerPoint</Application>
  <PresentationFormat>Экран (4:3)</PresentationFormat>
  <Paragraphs>302</Paragraphs>
  <Slides>34</Slides>
  <Notes>12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34</vt:i4>
      </vt:variant>
    </vt:vector>
  </HeadingPairs>
  <TitlesOfParts>
    <vt:vector size="36" baseType="lpstr">
      <vt:lpstr>Тема Office</vt:lpstr>
      <vt:lpstr>1_Тема Office</vt:lpstr>
      <vt:lpstr>Слайд 1</vt:lpstr>
      <vt:lpstr>Слайд 2</vt:lpstr>
      <vt:lpstr> </vt:lpstr>
      <vt:lpstr>Слайд 4</vt:lpstr>
      <vt:lpstr>Слайд 5</vt:lpstr>
      <vt:lpstr>Слайд 6</vt:lpstr>
      <vt:lpstr>Слайд 7</vt:lpstr>
      <vt:lpstr>Слайд 8</vt:lpstr>
      <vt:lpstr>Слайд 9</vt:lpstr>
      <vt:lpstr>Diagram</vt:lpstr>
      <vt:lpstr>Слайд 11</vt:lpstr>
      <vt:lpstr>Слайд 12</vt:lpstr>
      <vt:lpstr>Слайд 13</vt:lpstr>
      <vt:lpstr>Слайд 14</vt:lpstr>
      <vt:lpstr>Слайд 15</vt:lpstr>
      <vt:lpstr>«Ярмарка элективов»  на 2012-2013гг. </vt:lpstr>
      <vt:lpstr>Слайд 17</vt:lpstr>
      <vt:lpstr>Слайд 18</vt:lpstr>
      <vt:lpstr>Непрерывное медицинское образование и обучение в течение всей жизни 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В Университете ежегодно проводятся традиционные конференции, на которых проводится анализ и определяются перспективы развития  образовательного процесса:</vt:lpstr>
      <vt:lpstr>Слайд 30</vt:lpstr>
      <vt:lpstr>Слайд 31</vt:lpstr>
      <vt:lpstr>Слайд 32</vt:lpstr>
      <vt:lpstr>Основные положения и развитие Модели отражены в серии книг, изданных коллективом авторов из числа ППС университета </vt:lpstr>
      <vt:lpstr>Слайд 34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User</dc:creator>
  <cp:lastModifiedBy>nu</cp:lastModifiedBy>
  <cp:revision>286</cp:revision>
  <dcterms:created xsi:type="dcterms:W3CDTF">2011-08-28T17:31:12Z</dcterms:created>
  <dcterms:modified xsi:type="dcterms:W3CDTF">2014-02-13T09:32:33Z</dcterms:modified>
</cp:coreProperties>
</file>