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81" r:id="rId5"/>
    <p:sldId id="271" r:id="rId6"/>
    <p:sldId id="285" r:id="rId7"/>
    <p:sldId id="268" r:id="rId8"/>
    <p:sldId id="272" r:id="rId9"/>
    <p:sldId id="267" r:id="rId10"/>
    <p:sldId id="259" r:id="rId11"/>
    <p:sldId id="260" r:id="rId12"/>
    <p:sldId id="261" r:id="rId13"/>
    <p:sldId id="284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62" r:id="rId22"/>
    <p:sldId id="264" r:id="rId23"/>
    <p:sldId id="265" r:id="rId24"/>
    <p:sldId id="280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35D"/>
    <a:srgbClr val="6C126E"/>
    <a:srgbClr val="720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1" autoAdjust="0"/>
  </p:normalViewPr>
  <p:slideViewPr>
    <p:cSldViewPr>
      <p:cViewPr>
        <p:scale>
          <a:sx n="66" d="100"/>
          <a:sy n="66" d="100"/>
        </p:scale>
        <p:origin x="-142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537C9-3CD5-488B-9961-A241970B30C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0D6AD0-042C-46C8-876C-46F696FDFAF6}">
      <dgm:prSet phldrT="[Текст]"/>
      <dgm:spPr/>
      <dgm:t>
        <a:bodyPr/>
        <a:lstStyle/>
        <a:p>
          <a:r>
            <a:rPr lang="ru-RU" b="1" dirty="0" smtClean="0"/>
            <a:t>Кейс-</a:t>
          </a:r>
          <a:r>
            <a:rPr lang="ru-RU" b="1" dirty="0" err="1" smtClean="0"/>
            <a:t>стади</a:t>
          </a:r>
          <a:endParaRPr lang="ru-RU" b="1" dirty="0"/>
        </a:p>
      </dgm:t>
    </dgm:pt>
    <dgm:pt modelId="{870E39D1-BF69-489A-A62E-82AE2320B273}" type="parTrans" cxnId="{7E4CB726-589A-4CD1-ABE0-4FA7D2E0DCE2}">
      <dgm:prSet/>
      <dgm:spPr/>
      <dgm:t>
        <a:bodyPr/>
        <a:lstStyle/>
        <a:p>
          <a:endParaRPr lang="ru-RU"/>
        </a:p>
      </dgm:t>
    </dgm:pt>
    <dgm:pt modelId="{7C4BFB07-0AF9-478D-8AFC-FBFF870F753A}" type="sibTrans" cxnId="{7E4CB726-589A-4CD1-ABE0-4FA7D2E0DCE2}">
      <dgm:prSet/>
      <dgm:spPr/>
      <dgm:t>
        <a:bodyPr/>
        <a:lstStyle/>
        <a:p>
          <a:endParaRPr lang="ru-RU"/>
        </a:p>
      </dgm:t>
    </dgm:pt>
    <dgm:pt modelId="{114A04B5-DD42-49B6-8A5E-AE5F26ECCF1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Подготовитель-</a:t>
          </a:r>
          <a:r>
            <a:rPr lang="ru-RU" sz="2000" b="1" dirty="0" err="1" smtClean="0"/>
            <a:t>ный</a:t>
          </a:r>
          <a:r>
            <a:rPr lang="ru-RU" sz="2000" b="1" dirty="0" smtClean="0"/>
            <a:t> этап</a:t>
          </a:r>
        </a:p>
      </dgm:t>
    </dgm:pt>
    <dgm:pt modelId="{92F159F0-E99D-4B01-808A-5CF93A5788D1}" type="parTrans" cxnId="{FF88767E-3CF8-462C-873F-31BEB152C9F5}">
      <dgm:prSet/>
      <dgm:spPr/>
      <dgm:t>
        <a:bodyPr/>
        <a:lstStyle/>
        <a:p>
          <a:endParaRPr lang="ru-RU"/>
        </a:p>
      </dgm:t>
    </dgm:pt>
    <dgm:pt modelId="{664AF967-5B9B-48E9-A665-B3AEBC741054}" type="sibTrans" cxnId="{FF88767E-3CF8-462C-873F-31BEB152C9F5}">
      <dgm:prSet/>
      <dgm:spPr/>
      <dgm:t>
        <a:bodyPr/>
        <a:lstStyle/>
        <a:p>
          <a:endParaRPr lang="ru-RU"/>
        </a:p>
      </dgm:t>
    </dgm:pt>
    <dgm:pt modelId="{02D01D81-7979-4CC0-AB48-DC1BA935C14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err="1" smtClean="0"/>
            <a:t>Ознакомитель-ный</a:t>
          </a:r>
          <a:r>
            <a:rPr lang="ru-RU" sz="2000" b="1" dirty="0" smtClean="0"/>
            <a:t> этап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23750276-538C-40E9-B637-489E533A4D4E}" type="parTrans" cxnId="{A25A7B03-A591-43BE-B220-3091C02B2D9C}">
      <dgm:prSet/>
      <dgm:spPr/>
      <dgm:t>
        <a:bodyPr/>
        <a:lstStyle/>
        <a:p>
          <a:endParaRPr lang="ru-RU"/>
        </a:p>
      </dgm:t>
    </dgm:pt>
    <dgm:pt modelId="{3FCE72E3-BEE9-4E2D-91F9-CE1826C444FB}" type="sibTrans" cxnId="{A25A7B03-A591-43BE-B220-3091C02B2D9C}">
      <dgm:prSet/>
      <dgm:spPr/>
      <dgm:t>
        <a:bodyPr/>
        <a:lstStyle/>
        <a:p>
          <a:endParaRPr lang="ru-RU"/>
        </a:p>
      </dgm:t>
    </dgm:pt>
    <dgm:pt modelId="{F282669C-BFB0-4523-B2DE-807EC1E4720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Аналитический этап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13B5AED1-8935-475D-98A3-64E7D602BCDA}" type="parTrans" cxnId="{DBAA642C-4C74-4F8E-B35B-87B3E3E36933}">
      <dgm:prSet/>
      <dgm:spPr/>
      <dgm:t>
        <a:bodyPr/>
        <a:lstStyle/>
        <a:p>
          <a:endParaRPr lang="ru-RU"/>
        </a:p>
      </dgm:t>
    </dgm:pt>
    <dgm:pt modelId="{43BDEC92-87B3-4A7D-BBA7-C0749D9F1263}" type="sibTrans" cxnId="{DBAA642C-4C74-4F8E-B35B-87B3E3E36933}">
      <dgm:prSet/>
      <dgm:spPr/>
      <dgm:t>
        <a:bodyPr/>
        <a:lstStyle/>
        <a:p>
          <a:endParaRPr lang="ru-RU"/>
        </a:p>
      </dgm:t>
    </dgm:pt>
    <dgm:pt modelId="{5996A109-57F9-4AEE-B58D-3D215BB3799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Итоговый этап</a:t>
          </a:r>
        </a:p>
        <a:p>
          <a:endParaRPr lang="ru-RU" sz="1900" dirty="0"/>
        </a:p>
      </dgm:t>
    </dgm:pt>
    <dgm:pt modelId="{D1672F0A-24AB-41E9-9974-91AADA04D84D}" type="parTrans" cxnId="{3A8108B6-C20E-4EC3-9FF2-3239B86BAB97}">
      <dgm:prSet/>
      <dgm:spPr/>
      <dgm:t>
        <a:bodyPr/>
        <a:lstStyle/>
        <a:p>
          <a:endParaRPr lang="ru-RU"/>
        </a:p>
      </dgm:t>
    </dgm:pt>
    <dgm:pt modelId="{84EC73ED-5681-447C-B092-EC2A77214A5A}" type="sibTrans" cxnId="{3A8108B6-C20E-4EC3-9FF2-3239B86BAB97}">
      <dgm:prSet/>
      <dgm:spPr/>
      <dgm:t>
        <a:bodyPr/>
        <a:lstStyle/>
        <a:p>
          <a:endParaRPr lang="ru-RU"/>
        </a:p>
      </dgm:t>
    </dgm:pt>
    <dgm:pt modelId="{29C670F0-1CAF-4E2A-9064-9FCC619EC0E4}" type="pres">
      <dgm:prSet presAssocID="{925537C9-3CD5-488B-9961-A241970B30C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393F3C-DE69-4CA1-9574-D38F39177876}" type="pres">
      <dgm:prSet presAssocID="{440D6AD0-042C-46C8-876C-46F696FDFAF6}" presName="centerShape" presStyleLbl="node0" presStyleIdx="0" presStyleCnt="1"/>
      <dgm:spPr/>
      <dgm:t>
        <a:bodyPr/>
        <a:lstStyle/>
        <a:p>
          <a:endParaRPr lang="ru-RU"/>
        </a:p>
      </dgm:t>
    </dgm:pt>
    <dgm:pt modelId="{FB408D5C-8B8E-4093-A51B-4CF89B20A8DE}" type="pres">
      <dgm:prSet presAssocID="{114A04B5-DD42-49B6-8A5E-AE5F26ECCF1E}" presName="node" presStyleLbl="node1" presStyleIdx="0" presStyleCnt="4" custScaleX="240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251F0-8B97-4A73-BC5A-DFCFD86F3AA0}" type="pres">
      <dgm:prSet presAssocID="{114A04B5-DD42-49B6-8A5E-AE5F26ECCF1E}" presName="dummy" presStyleCnt="0"/>
      <dgm:spPr/>
    </dgm:pt>
    <dgm:pt modelId="{231953C9-F9BA-4BC0-BDAD-ECC0C8283C6A}" type="pres">
      <dgm:prSet presAssocID="{664AF967-5B9B-48E9-A665-B3AEBC741054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EBD5E2B-EB30-4FB2-9F58-B2B82B551D5E}" type="pres">
      <dgm:prSet presAssocID="{02D01D81-7979-4CC0-AB48-DC1BA935C14F}" presName="node" presStyleLbl="node1" presStyleIdx="1" presStyleCnt="4" custScaleX="240246" custScaleY="137229" custRadScaleRad="128895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C05D1-A908-4388-BEE1-CD2FCE841004}" type="pres">
      <dgm:prSet presAssocID="{02D01D81-7979-4CC0-AB48-DC1BA935C14F}" presName="dummy" presStyleCnt="0"/>
      <dgm:spPr/>
    </dgm:pt>
    <dgm:pt modelId="{C44049DB-2C43-46B2-83BC-7AEEFF3D9997}" type="pres">
      <dgm:prSet presAssocID="{3FCE72E3-BEE9-4E2D-91F9-CE1826C444F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2A12E06-74CA-4E94-A760-B4B21185C470}" type="pres">
      <dgm:prSet presAssocID="{F282669C-BFB0-4523-B2DE-807EC1E4720D}" presName="node" presStyleLbl="node1" presStyleIdx="2" presStyleCnt="4" custScaleX="295999" custRadScaleRad="101455" custRadScaleInc="-5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5A834-AB7B-4482-A226-915593221BF0}" type="pres">
      <dgm:prSet presAssocID="{F282669C-BFB0-4523-B2DE-807EC1E4720D}" presName="dummy" presStyleCnt="0"/>
      <dgm:spPr/>
    </dgm:pt>
    <dgm:pt modelId="{B5274897-C353-4A11-A16C-704EA1AF9B58}" type="pres">
      <dgm:prSet presAssocID="{43BDEC92-87B3-4A7D-BBA7-C0749D9F126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C05EC3AD-2181-4FFC-BBD0-FD4E19528F50}" type="pres">
      <dgm:prSet presAssocID="{5996A109-57F9-4AEE-B58D-3D215BB3799A}" presName="node" presStyleLbl="node1" presStyleIdx="3" presStyleCnt="4" custScaleX="198647" custScaleY="142771" custRadScaleRad="125305" custRadScaleInc="-2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2B85E-C5AB-4F12-B7BA-C9EFBC5CAB5D}" type="pres">
      <dgm:prSet presAssocID="{5996A109-57F9-4AEE-B58D-3D215BB3799A}" presName="dummy" presStyleCnt="0"/>
      <dgm:spPr/>
    </dgm:pt>
    <dgm:pt modelId="{A8AD845E-68AC-4523-8C8B-4B5E8DC57C5F}" type="pres">
      <dgm:prSet presAssocID="{84EC73ED-5681-447C-B092-EC2A77214A5A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E4CB726-589A-4CD1-ABE0-4FA7D2E0DCE2}" srcId="{925537C9-3CD5-488B-9961-A241970B30C0}" destId="{440D6AD0-042C-46C8-876C-46F696FDFAF6}" srcOrd="0" destOrd="0" parTransId="{870E39D1-BF69-489A-A62E-82AE2320B273}" sibTransId="{7C4BFB07-0AF9-478D-8AFC-FBFF870F753A}"/>
    <dgm:cxn modelId="{6F11F393-6AF2-48CC-939F-B21F6710700E}" type="presOf" srcId="{43BDEC92-87B3-4A7D-BBA7-C0749D9F1263}" destId="{B5274897-C353-4A11-A16C-704EA1AF9B58}" srcOrd="0" destOrd="0" presId="urn:microsoft.com/office/officeart/2005/8/layout/radial6"/>
    <dgm:cxn modelId="{3A8108B6-C20E-4EC3-9FF2-3239B86BAB97}" srcId="{440D6AD0-042C-46C8-876C-46F696FDFAF6}" destId="{5996A109-57F9-4AEE-B58D-3D215BB3799A}" srcOrd="3" destOrd="0" parTransId="{D1672F0A-24AB-41E9-9974-91AADA04D84D}" sibTransId="{84EC73ED-5681-447C-B092-EC2A77214A5A}"/>
    <dgm:cxn modelId="{E9F33A76-533F-464D-91AF-542DC4F0143E}" type="presOf" srcId="{664AF967-5B9B-48E9-A665-B3AEBC741054}" destId="{231953C9-F9BA-4BC0-BDAD-ECC0C8283C6A}" srcOrd="0" destOrd="0" presId="urn:microsoft.com/office/officeart/2005/8/layout/radial6"/>
    <dgm:cxn modelId="{DBAA642C-4C74-4F8E-B35B-87B3E3E36933}" srcId="{440D6AD0-042C-46C8-876C-46F696FDFAF6}" destId="{F282669C-BFB0-4523-B2DE-807EC1E4720D}" srcOrd="2" destOrd="0" parTransId="{13B5AED1-8935-475D-98A3-64E7D602BCDA}" sibTransId="{43BDEC92-87B3-4A7D-BBA7-C0749D9F1263}"/>
    <dgm:cxn modelId="{80BD3E9A-78D6-44AF-AF74-B6054F32BCBC}" type="presOf" srcId="{02D01D81-7979-4CC0-AB48-DC1BA935C14F}" destId="{2EBD5E2B-EB30-4FB2-9F58-B2B82B551D5E}" srcOrd="0" destOrd="0" presId="urn:microsoft.com/office/officeart/2005/8/layout/radial6"/>
    <dgm:cxn modelId="{B2B767BE-B7C5-4C29-8572-78690AE718FB}" type="presOf" srcId="{F282669C-BFB0-4523-B2DE-807EC1E4720D}" destId="{02A12E06-74CA-4E94-A760-B4B21185C470}" srcOrd="0" destOrd="0" presId="urn:microsoft.com/office/officeart/2005/8/layout/radial6"/>
    <dgm:cxn modelId="{A25A7B03-A591-43BE-B220-3091C02B2D9C}" srcId="{440D6AD0-042C-46C8-876C-46F696FDFAF6}" destId="{02D01D81-7979-4CC0-AB48-DC1BA935C14F}" srcOrd="1" destOrd="0" parTransId="{23750276-538C-40E9-B637-489E533A4D4E}" sibTransId="{3FCE72E3-BEE9-4E2D-91F9-CE1826C444FB}"/>
    <dgm:cxn modelId="{5129F204-FCD5-44D5-A346-D6DC4153E128}" type="presOf" srcId="{84EC73ED-5681-447C-B092-EC2A77214A5A}" destId="{A8AD845E-68AC-4523-8C8B-4B5E8DC57C5F}" srcOrd="0" destOrd="0" presId="urn:microsoft.com/office/officeart/2005/8/layout/radial6"/>
    <dgm:cxn modelId="{FF88767E-3CF8-462C-873F-31BEB152C9F5}" srcId="{440D6AD0-042C-46C8-876C-46F696FDFAF6}" destId="{114A04B5-DD42-49B6-8A5E-AE5F26ECCF1E}" srcOrd="0" destOrd="0" parTransId="{92F159F0-E99D-4B01-808A-5CF93A5788D1}" sibTransId="{664AF967-5B9B-48E9-A665-B3AEBC741054}"/>
    <dgm:cxn modelId="{AB7239C3-26D6-4EF2-85F6-D6888D434ED0}" type="presOf" srcId="{5996A109-57F9-4AEE-B58D-3D215BB3799A}" destId="{C05EC3AD-2181-4FFC-BBD0-FD4E19528F50}" srcOrd="0" destOrd="0" presId="urn:microsoft.com/office/officeart/2005/8/layout/radial6"/>
    <dgm:cxn modelId="{54522FD4-1FF4-4784-BD5F-E5176BA112FA}" type="presOf" srcId="{114A04B5-DD42-49B6-8A5E-AE5F26ECCF1E}" destId="{FB408D5C-8B8E-4093-A51B-4CF89B20A8DE}" srcOrd="0" destOrd="0" presId="urn:microsoft.com/office/officeart/2005/8/layout/radial6"/>
    <dgm:cxn modelId="{E6B538BA-01E3-4AAB-8199-49EC9B81CD75}" type="presOf" srcId="{3FCE72E3-BEE9-4E2D-91F9-CE1826C444FB}" destId="{C44049DB-2C43-46B2-83BC-7AEEFF3D9997}" srcOrd="0" destOrd="0" presId="urn:microsoft.com/office/officeart/2005/8/layout/radial6"/>
    <dgm:cxn modelId="{F5692238-6D9A-4969-A0CA-D84C6C381463}" type="presOf" srcId="{925537C9-3CD5-488B-9961-A241970B30C0}" destId="{29C670F0-1CAF-4E2A-9064-9FCC619EC0E4}" srcOrd="0" destOrd="0" presId="urn:microsoft.com/office/officeart/2005/8/layout/radial6"/>
    <dgm:cxn modelId="{20C54E34-5D42-42B5-825D-9BD6EC5CAAB0}" type="presOf" srcId="{440D6AD0-042C-46C8-876C-46F696FDFAF6}" destId="{1E393F3C-DE69-4CA1-9574-D38F39177876}" srcOrd="0" destOrd="0" presId="urn:microsoft.com/office/officeart/2005/8/layout/radial6"/>
    <dgm:cxn modelId="{39CE9563-13D7-4B87-9C50-C88E8FCECD83}" type="presParOf" srcId="{29C670F0-1CAF-4E2A-9064-9FCC619EC0E4}" destId="{1E393F3C-DE69-4CA1-9574-D38F39177876}" srcOrd="0" destOrd="0" presId="urn:microsoft.com/office/officeart/2005/8/layout/radial6"/>
    <dgm:cxn modelId="{D5B2B5D0-7539-4B59-ABA2-99AF75EEE283}" type="presParOf" srcId="{29C670F0-1CAF-4E2A-9064-9FCC619EC0E4}" destId="{FB408D5C-8B8E-4093-A51B-4CF89B20A8DE}" srcOrd="1" destOrd="0" presId="urn:microsoft.com/office/officeart/2005/8/layout/radial6"/>
    <dgm:cxn modelId="{A7C83C45-1170-436F-844B-4D55C6D0338C}" type="presParOf" srcId="{29C670F0-1CAF-4E2A-9064-9FCC619EC0E4}" destId="{3D0251F0-8B97-4A73-BC5A-DFCFD86F3AA0}" srcOrd="2" destOrd="0" presId="urn:microsoft.com/office/officeart/2005/8/layout/radial6"/>
    <dgm:cxn modelId="{BF8D53D5-0AF7-4CC8-AE10-C0E26EE32C92}" type="presParOf" srcId="{29C670F0-1CAF-4E2A-9064-9FCC619EC0E4}" destId="{231953C9-F9BA-4BC0-BDAD-ECC0C8283C6A}" srcOrd="3" destOrd="0" presId="urn:microsoft.com/office/officeart/2005/8/layout/radial6"/>
    <dgm:cxn modelId="{7998C684-5A54-4773-B619-446C672AAC10}" type="presParOf" srcId="{29C670F0-1CAF-4E2A-9064-9FCC619EC0E4}" destId="{2EBD5E2B-EB30-4FB2-9F58-B2B82B551D5E}" srcOrd="4" destOrd="0" presId="urn:microsoft.com/office/officeart/2005/8/layout/radial6"/>
    <dgm:cxn modelId="{F1A0E0BF-33A7-42EC-8723-C14DD082F350}" type="presParOf" srcId="{29C670F0-1CAF-4E2A-9064-9FCC619EC0E4}" destId="{292C05D1-A908-4388-BEE1-CD2FCE841004}" srcOrd="5" destOrd="0" presId="urn:microsoft.com/office/officeart/2005/8/layout/radial6"/>
    <dgm:cxn modelId="{00EB4EB7-1CD0-4717-8AF9-113D03DC24D5}" type="presParOf" srcId="{29C670F0-1CAF-4E2A-9064-9FCC619EC0E4}" destId="{C44049DB-2C43-46B2-83BC-7AEEFF3D9997}" srcOrd="6" destOrd="0" presId="urn:microsoft.com/office/officeart/2005/8/layout/radial6"/>
    <dgm:cxn modelId="{04A96238-7A2F-4B8A-8CF8-254B21AF1E84}" type="presParOf" srcId="{29C670F0-1CAF-4E2A-9064-9FCC619EC0E4}" destId="{02A12E06-74CA-4E94-A760-B4B21185C470}" srcOrd="7" destOrd="0" presId="urn:microsoft.com/office/officeart/2005/8/layout/radial6"/>
    <dgm:cxn modelId="{B6CBB11D-8A6A-4940-A59E-80E3510496F7}" type="presParOf" srcId="{29C670F0-1CAF-4E2A-9064-9FCC619EC0E4}" destId="{D7E5A834-AB7B-4482-A226-915593221BF0}" srcOrd="8" destOrd="0" presId="urn:microsoft.com/office/officeart/2005/8/layout/radial6"/>
    <dgm:cxn modelId="{2433034D-6115-4983-B112-E0205ADD77C6}" type="presParOf" srcId="{29C670F0-1CAF-4E2A-9064-9FCC619EC0E4}" destId="{B5274897-C353-4A11-A16C-704EA1AF9B58}" srcOrd="9" destOrd="0" presId="urn:microsoft.com/office/officeart/2005/8/layout/radial6"/>
    <dgm:cxn modelId="{FF9104DC-F550-40B9-B725-60CB14B84AB2}" type="presParOf" srcId="{29C670F0-1CAF-4E2A-9064-9FCC619EC0E4}" destId="{C05EC3AD-2181-4FFC-BBD0-FD4E19528F50}" srcOrd="10" destOrd="0" presId="urn:microsoft.com/office/officeart/2005/8/layout/radial6"/>
    <dgm:cxn modelId="{4ADDE6A9-EE0C-4C24-8D3C-6DEFF89650A6}" type="presParOf" srcId="{29C670F0-1CAF-4E2A-9064-9FCC619EC0E4}" destId="{2C42B85E-C5AB-4F12-B7BA-C9EFBC5CAB5D}" srcOrd="11" destOrd="0" presId="urn:microsoft.com/office/officeart/2005/8/layout/radial6"/>
    <dgm:cxn modelId="{DB9203C9-3D55-4E1A-81B4-93BDBBE456C2}" type="presParOf" srcId="{29C670F0-1CAF-4E2A-9064-9FCC619EC0E4}" destId="{A8AD845E-68AC-4523-8C8B-4B5E8DC57C5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effectLst/>
                <a:latin typeface="Times New Roman"/>
                <a:ea typeface="Times New Roman"/>
              </a:rPr>
              <a:t>Методология </a:t>
            </a:r>
            <a:r>
              <a:rPr lang="en-US" sz="6000" dirty="0" smtClean="0">
                <a:effectLst/>
                <a:latin typeface="Times New Roman"/>
                <a:ea typeface="Times New Roman"/>
              </a:rPr>
              <a:t>case-study</a:t>
            </a:r>
            <a:r>
              <a:rPr lang="ru-RU" sz="6000" dirty="0" smtClean="0">
                <a:effectLst/>
                <a:latin typeface="Times New Roman"/>
                <a:ea typeface="Times New Roman"/>
              </a:rPr>
              <a:t> в </a:t>
            </a:r>
            <a:r>
              <a:rPr lang="ru-RU" sz="6000" dirty="0">
                <a:effectLst/>
                <a:latin typeface="Times New Roman"/>
                <a:ea typeface="Times New Roman"/>
              </a:rPr>
              <a:t>медицинском образовании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ru-RU" dirty="0" err="1" smtClean="0"/>
              <a:t>Н.Ж.Джардемалиева</a:t>
            </a:r>
            <a:endParaRPr lang="ru-RU" dirty="0" smtClean="0"/>
          </a:p>
          <a:p>
            <a:r>
              <a:rPr lang="ru-RU" dirty="0" smtClean="0"/>
              <a:t>12 февраля 2014</a:t>
            </a:r>
          </a:p>
          <a:p>
            <a:endParaRPr lang="ru-RU" dirty="0"/>
          </a:p>
        </p:txBody>
      </p:sp>
      <p:pic>
        <p:nvPicPr>
          <p:cNvPr id="4" name="Рисунок 3" descr="1 lis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0" descr="Безымянный-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14313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86512" y="2171634"/>
            <a:ext cx="2781288" cy="400110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6800" y="2743201"/>
            <a:ext cx="4191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Методология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case-study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в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медицинском образовании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5894641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err="1">
                <a:solidFill>
                  <a:srgbClr val="7030A0"/>
                </a:solidFill>
              </a:rPr>
              <a:t>Джардемалиева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Нуржамал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Женысовна</a:t>
            </a:r>
            <a:endParaRPr lang="ru-RU" sz="2400" b="1" dirty="0">
              <a:solidFill>
                <a:srgbClr val="7030A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7030A0"/>
                </a:solidFill>
              </a:rPr>
              <a:t>12 </a:t>
            </a:r>
            <a:r>
              <a:rPr lang="ru-RU" sz="2400" b="1" dirty="0">
                <a:solidFill>
                  <a:srgbClr val="7030A0"/>
                </a:solidFill>
              </a:rPr>
              <a:t>февраля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Кейс-</a:t>
            </a:r>
            <a:r>
              <a:rPr lang="ru-RU" sz="5400" b="1" dirty="0" err="1" smtClean="0"/>
              <a:t>стади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Разработка модели конкретной ситуации, отражающей комплекс знаний и практических навыков, которые нужно получить обучающимся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Классификация кейсов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r>
              <a:rPr lang="ru-RU" b="1" dirty="0" smtClean="0"/>
              <a:t>Иллюстративные учебные ситуации</a:t>
            </a:r>
            <a:r>
              <a:rPr lang="ru-RU" dirty="0" smtClean="0"/>
              <a:t> – обучить алгоритму принятия правильного решения в определенной ситуации</a:t>
            </a:r>
          </a:p>
          <a:p>
            <a:r>
              <a:rPr lang="ru-RU" b="1" dirty="0" smtClean="0"/>
              <a:t>Кейсы с формированием проблемы</a:t>
            </a:r>
            <a:r>
              <a:rPr lang="ru-RU" dirty="0" smtClean="0"/>
              <a:t> – самостоятельное принятие решение по указанной проблеме</a:t>
            </a:r>
          </a:p>
          <a:p>
            <a:r>
              <a:rPr lang="ru-RU" b="1" dirty="0" smtClean="0"/>
              <a:t>Кейсы без формирования проблемы</a:t>
            </a:r>
            <a:r>
              <a:rPr lang="ru-RU" dirty="0" smtClean="0"/>
              <a:t> – самостоятельно выявить проблему, указать альтернативные пути ее решения</a:t>
            </a:r>
          </a:p>
          <a:p>
            <a:r>
              <a:rPr lang="ru-RU" b="1" dirty="0" smtClean="0"/>
              <a:t>Прикладные упражнения</a:t>
            </a:r>
            <a:r>
              <a:rPr lang="ru-RU" dirty="0" smtClean="0"/>
              <a:t> – в конкретной ситуации необходимо найти пути выхода (поиск решения проблемы)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Виды кейсов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Кейс – единый форматный комплекс</a:t>
            </a:r>
          </a:p>
          <a:p>
            <a:r>
              <a:rPr lang="ru-RU" b="1" i="1" dirty="0" smtClean="0"/>
              <a:t>Структура кейса </a:t>
            </a:r>
            <a:r>
              <a:rPr lang="ru-RU" dirty="0" smtClean="0"/>
              <a:t>-  вспомогательная информация, необходимая для анализа кейса; описание ситуации,  приложения к кейсу</a:t>
            </a:r>
          </a:p>
          <a:p>
            <a:r>
              <a:rPr lang="ru-RU" b="1" i="1" dirty="0" smtClean="0"/>
              <a:t>Печатный кейс</a:t>
            </a:r>
            <a:endParaRPr lang="ru-RU" dirty="0" smtClean="0"/>
          </a:p>
          <a:p>
            <a:r>
              <a:rPr lang="ru-RU" b="1" i="1" dirty="0" smtClean="0"/>
              <a:t>Мультимедиа-кейс</a:t>
            </a:r>
            <a:endParaRPr lang="ru-RU" dirty="0" smtClean="0"/>
          </a:p>
          <a:p>
            <a:r>
              <a:rPr lang="ru-RU" b="1" i="1" dirty="0" smtClean="0"/>
              <a:t>Видео-кейс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Методология </a:t>
            </a:r>
            <a:r>
              <a:rPr lang="en-US" sz="4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case-study</a:t>
            </a:r>
            <a:endParaRPr lang="ru-RU" sz="45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Case-study</a:t>
            </a:r>
            <a:r>
              <a:rPr lang="en-US" dirty="0" smtClean="0"/>
              <a:t> – </a:t>
            </a:r>
            <a:r>
              <a:rPr lang="ru-RU" dirty="0" smtClean="0"/>
              <a:t>это сложная система, в которую интегрированы другие, более простые методы педагогики:</a:t>
            </a:r>
          </a:p>
          <a:p>
            <a:r>
              <a:rPr lang="ru-RU" dirty="0" smtClean="0"/>
              <a:t>моделирование</a:t>
            </a:r>
          </a:p>
          <a:p>
            <a:r>
              <a:rPr lang="ru-RU" dirty="0"/>
              <a:t>с</a:t>
            </a:r>
            <a:r>
              <a:rPr lang="ru-RU" dirty="0" smtClean="0"/>
              <a:t>истемный анализ</a:t>
            </a:r>
          </a:p>
          <a:p>
            <a:r>
              <a:rPr lang="ru-RU" dirty="0"/>
              <a:t>п</a:t>
            </a:r>
            <a:r>
              <a:rPr lang="ru-RU" dirty="0" smtClean="0"/>
              <a:t>роблемный метод</a:t>
            </a:r>
          </a:p>
          <a:p>
            <a:r>
              <a:rPr lang="ru-RU" dirty="0"/>
              <a:t>м</a:t>
            </a:r>
            <a:r>
              <a:rPr lang="ru-RU" dirty="0" smtClean="0"/>
              <a:t>ыслительный эксперимент</a:t>
            </a:r>
          </a:p>
          <a:p>
            <a:r>
              <a:rPr lang="ru-RU" dirty="0"/>
              <a:t>м</a:t>
            </a:r>
            <a:r>
              <a:rPr lang="ru-RU" dirty="0" smtClean="0"/>
              <a:t>етоды описания</a:t>
            </a:r>
          </a:p>
          <a:p>
            <a:r>
              <a:rPr lang="ru-RU" dirty="0"/>
              <a:t>к</a:t>
            </a:r>
            <a:r>
              <a:rPr lang="ru-RU" dirty="0" smtClean="0"/>
              <a:t>лассификации</a:t>
            </a:r>
          </a:p>
          <a:p>
            <a:r>
              <a:rPr lang="ru-RU" dirty="0"/>
              <a:t>и</a:t>
            </a:r>
            <a:r>
              <a:rPr lang="ru-RU" dirty="0" smtClean="0"/>
              <a:t>гровые методы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2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Организация кейса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271076"/>
              </p:ext>
            </p:extLst>
          </p:nvPr>
        </p:nvGraphicFramePr>
        <p:xfrm>
          <a:off x="457200" y="1447801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98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Autofit/>
          </a:bodyPr>
          <a:lstStyle/>
          <a:p>
            <a:pPr marL="274320" lvl="0" indent="450215">
              <a:spcBef>
                <a:spcPct val="2000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 обучаемых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проанализировать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данные ситуации, найденные решения, использовав при этом приобретенные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теоретические знания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325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endParaRPr lang="ru-RU" sz="6400" b="1" dirty="0" smtClean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7400" b="1" dirty="0" smtClean="0">
                <a:latin typeface="Times New Roman"/>
                <a:ea typeface="Times New Roman"/>
              </a:rPr>
              <a:t>Чтобы подготовить кейс нужно:</a:t>
            </a:r>
            <a:endParaRPr lang="ru-RU" sz="7400" b="1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6200" dirty="0" smtClean="0">
                <a:latin typeface="Times New Roman"/>
                <a:ea typeface="Times New Roman"/>
              </a:rPr>
              <a:t>1</a:t>
            </a:r>
            <a:r>
              <a:rPr lang="ru-RU" sz="6200" dirty="0">
                <a:latin typeface="Times New Roman"/>
                <a:ea typeface="Times New Roman"/>
              </a:rPr>
              <a:t>. Определить цель создания кейса, например, обучение </a:t>
            </a:r>
            <a:r>
              <a:rPr lang="ru-RU" sz="6200" dirty="0" smtClean="0">
                <a:latin typeface="Times New Roman"/>
                <a:ea typeface="Times New Roman"/>
              </a:rPr>
              <a:t>методам диагностики </a:t>
            </a:r>
            <a:r>
              <a:rPr lang="ru-RU" sz="6200" dirty="0">
                <a:latin typeface="Times New Roman"/>
                <a:ea typeface="Times New Roman"/>
              </a:rPr>
              <a:t>или </a:t>
            </a:r>
            <a:r>
              <a:rPr lang="ru-RU" sz="6200" dirty="0" smtClean="0">
                <a:latin typeface="Times New Roman"/>
                <a:ea typeface="Times New Roman"/>
              </a:rPr>
              <a:t>лечения </a:t>
            </a:r>
            <a:r>
              <a:rPr lang="ru-RU" sz="6200" dirty="0">
                <a:latin typeface="Times New Roman"/>
                <a:ea typeface="Times New Roman"/>
              </a:rPr>
              <a:t>той </a:t>
            </a:r>
            <a:r>
              <a:rPr lang="ru-RU" sz="6200" dirty="0" smtClean="0">
                <a:latin typeface="Times New Roman"/>
                <a:ea typeface="Times New Roman"/>
              </a:rPr>
              <a:t>или иной патологии. </a:t>
            </a:r>
            <a:r>
              <a:rPr lang="ru-RU" sz="6200" dirty="0">
                <a:latin typeface="Times New Roman"/>
                <a:ea typeface="Times New Roman"/>
              </a:rPr>
              <a:t>Для этого можно разработать кейс по конкретному </a:t>
            </a:r>
            <a:r>
              <a:rPr lang="ru-RU" sz="6200" dirty="0" smtClean="0">
                <a:latin typeface="Times New Roman"/>
                <a:ea typeface="Times New Roman"/>
              </a:rPr>
              <a:t>случаю (истории  болезни). </a:t>
            </a:r>
            <a:r>
              <a:rPr lang="ru-RU" sz="6200" dirty="0">
                <a:latin typeface="Times New Roman"/>
                <a:ea typeface="Times New Roman"/>
              </a:rPr>
              <a:t>Разработать вопросы и задания, которые позволят студентам </a:t>
            </a:r>
            <a:r>
              <a:rPr lang="ru-RU" sz="6200" dirty="0" smtClean="0">
                <a:latin typeface="Times New Roman"/>
                <a:ea typeface="Times New Roman"/>
              </a:rPr>
              <a:t>освоить и применить вышеуказанные </a:t>
            </a:r>
            <a:r>
              <a:rPr lang="ru-RU" sz="6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методы </a:t>
            </a:r>
            <a:r>
              <a:rPr lang="ru-RU" sz="6200" dirty="0">
                <a:solidFill>
                  <a:prstClr val="black"/>
                </a:solidFill>
                <a:latin typeface="Times New Roman"/>
                <a:ea typeface="Times New Roman"/>
              </a:rPr>
              <a:t>диагностики или </a:t>
            </a:r>
            <a:r>
              <a:rPr lang="ru-RU" sz="6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лечения</a:t>
            </a:r>
            <a:r>
              <a:rPr lang="ru-RU" sz="6200" dirty="0" smtClean="0">
                <a:latin typeface="Times New Roman"/>
                <a:ea typeface="Times New Roman"/>
              </a:rPr>
              <a:t>.</a:t>
            </a:r>
            <a:endParaRPr lang="ru-RU" sz="62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6200" dirty="0">
                <a:latin typeface="Times New Roman"/>
                <a:ea typeface="Times New Roman"/>
              </a:rPr>
              <a:t>2. </a:t>
            </a:r>
            <a:r>
              <a:rPr lang="ru-RU" sz="6200" dirty="0" smtClean="0">
                <a:latin typeface="Times New Roman"/>
                <a:ea typeface="Times New Roman"/>
              </a:rPr>
              <a:t>Провести </a:t>
            </a:r>
            <a:r>
              <a:rPr lang="ru-RU" sz="6200" dirty="0">
                <a:latin typeface="Times New Roman"/>
                <a:ea typeface="Times New Roman"/>
              </a:rPr>
              <a:t>предварительную работу по поиску источников информации для </a:t>
            </a:r>
            <a:r>
              <a:rPr lang="ru-RU" sz="6200" dirty="0" smtClean="0">
                <a:latin typeface="Times New Roman"/>
                <a:ea typeface="Times New Roman"/>
              </a:rPr>
              <a:t>кейса.</a:t>
            </a:r>
          </a:p>
          <a:p>
            <a:pPr indent="450215" algn="just">
              <a:spcAft>
                <a:spcPts val="0"/>
              </a:spcAft>
            </a:pPr>
            <a:r>
              <a:rPr lang="ru-RU" sz="6200" dirty="0" smtClean="0">
                <a:latin typeface="Times New Roman"/>
                <a:ea typeface="Times New Roman"/>
              </a:rPr>
              <a:t>3. Подготовить </a:t>
            </a:r>
            <a:r>
              <a:rPr lang="ru-RU" sz="6200" dirty="0">
                <a:latin typeface="Times New Roman"/>
                <a:ea typeface="Times New Roman"/>
              </a:rPr>
              <a:t>первичный вариант представления материала в </a:t>
            </a:r>
            <a:r>
              <a:rPr lang="ru-RU" sz="6200" dirty="0" smtClean="0">
                <a:latin typeface="Times New Roman"/>
                <a:ea typeface="Times New Roman"/>
              </a:rPr>
              <a:t>кейсе (анализы, обследование). </a:t>
            </a:r>
          </a:p>
          <a:p>
            <a:pPr indent="450215" algn="just">
              <a:spcAft>
                <a:spcPts val="0"/>
              </a:spcAft>
            </a:pPr>
            <a:r>
              <a:rPr lang="ru-RU" sz="6200" dirty="0" smtClean="0">
                <a:latin typeface="Times New Roman"/>
                <a:ea typeface="Times New Roman"/>
              </a:rPr>
              <a:t>4. </a:t>
            </a:r>
            <a:r>
              <a:rPr lang="ru-RU" sz="6200" dirty="0">
                <a:latin typeface="Times New Roman"/>
                <a:ea typeface="Times New Roman"/>
              </a:rPr>
              <a:t>Разработать задания для студентов и возможные вопросы для ведения дискуссии и презентации кейса, описать предполагаемые действия учащихся и преподавателя в момент обсуждения кейса.</a:t>
            </a:r>
          </a:p>
          <a:p>
            <a:pPr indent="450215" algn="just">
              <a:spcAft>
                <a:spcPts val="0"/>
              </a:spcAft>
            </a:pPr>
            <a:r>
              <a:rPr lang="ru-RU" sz="6200" dirty="0" smtClean="0">
                <a:latin typeface="Times New Roman"/>
                <a:ea typeface="Times New Roman"/>
              </a:rPr>
              <a:t>5. Отличительной </a:t>
            </a:r>
            <a:r>
              <a:rPr lang="ru-RU" sz="6200" dirty="0">
                <a:latin typeface="Times New Roman"/>
                <a:ea typeface="Times New Roman"/>
              </a:rPr>
              <a:t>особенностью метода </a:t>
            </a:r>
            <a:r>
              <a:rPr lang="en-US" sz="6200" dirty="0">
                <a:latin typeface="Times New Roman"/>
                <a:ea typeface="Times New Roman"/>
              </a:rPr>
              <a:t>case</a:t>
            </a:r>
            <a:r>
              <a:rPr lang="ru-RU" sz="6200" dirty="0">
                <a:latin typeface="Times New Roman"/>
                <a:ea typeface="Times New Roman"/>
              </a:rPr>
              <a:t>-</a:t>
            </a:r>
            <a:r>
              <a:rPr lang="en-US" sz="6200" dirty="0">
                <a:latin typeface="Times New Roman"/>
                <a:ea typeface="Times New Roman"/>
              </a:rPr>
              <a:t>study</a:t>
            </a:r>
            <a:r>
              <a:rPr lang="ru-RU" sz="6200" dirty="0">
                <a:latin typeface="Times New Roman"/>
                <a:ea typeface="Times New Roman"/>
              </a:rPr>
              <a:t> является создание проблемной ситуации на основе фактов из реальной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9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>1. Подготовка занятия.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latin typeface="Times New Roman"/>
                <a:ea typeface="Times New Roman"/>
              </a:rPr>
              <a:t>внимательно ознакомиться с </a:t>
            </a:r>
            <a:r>
              <a:rPr lang="ru-RU" sz="2800" dirty="0" smtClean="0">
                <a:latin typeface="Times New Roman"/>
                <a:ea typeface="Times New Roman"/>
              </a:rPr>
              <a:t>ситуацией</a:t>
            </a:r>
            <a:endParaRPr lang="ru-RU" sz="28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latin typeface="Times New Roman"/>
                <a:ea typeface="Times New Roman"/>
              </a:rPr>
              <a:t>определить значение фактора времени при решении </a:t>
            </a:r>
            <a:r>
              <a:rPr lang="ru-RU" sz="2800" dirty="0" smtClean="0">
                <a:latin typeface="Times New Roman"/>
                <a:ea typeface="Times New Roman"/>
              </a:rPr>
              <a:t>ситуации</a:t>
            </a:r>
            <a:endParaRPr lang="ru-RU" sz="28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latin typeface="Times New Roman"/>
                <a:ea typeface="Times New Roman"/>
              </a:rPr>
              <a:t>определить очередность действий или последовательность оказания </a:t>
            </a:r>
            <a:r>
              <a:rPr lang="ru-RU" sz="2800" dirty="0" smtClean="0">
                <a:latin typeface="Times New Roman"/>
                <a:ea typeface="Times New Roman"/>
              </a:rPr>
              <a:t>помощи</a:t>
            </a:r>
            <a:endParaRPr lang="ru-RU" sz="28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latin typeface="Times New Roman"/>
                <a:ea typeface="Times New Roman"/>
              </a:rPr>
              <a:t>определить </a:t>
            </a:r>
            <a:r>
              <a:rPr lang="ru-RU" sz="2800" dirty="0" smtClean="0">
                <a:latin typeface="Times New Roman"/>
                <a:ea typeface="Times New Roman"/>
              </a:rPr>
              <a:t>приемы (варианты достижения цели), </a:t>
            </a:r>
            <a:r>
              <a:rPr lang="ru-RU" sz="2800" dirty="0">
                <a:latin typeface="Times New Roman"/>
                <a:ea typeface="Times New Roman"/>
              </a:rPr>
              <a:t>которые необходимо </a:t>
            </a:r>
            <a:r>
              <a:rPr lang="ru-RU" sz="2800" dirty="0" smtClean="0">
                <a:latin typeface="Times New Roman"/>
                <a:ea typeface="Times New Roman"/>
              </a:rPr>
              <a:t>осуществить</a:t>
            </a:r>
            <a:endParaRPr lang="ru-RU" sz="28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latin typeface="Times New Roman"/>
                <a:ea typeface="Times New Roman"/>
              </a:rPr>
              <a:t>из нескольких возможных вариантов решений выбрать и обосновать оптимальный </a:t>
            </a:r>
            <a:r>
              <a:rPr lang="ru-RU" sz="2800" dirty="0" smtClean="0">
                <a:latin typeface="Times New Roman"/>
                <a:ea typeface="Times New Roman"/>
              </a:rPr>
              <a:t>вариант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7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Ознакомление.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Кейс должен удовлетворять следующим требованиям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соответствовать четко поставленной цели создания </a:t>
            </a:r>
          </a:p>
          <a:p>
            <a:pPr lvl="0"/>
            <a:r>
              <a:rPr lang="ru-RU" dirty="0"/>
              <a:t>иметь соответствующий уровень трудности </a:t>
            </a:r>
          </a:p>
          <a:p>
            <a:pPr lvl="0"/>
            <a:r>
              <a:rPr lang="ru-RU" dirty="0"/>
              <a:t>иллюстрировать несколько аспектов дисциплины </a:t>
            </a:r>
            <a:endParaRPr lang="ru-RU" dirty="0" smtClean="0"/>
          </a:p>
          <a:p>
            <a:pPr lvl="0"/>
            <a:r>
              <a:rPr lang="ru-RU" dirty="0" smtClean="0"/>
              <a:t>быть актуальным на сегодняшний день </a:t>
            </a:r>
            <a:endParaRPr lang="ru-RU" dirty="0"/>
          </a:p>
          <a:p>
            <a:pPr lvl="0"/>
            <a:r>
              <a:rPr lang="ru-RU" dirty="0" smtClean="0"/>
              <a:t>иллюстрировать </a:t>
            </a:r>
            <a:r>
              <a:rPr lang="ru-RU" dirty="0"/>
              <a:t>типичные ситуации в </a:t>
            </a:r>
            <a:r>
              <a:rPr lang="ru-RU" dirty="0" smtClean="0"/>
              <a:t>жизни </a:t>
            </a:r>
            <a:endParaRPr lang="ru-RU" dirty="0"/>
          </a:p>
          <a:p>
            <a:pPr lvl="0"/>
            <a:r>
              <a:rPr lang="ru-RU" dirty="0"/>
              <a:t>развивать аналитическое мышление </a:t>
            </a:r>
          </a:p>
          <a:p>
            <a:pPr lvl="0"/>
            <a:r>
              <a:rPr lang="ru-RU" dirty="0"/>
              <a:t>провоцировать дискуссию</a:t>
            </a:r>
          </a:p>
          <a:p>
            <a:pPr lvl="0"/>
            <a:r>
              <a:rPr lang="ru-RU" dirty="0"/>
              <a:t>иметь несколько решений</a:t>
            </a:r>
          </a:p>
          <a:p>
            <a:pPr lvl="0"/>
            <a:r>
              <a:rPr lang="ru-RU" dirty="0"/>
              <a:t>использовать междисциплинарные связи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9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20E58"/>
                </a:solidFill>
                <a:latin typeface="Times New Roman" pitchFamily="18" charset="0"/>
                <a:cs typeface="Times New Roman" pitchFamily="18" charset="0"/>
              </a:rPr>
              <a:t>Стратегии поведения преподавателя</a:t>
            </a:r>
            <a:br>
              <a:rPr lang="ru-RU" sz="3600" b="1" dirty="0" smtClean="0">
                <a:solidFill>
                  <a:srgbClr val="720E5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720E58"/>
                </a:solidFill>
                <a:latin typeface="Times New Roman" pitchFamily="18" charset="0"/>
                <a:cs typeface="Times New Roman" pitchFamily="18" charset="0"/>
              </a:rPr>
              <a:t>в ходе работы с кейсом</a:t>
            </a:r>
            <a:endParaRPr lang="ru-RU" sz="3600" b="1" i="1" dirty="0">
              <a:solidFill>
                <a:srgbClr val="720E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Преподаватель будет давать ключи к разгадке в форме дополнительных вопросов или (дополнительной) </a:t>
            </a:r>
            <a:r>
              <a:rPr lang="ru-RU" dirty="0" smtClean="0"/>
              <a:t>информации</a:t>
            </a:r>
            <a:endParaRPr lang="ru-RU" dirty="0"/>
          </a:p>
          <a:p>
            <a:r>
              <a:rPr lang="ru-RU" dirty="0"/>
              <a:t>2. В определенных условиях преподаватель будет сам давать </a:t>
            </a:r>
            <a:r>
              <a:rPr lang="ru-RU" dirty="0" smtClean="0"/>
              <a:t>ответ</a:t>
            </a:r>
            <a:endParaRPr lang="ru-RU" dirty="0"/>
          </a:p>
          <a:p>
            <a:r>
              <a:rPr lang="ru-RU" dirty="0"/>
              <a:t>3. Преподаватель может ничего не делать, (оставаться молчаливым) пока кто-то работает над </a:t>
            </a:r>
            <a:r>
              <a:rPr lang="ru-RU" dirty="0" smtClean="0"/>
              <a:t>проблемой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6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Аналитический этап.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Технология работы с кейсом в учебном процессе включает в себя следующие этапы: </a:t>
            </a:r>
          </a:p>
          <a:p>
            <a:r>
              <a:rPr lang="ru-RU" dirty="0"/>
              <a:t>1) индивидуальная самостоятельная работа обучаемых с материалами кейса (идентификация проблемы, формулирование ключевых альтернатив, предложение решения или рекомендуемого действия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2) работа в малых группах по согласованию видения ключевой проблемы и ее </a:t>
            </a:r>
            <a:r>
              <a:rPr lang="ru-RU" dirty="0" smtClean="0"/>
              <a:t>решений</a:t>
            </a:r>
            <a:endParaRPr lang="ru-RU" dirty="0"/>
          </a:p>
          <a:p>
            <a:r>
              <a:rPr lang="ru-RU" dirty="0"/>
              <a:t>3) презентация и экспертиза результатов малых групп на общей дискуссии (в рамках учебной группы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2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5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Этапы развития и внедрения  инновационных методик в учебный процесс </a:t>
            </a:r>
            <a:r>
              <a:rPr lang="ru-RU" sz="3500" b="1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КазНМУ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2011-12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создание рабочей группы по внедрению инновационных методик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 (приказ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№211 от 14.03.2012 г.) 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Представлено 7 заявок (электронные учебники, видео-фильмы), выдано 7 актов внедрения</a:t>
            </a:r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2012-2013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подано 209 заявок, выдано  198 актов внедрения</a:t>
            </a:r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2013-2014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 полугодие)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подана 161 заявка, выдан 41 акт внедрения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8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Итоговый этап (презентация групповых решений)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обучаемый </a:t>
            </a:r>
            <a:r>
              <a:rPr lang="ru-RU" dirty="0"/>
              <a:t>становится полноправным участником </a:t>
            </a:r>
            <a:r>
              <a:rPr lang="ru-RU" dirty="0" smtClean="0"/>
              <a:t>процесса, </a:t>
            </a:r>
            <a:r>
              <a:rPr lang="ru-RU" dirty="0"/>
              <a:t>его опыт служит основным источником учебного </a:t>
            </a:r>
            <a:r>
              <a:rPr lang="ru-RU" dirty="0" smtClean="0"/>
              <a:t>познания</a:t>
            </a:r>
          </a:p>
          <a:p>
            <a:r>
              <a:rPr lang="ru-RU" dirty="0" smtClean="0"/>
              <a:t>преподаватель </a:t>
            </a:r>
            <a:r>
              <a:rPr lang="ru-RU" dirty="0"/>
              <a:t>не даёт готовых знаний, но побуждает обучаемых к самостоятельному </a:t>
            </a:r>
            <a:r>
              <a:rPr lang="ru-RU" dirty="0" smtClean="0"/>
              <a:t>поиску (активность </a:t>
            </a:r>
            <a:r>
              <a:rPr lang="ru-RU" dirty="0"/>
              <a:t>педагога уступает место активности </a:t>
            </a:r>
            <a:r>
              <a:rPr lang="ru-RU" dirty="0" smtClean="0"/>
              <a:t>обучаемых)</a:t>
            </a:r>
          </a:p>
          <a:p>
            <a:r>
              <a:rPr lang="ru-RU" dirty="0" smtClean="0"/>
              <a:t>интерактивное </a:t>
            </a:r>
            <a:r>
              <a:rPr lang="ru-RU" dirty="0"/>
              <a:t>обучение обеспечивает взаимопонимание, взаимодействие, </a:t>
            </a:r>
            <a:r>
              <a:rPr lang="ru-RU" dirty="0" smtClean="0"/>
              <a:t>взаимообогащение</a:t>
            </a:r>
          </a:p>
          <a:p>
            <a:r>
              <a:rPr lang="ru-RU" dirty="0" smtClean="0"/>
              <a:t>интерактивные </a:t>
            </a:r>
            <a:r>
              <a:rPr lang="ru-RU" dirty="0"/>
              <a:t>методики ни в коем случае не заменяют лекционный материал, но способствуют его лучшему </a:t>
            </a:r>
            <a:r>
              <a:rPr lang="ru-RU" dirty="0" smtClean="0"/>
              <a:t>усвоению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0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Результаты при использовании «</a:t>
            </a:r>
            <a:r>
              <a:rPr lang="ru-RU" sz="3200" b="1" dirty="0" err="1" smtClean="0"/>
              <a:t>кейс-стади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Учебные</a:t>
            </a:r>
            <a:r>
              <a:rPr lang="ru-RU" dirty="0" smtClean="0"/>
              <a:t> – усвоение новой информации, освоение метода сбора данных, освоение метода анализа, умение работать с ресурсами, соотнесение теоретических и практических знаний</a:t>
            </a:r>
          </a:p>
          <a:p>
            <a:r>
              <a:rPr lang="ru-RU" b="1" dirty="0" smtClean="0"/>
              <a:t>Образовательные</a:t>
            </a:r>
            <a:r>
              <a:rPr lang="ru-RU" dirty="0" smtClean="0"/>
              <a:t> – создание авторского продукта, образование и достижение личных целей, повышение уровня коммуникативных навыков, появление опыта принятия решений и действий в новой ситуации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Оценка результатов интерактивного обучения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</p:spPr>
        <p:txBody>
          <a:bodyPr/>
          <a:lstStyle/>
          <a:p>
            <a:r>
              <a:rPr lang="ru-RU" dirty="0" smtClean="0"/>
              <a:t>Работа в группах</a:t>
            </a:r>
          </a:p>
          <a:p>
            <a:r>
              <a:rPr lang="ru-RU" dirty="0" smtClean="0"/>
              <a:t>Самооценка участника групповой работы</a:t>
            </a:r>
          </a:p>
          <a:p>
            <a:r>
              <a:rPr lang="ru-RU" dirty="0" smtClean="0"/>
              <a:t>Свобода мышления</a:t>
            </a:r>
          </a:p>
          <a:p>
            <a:r>
              <a:rPr lang="ru-RU" dirty="0" smtClean="0"/>
              <a:t>Овладение академическими методами работы</a:t>
            </a:r>
          </a:p>
          <a:p>
            <a:r>
              <a:rPr lang="ru-RU" dirty="0" smtClean="0"/>
              <a:t>Коммуникация в учебном диалоге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Результат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Формируется интерес к изучаемому предмету</a:t>
            </a:r>
          </a:p>
          <a:p>
            <a:r>
              <a:rPr lang="ru-RU" dirty="0" smtClean="0"/>
              <a:t>Развивается самостоятельность</a:t>
            </a:r>
          </a:p>
          <a:p>
            <a:r>
              <a:rPr lang="ru-RU" dirty="0" smtClean="0"/>
              <a:t>Появление  опыта у обучаемых из-за проигрывания ситуаций</a:t>
            </a:r>
          </a:p>
          <a:p>
            <a:r>
              <a:rPr lang="ru-RU" dirty="0" smtClean="0"/>
              <a:t>Комфортное ощущение на занятиях</a:t>
            </a:r>
          </a:p>
          <a:p>
            <a:r>
              <a:rPr lang="ru-RU" dirty="0" smtClean="0"/>
              <a:t>Возможность проявить индивидуальность в учебном процессе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Активное обучение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«СКАЖИ МНЕ И Я ЗАБУДУ.</a:t>
            </a:r>
          </a:p>
          <a:p>
            <a:pPr marL="667512" lvl="2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ПОКАЖИ МНЕ И Я ЗАПОМНЮ.</a:t>
            </a:r>
          </a:p>
          <a:p>
            <a:pPr marL="978408" lvl="3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ВОВЛЕКИ МЕНЯ И Я ПОЙМУ.»</a:t>
            </a:r>
          </a:p>
          <a:p>
            <a:pPr marL="978408" lvl="3" indent="0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978408" lvl="3" indent="0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		Китайская пословица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77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1545"/>
          <p:cNvPicPr>
            <a:picLocks noChangeAspect="1" noChangeArrowheads="1"/>
          </p:cNvPicPr>
          <p:nvPr/>
        </p:nvPicPr>
        <p:blipFill>
          <a:blip r:embed="rId2">
            <a:lum bright="10000" contrast="22000"/>
          </a:blip>
          <a:srcRect/>
          <a:stretch>
            <a:fillRect/>
          </a:stretch>
        </p:blipFill>
        <p:spPr bwMode="auto">
          <a:xfrm>
            <a:off x="0" y="0"/>
            <a:ext cx="9113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 rot="21328477">
            <a:off x="539750" y="1196975"/>
            <a:ext cx="8064500" cy="3600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4000" b="1" kern="10" dirty="0"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Tahoma"/>
                <a:cs typeface="Tahoma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717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Перечень необходимых документов для получения акта внедрения </a:t>
            </a:r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Заявка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на получение акта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внедрения 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 произвольной форме на имя председателя рабочей группы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)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Выписка из протокола заседания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кафедры 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отражение в </a:t>
            </a:r>
            <a:r>
              <a:rPr lang="ru-RU" i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РУПе</a:t>
            </a:r>
            <a:r>
              <a:rPr lang="ru-RU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и </a:t>
            </a:r>
            <a:r>
              <a:rPr lang="ru-RU" i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силлабусе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)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Аннотация к внедряемой инновационной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технологии 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цель, актуальность, практическая и научная значимость, применяемые методики, ожидаемые результаты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).</a:t>
            </a:r>
            <a:endParaRPr lang="ru-RU" i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Сценарий внедряемой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инновационной технологии 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методики и ход проводимого занятия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)</a:t>
            </a:r>
            <a:r>
              <a:rPr lang="ru-RU" sz="2800" i="1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400" i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4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B0F0"/>
                </a:solidFill>
              </a:rPr>
              <a:t>Примечания:</a:t>
            </a:r>
          </a:p>
          <a:p>
            <a:r>
              <a:rPr lang="ru-RU" sz="3000" dirty="0" smtClean="0"/>
              <a:t>Все представленные документы должны соответствовать требованиям СМК </a:t>
            </a:r>
            <a:r>
              <a:rPr lang="ru-RU" sz="3000" dirty="0" err="1" smtClean="0"/>
              <a:t>КазНМУ</a:t>
            </a:r>
            <a:endParaRPr lang="ru-RU" sz="3000" dirty="0"/>
          </a:p>
          <a:p>
            <a:pPr marL="0" indent="0">
              <a:buNone/>
            </a:pPr>
            <a:r>
              <a:rPr lang="ru-RU" sz="3000" dirty="0" smtClean="0"/>
              <a:t>(</a:t>
            </a:r>
            <a:r>
              <a:rPr lang="ru-RU" sz="3000" i="1" dirty="0" smtClean="0">
                <a:solidFill>
                  <a:srgbClr val="0070C0"/>
                </a:solidFill>
              </a:rPr>
              <a:t>колонтитулы, шрифт, поля: левое – </a:t>
            </a:r>
            <a:r>
              <a:rPr lang="ru-RU" sz="3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i="1" dirty="0" smtClean="0">
                <a:solidFill>
                  <a:srgbClr val="0070C0"/>
                </a:solidFill>
              </a:rPr>
              <a:t> см, правое, верхнее и нижнее – </a:t>
            </a:r>
            <a:r>
              <a:rPr lang="ru-RU" sz="3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000" i="1" dirty="0" smtClean="0">
                <a:solidFill>
                  <a:srgbClr val="0070C0"/>
                </a:solidFill>
              </a:rPr>
              <a:t> см</a:t>
            </a:r>
            <a:r>
              <a:rPr lang="ru-RU" sz="3000" dirty="0" smtClean="0"/>
              <a:t>)</a:t>
            </a:r>
          </a:p>
          <a:p>
            <a:r>
              <a:rPr lang="ru-RU" sz="3000" dirty="0" smtClean="0"/>
              <a:t>Заседания рабочей группы проводятся по вторникам в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3000" dirty="0" smtClean="0"/>
              <a:t>час.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000" dirty="0" smtClean="0"/>
              <a:t>мин. в НИИ ФПМ </a:t>
            </a:r>
            <a:r>
              <a:rPr lang="ru-RU" sz="3000" dirty="0"/>
              <a:t>им.  Б.А. </a:t>
            </a:r>
            <a:r>
              <a:rPr lang="ru-RU" sz="3000" dirty="0" err="1" smtClean="0"/>
              <a:t>Атчабарова</a:t>
            </a:r>
            <a:r>
              <a:rPr lang="ru-RU" sz="3000" dirty="0" smtClean="0"/>
              <a:t>, </a:t>
            </a:r>
            <a:r>
              <a:rPr lang="ru-RU" sz="3000" dirty="0" err="1" smtClean="0"/>
              <a:t>каб</a:t>
            </a:r>
            <a:r>
              <a:rPr lang="ru-RU" sz="3000" dirty="0" smtClean="0"/>
              <a:t>. №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406</a:t>
            </a:r>
            <a:r>
              <a:rPr lang="ru-RU" sz="3000" dirty="0" smtClean="0"/>
              <a:t> (</a:t>
            </a:r>
            <a:r>
              <a:rPr lang="ru-RU" sz="3000" i="1" dirty="0" smtClean="0">
                <a:solidFill>
                  <a:srgbClr val="0070C0"/>
                </a:solidFill>
              </a:rPr>
              <a:t>по мере накопления 10 и более документов</a:t>
            </a:r>
            <a:r>
              <a:rPr lang="ru-RU" sz="3000" dirty="0" smtClean="0"/>
              <a:t>)</a:t>
            </a:r>
          </a:p>
          <a:p>
            <a:r>
              <a:rPr lang="ru-RU" sz="3000" dirty="0" smtClean="0"/>
              <a:t>Секретарь рабочей группы:</a:t>
            </a:r>
          </a:p>
          <a:p>
            <a:pPr marL="0" indent="0">
              <a:buNone/>
            </a:pPr>
            <a:r>
              <a:rPr lang="ru-RU" sz="3000" dirty="0" err="1" smtClean="0"/>
              <a:t>Андаспаева</a:t>
            </a:r>
            <a:r>
              <a:rPr lang="ru-RU" sz="3000" dirty="0" smtClean="0"/>
              <a:t> </a:t>
            </a:r>
            <a:r>
              <a:rPr lang="ru-RU" sz="3000" dirty="0" err="1" smtClean="0"/>
              <a:t>Айкуль</a:t>
            </a:r>
            <a:r>
              <a:rPr lang="ru-RU" sz="3000" dirty="0" smtClean="0"/>
              <a:t> </a:t>
            </a:r>
            <a:r>
              <a:rPr lang="ru-RU" sz="3000" dirty="0" err="1" smtClean="0"/>
              <a:t>Абжапаровна</a:t>
            </a:r>
            <a:r>
              <a:rPr lang="ru-RU" sz="3000" dirty="0" smtClean="0"/>
              <a:t> </a:t>
            </a:r>
          </a:p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				8 777 2242311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9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009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	Перечень документов, необходимых</a:t>
            </a:r>
            <a:r>
              <a:rPr lang="ru-RU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для получения акта внедрения </a:t>
            </a:r>
            <a:r>
              <a:rPr lang="ru-RU" sz="32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при </a:t>
            </a:r>
            <a:r>
              <a:rPr lang="ru-RU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подаче проекта учебной медиа-продукции 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Заявку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и аннотацию проекта на электронном и бумажном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носителях</a:t>
            </a:r>
            <a:endParaRPr lang="ru-RU" sz="2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Краткие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методические рекомендации по использованию проекта в учебном процессе или методическое описание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проекта</a:t>
            </a:r>
            <a:endParaRPr lang="ru-RU" sz="2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Проект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записанный на цифровом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носителе</a:t>
            </a:r>
            <a:endParaRPr lang="ru-RU" sz="2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Тесты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и вопросы обратной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связи</a:t>
            </a:r>
            <a:endParaRPr lang="ru-RU" sz="2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0BD0D9"/>
              </a:buClr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9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4617B"/>
                </a:solidFill>
              </a:rPr>
              <a:t>Вопросы? Вопросы? Вопросы?</a:t>
            </a:r>
            <a:endParaRPr lang="ru-RU" dirty="0"/>
          </a:p>
        </p:txBody>
      </p:sp>
      <p:pic>
        <p:nvPicPr>
          <p:cNvPr id="3" name="Picture 3" descr="C:\Documents and Settings\Aiman\Мои документы\Мои рисунки\Бизнес картинки\IPCMXCAOEHXFWCA7QL8AVCAS5278OCAJDV1EDCA0I4N7RCA2RNEP1CA2OLH9SCABQQ443CA6TF3CRCAPWG4FKCA35P2KICA5VECLWCAKS1MZ3CAH01FZDCAUOAKMVCAHYVXIXCAMO98MUCAMRAW2NCAGVM5F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3929090" cy="3929090"/>
          </a:xfrm>
          <a:prstGeom prst="rect">
            <a:avLst/>
          </a:prstGeom>
          <a:noFill/>
        </p:spPr>
      </p:pic>
      <p:pic>
        <p:nvPicPr>
          <p:cNvPr id="4" name="Picture 4" descr="C:\Documents and Settings\Aiman\Мои документы\Мои рисунки\Бизнес картинки\82QBQCA7T4RESCAJ8HOXJCAIHBWQNCACXJMSRCA8NJ7HGCA0ZO9QKCA1R4CZOCAIR61OBCA09OAJXCALVIRK0CAAR0CJJCAEOF0B8CA66TCNMCANZDG35CA4909SECA4BSGY4CAX17JS4CAVKID95CAM0O15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152640"/>
            <a:ext cx="2428892" cy="2286016"/>
          </a:xfrm>
          <a:prstGeom prst="rect">
            <a:avLst/>
          </a:prstGeom>
          <a:noFill/>
        </p:spPr>
      </p:pic>
      <p:pic>
        <p:nvPicPr>
          <p:cNvPr id="5" name="Picture 2" descr="C:\Documents and Settings\Aiman\Мои документы\Мои рисунки\Бизнес картинки\GS8J2CAJDRL1DCA11BZVRCATRPI1XCA64VJKKCAH10L0SCAH2A6X3CACY99G5CA1T503JCAHK761ICAAUUWM2CAZYM3OXCA60SAOQCAU7YLOMCAHK5EDHCAYZSYA6CA4FG8ZYCA2BPZ5MCAFTXQO6CASZWT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5819" y="4490255"/>
            <a:ext cx="2071702" cy="2071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45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.slidesharecdn.com/509298-130518045606-phpapp01/95/slide-5-1024.jpg?cb=136887132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304800"/>
            <a:ext cx="8762999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6C126E"/>
                </a:solidFill>
                <a:latin typeface="Times New Roman" pitchFamily="18" charset="0"/>
                <a:cs typeface="Times New Roman" pitchFamily="18" charset="0"/>
              </a:rPr>
              <a:t>Задачами интерактивных форм обучения являются: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pPr lvl="0"/>
            <a:r>
              <a:rPr lang="ru-RU" sz="2200" b="1" dirty="0" smtClean="0"/>
              <a:t>Пробуждение</a:t>
            </a:r>
            <a:r>
              <a:rPr lang="ru-RU" sz="2200" dirty="0" smtClean="0"/>
              <a:t> </a:t>
            </a:r>
            <a:r>
              <a:rPr lang="ru-RU" sz="2200" dirty="0"/>
              <a:t>у обучающихся </a:t>
            </a:r>
            <a:r>
              <a:rPr lang="ru-RU" sz="2200" dirty="0" smtClean="0"/>
              <a:t>интереса</a:t>
            </a:r>
            <a:endParaRPr lang="ru-RU" sz="2200" dirty="0"/>
          </a:p>
          <a:p>
            <a:pPr lvl="0"/>
            <a:r>
              <a:rPr lang="ru-RU" sz="2200" b="1" dirty="0" smtClean="0"/>
              <a:t>Эффективное </a:t>
            </a:r>
            <a:r>
              <a:rPr lang="ru-RU" sz="2200" b="1" dirty="0"/>
              <a:t>усвоение </a:t>
            </a:r>
            <a:r>
              <a:rPr lang="ru-RU" sz="2200" dirty="0"/>
              <a:t>учебного </a:t>
            </a:r>
            <a:r>
              <a:rPr lang="ru-RU" sz="2200" dirty="0" smtClean="0"/>
              <a:t>материала</a:t>
            </a:r>
            <a:endParaRPr lang="ru-RU" sz="2200" dirty="0"/>
          </a:p>
          <a:p>
            <a:pPr lvl="0"/>
            <a:r>
              <a:rPr lang="ru-RU" sz="2200" b="1" dirty="0"/>
              <a:t>С</a:t>
            </a:r>
            <a:r>
              <a:rPr lang="ru-RU" sz="2200" b="1" dirty="0" smtClean="0"/>
              <a:t>амостоятельный </a:t>
            </a:r>
            <a:r>
              <a:rPr lang="ru-RU" sz="2200" b="1" dirty="0"/>
              <a:t>поиск </a:t>
            </a:r>
            <a:r>
              <a:rPr lang="ru-RU" sz="2200" dirty="0"/>
              <a:t>учащимися путей и вариантов решения поставленной учебной задачи (выбор одного из предложенных вариантов или нахождение собственного варианта и обоснование решения</a:t>
            </a:r>
            <a:r>
              <a:rPr lang="ru-RU" sz="2200" dirty="0" smtClean="0"/>
              <a:t>)</a:t>
            </a:r>
            <a:endParaRPr lang="ru-RU" sz="2200" dirty="0"/>
          </a:p>
          <a:p>
            <a:pPr lvl="0"/>
            <a:r>
              <a:rPr lang="ru-RU" sz="2200" b="1" dirty="0" smtClean="0"/>
              <a:t>Установление </a:t>
            </a:r>
            <a:r>
              <a:rPr lang="ru-RU" sz="2200" b="1" dirty="0"/>
              <a:t>воздействия </a:t>
            </a:r>
            <a:r>
              <a:rPr lang="ru-RU" sz="2200" dirty="0"/>
              <a:t>между студентами, обучение работать в команде, проявлять терпимость к любой точке зрения, уважать право каждого на свободу слова, уважать его </a:t>
            </a:r>
            <a:r>
              <a:rPr lang="ru-RU" sz="2200" dirty="0" smtClean="0"/>
              <a:t>достоинства</a:t>
            </a:r>
            <a:endParaRPr lang="ru-RU" sz="2200" dirty="0"/>
          </a:p>
          <a:p>
            <a:pPr lvl="0"/>
            <a:r>
              <a:rPr lang="ru-RU" sz="2200" b="1" dirty="0" smtClean="0"/>
              <a:t>Формирование</a:t>
            </a:r>
            <a:r>
              <a:rPr lang="ru-RU" sz="2200" dirty="0" smtClean="0"/>
              <a:t> </a:t>
            </a:r>
            <a:r>
              <a:rPr lang="ru-RU" sz="2200" dirty="0"/>
              <a:t>у обучающихся мнения и </a:t>
            </a:r>
            <a:r>
              <a:rPr lang="ru-RU" sz="2200" dirty="0" smtClean="0"/>
              <a:t>отношения</a:t>
            </a:r>
            <a:endParaRPr lang="ru-RU" sz="2200" dirty="0"/>
          </a:p>
          <a:p>
            <a:pPr lvl="0"/>
            <a:r>
              <a:rPr lang="ru-RU" sz="2200" b="1" dirty="0"/>
              <a:t>Ф</a:t>
            </a:r>
            <a:r>
              <a:rPr lang="ru-RU" sz="2200" b="1" dirty="0" smtClean="0"/>
              <a:t>ормирование</a:t>
            </a:r>
            <a:r>
              <a:rPr lang="ru-RU" sz="2200" dirty="0" smtClean="0"/>
              <a:t> </a:t>
            </a:r>
            <a:r>
              <a:rPr lang="ru-RU" sz="2200" dirty="0"/>
              <a:t>жизненных и профессиональных </a:t>
            </a:r>
            <a:r>
              <a:rPr lang="ru-RU" sz="2200" b="1" dirty="0" smtClean="0"/>
              <a:t>навыков</a:t>
            </a:r>
            <a:endParaRPr lang="ru-RU" sz="2200" dirty="0"/>
          </a:p>
          <a:p>
            <a:pPr lvl="0"/>
            <a:r>
              <a:rPr lang="ru-RU" sz="2200" b="1" dirty="0" smtClean="0"/>
              <a:t>Выход </a:t>
            </a:r>
            <a:r>
              <a:rPr lang="ru-RU" sz="2200" b="1" dirty="0"/>
              <a:t>на уровень </a:t>
            </a:r>
            <a:r>
              <a:rPr lang="ru-RU" sz="2200" dirty="0"/>
              <a:t>осознанной компетентности </a:t>
            </a:r>
            <a:r>
              <a:rPr lang="ru-RU" sz="2200" dirty="0" smtClean="0"/>
              <a:t>студента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2073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.slidesharecdn.com/509298-130518045606-phpapp01/95/slide-9-638.jpg?cb=136887132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0"/>
            <a:ext cx="845820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9682</TotalTime>
  <Words>994</Words>
  <Application>Microsoft Office PowerPoint</Application>
  <PresentationFormat>Экран (4:3)</PresentationFormat>
  <Paragraphs>131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Методология case-study в медицинском образовании</vt:lpstr>
      <vt:lpstr>Этапы развития и внедрения  инновационных методик в учебный процесс КазНМУ</vt:lpstr>
      <vt:lpstr>Перечень необходимых документов для получения акта внедрения :</vt:lpstr>
      <vt:lpstr>Презентация PowerPoint</vt:lpstr>
      <vt:lpstr> Перечень документов, необходимых для получения акта внедрения при подаче проекта учебной медиа-продукции :</vt:lpstr>
      <vt:lpstr>Вопросы? Вопросы? Вопросы?</vt:lpstr>
      <vt:lpstr>Презентация PowerPoint</vt:lpstr>
      <vt:lpstr>Задачами интерактивных форм обучения являются: </vt:lpstr>
      <vt:lpstr>Презентация PowerPoint</vt:lpstr>
      <vt:lpstr>Кейс-стади</vt:lpstr>
      <vt:lpstr>Классификация кейсов</vt:lpstr>
      <vt:lpstr>Виды кейсов</vt:lpstr>
      <vt:lpstr>Методология case-study</vt:lpstr>
      <vt:lpstr>Организация кейса</vt:lpstr>
      <vt:lpstr>Цель обучаемых – проанализировать данные ситуации, найденные решения, использовав при этом приобретенные теоретические знания</vt:lpstr>
      <vt:lpstr>1. Подготовка занятия. </vt:lpstr>
      <vt:lpstr>2. Ознакомление. </vt:lpstr>
      <vt:lpstr>Стратегии поведения преподавателя в ходе работы с кейсом</vt:lpstr>
      <vt:lpstr>3. Аналитический этап. </vt:lpstr>
      <vt:lpstr>4. Итоговый этап (презентация групповых решений)</vt:lpstr>
      <vt:lpstr>Результаты при использовании «кейс-стади»</vt:lpstr>
      <vt:lpstr>Оценка результатов интерактивного обучения</vt:lpstr>
      <vt:lpstr>Результат</vt:lpstr>
      <vt:lpstr>Активное обучение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интерактивных методов обучения в учебном процессе</dc:title>
  <dc:creator>user</dc:creator>
  <cp:lastModifiedBy>Жанар</cp:lastModifiedBy>
  <cp:revision>66</cp:revision>
  <dcterms:modified xsi:type="dcterms:W3CDTF">2014-02-11T11:14:09Z</dcterms:modified>
</cp:coreProperties>
</file>