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9" r:id="rId1"/>
  </p:sldMasterIdLst>
  <p:notesMasterIdLst>
    <p:notesMasterId r:id="rId10"/>
  </p:notesMasterIdLst>
  <p:sldIdLst>
    <p:sldId id="285" r:id="rId2"/>
    <p:sldId id="286" r:id="rId3"/>
    <p:sldId id="288" r:id="rId4"/>
    <p:sldId id="289" r:id="rId5"/>
    <p:sldId id="293" r:id="rId6"/>
    <p:sldId id="295" r:id="rId7"/>
    <p:sldId id="296" r:id="rId8"/>
    <p:sldId id="277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72" d="100"/>
          <a:sy n="72" d="100"/>
        </p:scale>
        <p:origin x="-1248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B6E69A7-11FE-42B8-9036-28D0424E086F}" type="datetime1">
              <a:rPr lang="en-US"/>
              <a:pPr/>
              <a:t>10/24/13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03AD495-F7E3-4093-A2BA-C86CBE8F96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47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134E-F83D-4DF5-9C24-FADC5ADD50D9}" type="datetime1">
              <a:rPr lang="en-US" smtClean="0"/>
              <a:pPr/>
              <a:t>10/24/13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AB24-C1A4-429E-8179-2CCC10099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07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134E-F83D-4DF5-9C24-FADC5ADD50D9}" type="datetime1">
              <a:rPr lang="en-US" smtClean="0"/>
              <a:pPr/>
              <a:t>10/24/13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AB24-C1A4-429E-8179-2CCC10099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61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134E-F83D-4DF5-9C24-FADC5ADD50D9}" type="datetime1">
              <a:rPr lang="en-US" smtClean="0"/>
              <a:pPr/>
              <a:t>10/24/13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AB24-C1A4-429E-8179-2CCC10099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73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134E-F83D-4DF5-9C24-FADC5ADD50D9}" type="datetime1">
              <a:rPr lang="en-US" smtClean="0"/>
              <a:pPr/>
              <a:t>10/24/13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AB24-C1A4-429E-8179-2CCC10099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25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134E-F83D-4DF5-9C24-FADC5ADD50D9}" type="datetime1">
              <a:rPr lang="en-US" smtClean="0"/>
              <a:pPr/>
              <a:t>10/24/13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AB24-C1A4-429E-8179-2CCC10099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71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134E-F83D-4DF5-9C24-FADC5ADD50D9}" type="datetime1">
              <a:rPr lang="en-US" smtClean="0"/>
              <a:pPr/>
              <a:t>10/24/13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AB24-C1A4-429E-8179-2CCC10099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8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134E-F83D-4DF5-9C24-FADC5ADD50D9}" type="datetime1">
              <a:rPr lang="en-US" smtClean="0"/>
              <a:pPr/>
              <a:t>10/24/13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AB24-C1A4-429E-8179-2CCC10099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40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134E-F83D-4DF5-9C24-FADC5ADD50D9}" type="datetime1">
              <a:rPr lang="en-US" smtClean="0"/>
              <a:pPr/>
              <a:t>10/24/13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AB24-C1A4-429E-8179-2CCC10099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3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134E-F83D-4DF5-9C24-FADC5ADD50D9}" type="datetime1">
              <a:rPr lang="en-US" smtClean="0"/>
              <a:pPr/>
              <a:t>10/24/13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AB24-C1A4-429E-8179-2CCC10099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8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134E-F83D-4DF5-9C24-FADC5ADD50D9}" type="datetime1">
              <a:rPr lang="en-US" smtClean="0"/>
              <a:pPr/>
              <a:t>10/24/13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AB24-C1A4-429E-8179-2CCC10099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554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134E-F83D-4DF5-9C24-FADC5ADD50D9}" type="datetime1">
              <a:rPr lang="en-US" smtClean="0"/>
              <a:pPr/>
              <a:t>10/24/13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AB24-C1A4-429E-8179-2CCC10099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9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4134E-F83D-4DF5-9C24-FADC5ADD50D9}" type="datetime1">
              <a:rPr lang="en-US" smtClean="0"/>
              <a:pPr/>
              <a:t>10/24/13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8AB24-C1A4-429E-8179-2CCC10099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1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jl:30813813.0%20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578" y="260648"/>
            <a:ext cx="7672414" cy="3744416"/>
          </a:xfrm>
        </p:spPr>
        <p:txBody>
          <a:bodyPr>
            <a:normAutofit/>
          </a:bodyPr>
          <a:lstStyle/>
          <a:p>
            <a:r>
              <a:rPr lang="ru-RU" dirty="0" smtClean="0"/>
              <a:t>Проблемы </a:t>
            </a:r>
            <a:r>
              <a:rPr lang="ru-RU" dirty="0" smtClean="0"/>
              <a:t>и перспективы социально-психологической помощи населению в условиях ПМСП РК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005064"/>
            <a:ext cx="8784976" cy="25922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34" charset="-128"/>
              </a:rPr>
              <a:t>Центр коммуникативных навыков</a:t>
            </a:r>
          </a:p>
          <a:p>
            <a:pPr>
              <a:lnSpc>
                <a:spcPct val="80000"/>
              </a:lnSpc>
            </a:pP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34" charset="-128"/>
              </a:rPr>
              <a:t>К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34" charset="-128"/>
              </a:rPr>
              <a:t>афедра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34" charset="-128"/>
              </a:rPr>
              <a:t> коммуникативных навыков, основ психотерапии, общей и медицинской психологии 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34" charset="-128"/>
              </a:rPr>
              <a:t>М.АСИМОВ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ea typeface="ＭＳ Ｐゴシック" pitchFamily="34" charset="-128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2306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ПОЧЕМУ </a:t>
            </a:r>
            <a:r>
              <a:rPr lang="ru-RU" sz="3200" dirty="0"/>
              <a:t>МЫ ГОВОРИМ О НЕОБХОДИМОСТИ ПСИХОЛОГИЧЕСКОЙ И СОЦИАЛЬНОЙ ПОМОЩИ? 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Холистический подход </a:t>
            </a:r>
            <a:r>
              <a:rPr lang="en-US" dirty="0" smtClean="0"/>
              <a:t>–</a:t>
            </a:r>
            <a:r>
              <a:rPr lang="ru-RU" dirty="0" smtClean="0"/>
              <a:t> Гиппократ;</a:t>
            </a:r>
          </a:p>
          <a:p>
            <a:r>
              <a:rPr lang="ru-RU" dirty="0" err="1" smtClean="0"/>
              <a:t>Биопсихосоциальная</a:t>
            </a:r>
            <a:r>
              <a:rPr lang="ru-RU" dirty="0" smtClean="0"/>
              <a:t> модель в противовес «</a:t>
            </a:r>
            <a:r>
              <a:rPr lang="ru-RU" dirty="0"/>
              <a:t>машинной модели</a:t>
            </a:r>
            <a:r>
              <a:rPr lang="ru-RU" dirty="0" smtClean="0"/>
              <a:t>» (</a:t>
            </a:r>
            <a:r>
              <a:rPr lang="da-DK" dirty="0"/>
              <a:t>Th. Uexkull и W. Wesiak (1990</a:t>
            </a:r>
            <a:r>
              <a:rPr lang="da-DK" dirty="0" smtClean="0"/>
              <a:t>)</a:t>
            </a:r>
            <a:r>
              <a:rPr lang="ru-RU" dirty="0" smtClean="0"/>
              <a:t>;</a:t>
            </a:r>
          </a:p>
          <a:p>
            <a:r>
              <a:rPr lang="ru-RU" dirty="0" smtClean="0"/>
              <a:t>Психосоматическая медицина </a:t>
            </a:r>
            <a:r>
              <a:rPr lang="en-US" dirty="0" smtClean="0"/>
              <a:t>–</a:t>
            </a:r>
            <a:r>
              <a:rPr lang="ru-RU" dirty="0" smtClean="0"/>
              <a:t> психосоматический подход;</a:t>
            </a:r>
          </a:p>
          <a:p>
            <a:r>
              <a:rPr lang="ru-RU" dirty="0" smtClean="0"/>
              <a:t>Устав ВОЗ - </a:t>
            </a:r>
            <a:r>
              <a:rPr lang="ru-RU" dirty="0"/>
              <a:t>«здоровье — это не отсутствие болезни как таковой или физических недостатков, а состояние полного физического, душевного и социального благополучия</a:t>
            </a:r>
            <a:r>
              <a:rPr lang="ru-RU" dirty="0" smtClean="0"/>
              <a:t>» (2006г);</a:t>
            </a:r>
          </a:p>
          <a:p>
            <a:r>
              <a:rPr lang="ru-RU" dirty="0" smtClean="0"/>
              <a:t>Пациент-центрированный подход.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98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633670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ru-RU" sz="3600" i="1" dirty="0" smtClean="0"/>
              <a:t>«</a:t>
            </a:r>
            <a:r>
              <a:rPr lang="en-US" sz="3600" i="1" dirty="0" smtClean="0"/>
              <a:t>…</a:t>
            </a:r>
            <a:r>
              <a:rPr lang="ru-RU" sz="3600" i="1" dirty="0" smtClean="0"/>
              <a:t>потребность </a:t>
            </a:r>
            <a:r>
              <a:rPr lang="ru-RU" sz="3600" i="1" dirty="0"/>
              <a:t>только в психиатрических и наркологических учреждениях республики составляет свыше 500, </a:t>
            </a:r>
            <a:endParaRPr lang="ru-RU" sz="3600" i="1" dirty="0" smtClean="0"/>
          </a:p>
          <a:p>
            <a:pPr marL="0" indent="0">
              <a:buNone/>
            </a:pPr>
            <a:r>
              <a:rPr lang="ru-RU" sz="3600" i="1" dirty="0" smtClean="0"/>
              <a:t>в </a:t>
            </a:r>
            <a:r>
              <a:rPr lang="ru-RU" sz="3600" i="1" dirty="0"/>
              <a:t>нейрохирургических, неврологических отделениях, отделениях восстановительного лечения - около 150 </a:t>
            </a:r>
            <a:r>
              <a:rPr lang="ru-RU" sz="3600" i="1" dirty="0" smtClean="0"/>
              <a:t>психологов</a:t>
            </a:r>
            <a:r>
              <a:rPr lang="en-US" sz="3600" i="1" dirty="0" smtClean="0"/>
              <a:t>…</a:t>
            </a:r>
            <a:r>
              <a:rPr lang="ru-RU" sz="3600" i="1" dirty="0" smtClean="0"/>
              <a:t>» </a:t>
            </a:r>
            <a:endParaRPr lang="ru-RU" sz="3600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4803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МЫ ИМЕЕМ!?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Приказ МЗ РК от 26.11.2009г. № 791. Об утверждении квалификационных характеристик медицинских и фармацевтических специальностей Специальность «Психиатрия (Наркология, психотерапия, сексопатология, медицинская психология, </a:t>
            </a:r>
            <a:r>
              <a:rPr lang="en-US" dirty="0" smtClean="0"/>
              <a:t>…</a:t>
            </a:r>
            <a:r>
              <a:rPr lang="ru-RU" dirty="0" smtClean="0"/>
              <a:t>)»</a:t>
            </a:r>
          </a:p>
          <a:p>
            <a:r>
              <a:rPr lang="ru-RU" b="1" dirty="0" smtClean="0"/>
              <a:t>Приказ Министерства здравоохранения Республики Казахстан от 2 июля 1992 года № 321 О мерах по дальнейшему развитию и совершенствованию психологической службы в системе здравоохранения, </a:t>
            </a:r>
            <a:r>
              <a:rPr lang="ru-RU" i="1" dirty="0" smtClean="0"/>
              <a:t>утратил силу в соответствии с </a:t>
            </a:r>
            <a:r>
              <a:rPr lang="ru-RU" b="1" u="sng" dirty="0" smtClean="0">
                <a:hlinkClick r:id="rId2" action="ppaction://hlinkfile"/>
              </a:rPr>
              <a:t>приказом</a:t>
            </a:r>
            <a:r>
              <a:rPr lang="ru-RU" i="1" dirty="0" smtClean="0"/>
              <a:t> Министра здравоохранения РК от 31 августа 2010 года № 684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515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Autofit/>
          </a:bodyPr>
          <a:lstStyle/>
          <a:p>
            <a:r>
              <a:rPr lang="ru-RU" sz="2000" b="1" dirty="0"/>
              <a:t>Приказ </a:t>
            </a:r>
            <a:r>
              <a:rPr lang="ru-RU" sz="2000" b="1" dirty="0" err="1"/>
              <a:t>и.о</a:t>
            </a:r>
            <a:r>
              <a:rPr lang="ru-RU" sz="2000" b="1" dirty="0"/>
              <a:t>. </a:t>
            </a:r>
            <a:r>
              <a:rPr lang="ru-RU" sz="2000" b="1" dirty="0" smtClean="0"/>
              <a:t>МЗ РК </a:t>
            </a:r>
            <a:r>
              <a:rPr lang="ru-RU" sz="2000" b="1" dirty="0"/>
              <a:t>от 5 января 2011 года № 7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Об утверждении Положения о деятельности организаций здравоохранения, оказывающих амбулаторно-поликлиническую помощь</a:t>
            </a:r>
            <a:r>
              <a:rPr lang="ru-RU" sz="2000" dirty="0"/>
              <a:t/>
            </a:r>
            <a:br>
              <a:rPr lang="ru-RU" sz="2000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608512"/>
          </a:xfrm>
        </p:spPr>
        <p:txBody>
          <a:bodyPr>
            <a:normAutofit/>
          </a:bodyPr>
          <a:lstStyle/>
          <a:p>
            <a:r>
              <a:rPr lang="ru-RU" b="1" dirty="0" smtClean="0"/>
              <a:t>ПМСП </a:t>
            </a:r>
            <a:r>
              <a:rPr lang="ru-RU" b="1" dirty="0"/>
              <a:t>включает в себя:</a:t>
            </a:r>
          </a:p>
          <a:p>
            <a:r>
              <a:rPr lang="ru-RU" dirty="0" smtClean="0"/>
              <a:t>отделение </a:t>
            </a:r>
            <a:r>
              <a:rPr lang="ru-RU" dirty="0"/>
              <a:t>профилактики и социально-психологической помощи;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имеющее в составе:</a:t>
            </a:r>
          </a:p>
          <a:p>
            <a:r>
              <a:rPr lang="ru-RU" dirty="0" smtClean="0"/>
              <a:t>кабинет </a:t>
            </a:r>
            <a:r>
              <a:rPr lang="ru-RU" dirty="0"/>
              <a:t>социального работника;</a:t>
            </a:r>
          </a:p>
          <a:p>
            <a:r>
              <a:rPr lang="ru-RU" dirty="0"/>
              <a:t>кабинет психолога;</a:t>
            </a:r>
          </a:p>
          <a:p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655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Классификатор специальностей </a:t>
            </a:r>
            <a:r>
              <a:rPr lang="ru-RU" b="1" dirty="0" err="1"/>
              <a:t>бакалавриата</a:t>
            </a:r>
            <a:r>
              <a:rPr lang="ru-RU" b="1" dirty="0"/>
              <a:t> и магистратуры</a:t>
            </a:r>
            <a:br>
              <a:rPr lang="ru-RU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Бакалавр</a:t>
            </a:r>
          </a:p>
          <a:p>
            <a:r>
              <a:rPr lang="ru-RU" dirty="0"/>
              <a:t>050503 «Психология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090500 </a:t>
            </a:r>
            <a:r>
              <a:rPr lang="ru-RU" dirty="0" smtClean="0"/>
              <a:t>«Социальная работа»</a:t>
            </a:r>
            <a:r>
              <a:rPr lang="ru-RU" dirty="0"/>
              <a:t>.</a:t>
            </a:r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Магистратура</a:t>
            </a:r>
          </a:p>
          <a:p>
            <a:r>
              <a:rPr lang="ru-RU" dirty="0" smtClean="0"/>
              <a:t>6М050503 </a:t>
            </a:r>
            <a:r>
              <a:rPr lang="ru-RU" dirty="0"/>
              <a:t>«Психология»</a:t>
            </a:r>
            <a:r>
              <a:rPr lang="ru-RU" dirty="0" smtClean="0"/>
              <a:t>.</a:t>
            </a:r>
          </a:p>
          <a:p>
            <a:r>
              <a:rPr lang="ru-RU" dirty="0" smtClean="0"/>
              <a:t>6М090500 «Социальная работа»</a:t>
            </a:r>
            <a:r>
              <a:rPr lang="ru-RU" dirty="0"/>
              <a:t>.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1487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Пути </a:t>
            </a:r>
            <a:r>
              <a:rPr lang="ru-RU" dirty="0" smtClean="0"/>
              <a:t>решения</a:t>
            </a:r>
            <a:br>
              <a:rPr lang="ru-RU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Бакалавр - Психолог? </a:t>
            </a:r>
            <a:endParaRPr lang="ru-RU" dirty="0" smtClean="0"/>
          </a:p>
          <a:p>
            <a:r>
              <a:rPr lang="ru-RU" dirty="0" smtClean="0"/>
              <a:t>Бакалавр </a:t>
            </a:r>
            <a:r>
              <a:rPr lang="en-US" dirty="0" smtClean="0"/>
              <a:t>–</a:t>
            </a:r>
            <a:r>
              <a:rPr lang="ru-RU" dirty="0" smtClean="0"/>
              <a:t> Социальный работник?</a:t>
            </a:r>
          </a:p>
          <a:p>
            <a:r>
              <a:rPr lang="ru-RU" dirty="0" smtClean="0"/>
              <a:t>Магистр </a:t>
            </a:r>
            <a:r>
              <a:rPr lang="en-US" dirty="0" smtClean="0"/>
              <a:t>–</a:t>
            </a:r>
            <a:r>
              <a:rPr lang="ru-RU" dirty="0" smtClean="0"/>
              <a:t> Клинический психолог?</a:t>
            </a:r>
          </a:p>
          <a:p>
            <a:r>
              <a:rPr lang="ru-RU" dirty="0" smtClean="0"/>
              <a:t>Магистр </a:t>
            </a:r>
            <a:r>
              <a:rPr lang="en-US" dirty="0" smtClean="0"/>
              <a:t>–</a:t>
            </a:r>
            <a:r>
              <a:rPr lang="ru-RU" dirty="0" smtClean="0"/>
              <a:t> Социальный работник в медицине?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168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HE CENTER_LOGO_VI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contrast="34000"/>
          </a:blip>
          <a:stretch>
            <a:fillRect/>
          </a:stretch>
        </p:blipFill>
        <p:spPr>
          <a:xfrm>
            <a:off x="6984000" y="356400"/>
            <a:ext cx="1735828" cy="1692000"/>
          </a:xfrm>
          <a:prstGeom prst="rect">
            <a:avLst/>
          </a:prstGeom>
        </p:spPr>
      </p:pic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16" cy="1143000"/>
          </a:xfrm>
        </p:spPr>
        <p:txBody>
          <a:bodyPr/>
          <a:lstStyle/>
          <a:p>
            <a:r>
              <a:rPr lang="ru-RU" dirty="0" smtClean="0">
                <a:ea typeface="ＭＳ Ｐゴシック" pitchFamily="34" charset="-128"/>
              </a:rPr>
              <a:t>ЗАКЛЮЧЕНИЕ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r>
              <a:rPr lang="ru-RU" dirty="0" err="1" smtClean="0">
                <a:ea typeface="ＭＳ Ｐゴシック" pitchFamily="34" charset="-128"/>
              </a:rPr>
              <a:t>Этапность</a:t>
            </a:r>
            <a:r>
              <a:rPr lang="ru-RU" dirty="0" smtClean="0">
                <a:ea typeface="ＭＳ Ｐゴシック" pitchFamily="34" charset="-128"/>
              </a:rPr>
              <a:t>;</a:t>
            </a:r>
          </a:p>
          <a:p>
            <a:r>
              <a:rPr lang="ru-RU" dirty="0" smtClean="0">
                <a:ea typeface="ＭＳ Ｐゴシック" pitchFamily="34" charset="-128"/>
              </a:rPr>
              <a:t>Преемственность</a:t>
            </a:r>
            <a:r>
              <a:rPr lang="ru-RU" dirty="0" smtClean="0">
                <a:ea typeface="ＭＳ Ｐゴシック" pitchFamily="34" charset="-128"/>
              </a:rPr>
              <a:t>;</a:t>
            </a:r>
          </a:p>
          <a:p>
            <a:r>
              <a:rPr lang="ru-RU" dirty="0" smtClean="0">
                <a:ea typeface="ＭＳ Ｐゴシック" pitchFamily="34" charset="-128"/>
              </a:rPr>
              <a:t>Вовлечение специалистов соответствующих </a:t>
            </a:r>
            <a:r>
              <a:rPr lang="ru-RU" dirty="0" smtClean="0">
                <a:ea typeface="ＭＳ Ｐゴシック" pitchFamily="34" charset="-128"/>
              </a:rPr>
              <a:t>профилей</a:t>
            </a:r>
            <a:r>
              <a:rPr lang="ru-RU" dirty="0">
                <a:ea typeface="ＭＳ Ｐゴシック" pitchFamily="34" charset="-128"/>
              </a:rPr>
              <a:t>.</a:t>
            </a:r>
            <a:endParaRPr lang="ru-RU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2658</TotalTime>
  <Words>270</Words>
  <Application>Microsoft Macintosh PowerPoint</Application>
  <PresentationFormat>On-screen Show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Проблемы и перспективы социально-психологической помощи населению в условиях ПМСП РК </vt:lpstr>
      <vt:lpstr> ПОЧЕМУ МЫ ГОВОРИМ О НЕОБХОДИМОСТИ ПСИХОЛОГИЧЕСКОЙ И СОЦИАЛЬНОЙ ПОМОЩИ?  </vt:lpstr>
      <vt:lpstr>PowerPoint Presentation</vt:lpstr>
      <vt:lpstr>ЧТО МЫ ИМЕЕМ!?</vt:lpstr>
      <vt:lpstr>Приказ и.о. МЗ РК от 5 января 2011 года № 7  Об утверждении Положения о деятельности организаций здравоохранения, оказывающих амбулаторно-поликлиническую помощь </vt:lpstr>
      <vt:lpstr>Классификатор специальностей бакалавриата и магистратуры </vt:lpstr>
      <vt:lpstr>Пути решения </vt:lpstr>
      <vt:lpstr>ЗАКЛЮЧЕНИЕ</vt:lpstr>
    </vt:vector>
  </TitlesOfParts>
  <Company>Individual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ТЕОРЕТИЧЕСКИЕ, МЕТОДОЛОГИЧЕСКИЕ И ОРГАНИЗАЦИОННЫЕ ОСНОВЫ РАЗВИТИЯ КОММУНИКАТИВНОЙ КОМПЕТЕНЦИИ СТУДЕТОВ КАЗНМУ</dc:title>
  <dc:creator>MA</dc:creator>
  <cp:lastModifiedBy>MA</cp:lastModifiedBy>
  <cp:revision>97</cp:revision>
  <dcterms:created xsi:type="dcterms:W3CDTF">2011-08-26T16:01:25Z</dcterms:created>
  <dcterms:modified xsi:type="dcterms:W3CDTF">2013-10-24T08:34:49Z</dcterms:modified>
</cp:coreProperties>
</file>