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13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571480"/>
            <a:ext cx="7772400" cy="2643206"/>
          </a:xfrm>
        </p:spPr>
        <p:txBody>
          <a:bodyPr>
            <a:normAutofit/>
          </a:bodyPr>
          <a:lstStyle/>
          <a:p>
            <a:r>
              <a:rPr lang="kk-KZ" dirty="0" smtClean="0"/>
              <a:t>Формирование заявки на приобретение учебной литературы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4678" y="4714884"/>
            <a:ext cx="5929322" cy="1757378"/>
          </a:xfrm>
        </p:spPr>
        <p:txBody>
          <a:bodyPr/>
          <a:lstStyle/>
          <a:p>
            <a:r>
              <a:rPr lang="kk-KZ" dirty="0" smtClean="0"/>
              <a:t>Славко </a:t>
            </a:r>
            <a:r>
              <a:rPr lang="kk-KZ" dirty="0" smtClean="0"/>
              <a:t>Е.А.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20676"/>
          </a:xfrm>
        </p:spPr>
        <p:txBody>
          <a:bodyPr>
            <a:normAutofit/>
          </a:bodyPr>
          <a:lstStyle/>
          <a:p>
            <a:pPr algn="just"/>
            <a:r>
              <a:rPr lang="ru-RU" sz="3600" b="1" dirty="0" smtClean="0">
                <a:solidFill>
                  <a:srgbClr val="FF0000"/>
                </a:solidFill>
              </a:rPr>
              <a:t>Наименование учебного издания </a:t>
            </a:r>
            <a:r>
              <a:rPr lang="ru-RU" sz="3600" dirty="0" smtClean="0"/>
              <a:t>для приобретения рекомендует кафедра согласно типовой программы дисциплины и современных достижений науки и практики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Autofit/>
          </a:bodyPr>
          <a:lstStyle/>
          <a:p>
            <a:pPr algn="just"/>
            <a:r>
              <a:rPr lang="ru-RU" sz="3600" b="1" dirty="0" smtClean="0">
                <a:solidFill>
                  <a:srgbClr val="FF0000"/>
                </a:solidFill>
              </a:rPr>
              <a:t>Количество экземпляров </a:t>
            </a:r>
            <a:r>
              <a:rPr lang="ru-RU" sz="3600" dirty="0" smtClean="0"/>
              <a:t>по каждому изданию обосновывает кафедра на основании </a:t>
            </a:r>
            <a:r>
              <a:rPr lang="ru-RU" sz="3600" dirty="0" smtClean="0">
                <a:solidFill>
                  <a:srgbClr val="FF0000"/>
                </a:solidFill>
              </a:rPr>
              <a:t>анализа карты обеспеченности </a:t>
            </a:r>
            <a:r>
              <a:rPr lang="ru-RU" sz="3600" dirty="0" smtClean="0"/>
              <a:t>литературой дисциплины, </a:t>
            </a:r>
            <a:r>
              <a:rPr lang="ru-RU" sz="3600" dirty="0" smtClean="0">
                <a:solidFill>
                  <a:srgbClr val="FF0000"/>
                </a:solidFill>
              </a:rPr>
              <a:t>количества </a:t>
            </a:r>
            <a:r>
              <a:rPr lang="ru-RU" sz="3600" dirty="0" err="1" smtClean="0"/>
              <a:t>одномоментно</a:t>
            </a:r>
            <a:r>
              <a:rPr lang="ru-RU" sz="3600" dirty="0" smtClean="0"/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обучающихся</a:t>
            </a:r>
            <a:r>
              <a:rPr lang="ru-RU" sz="3600" dirty="0" smtClean="0"/>
              <a:t> по данной дисциплине, рекомендации в качестве </a:t>
            </a:r>
            <a:r>
              <a:rPr lang="ru-RU" sz="3600" dirty="0" smtClean="0">
                <a:solidFill>
                  <a:srgbClr val="FF0000"/>
                </a:solidFill>
              </a:rPr>
              <a:t>основной или дополнительной </a:t>
            </a:r>
            <a:r>
              <a:rPr lang="ru-RU" sz="3600" dirty="0" smtClean="0">
                <a:solidFill>
                  <a:srgbClr val="FF0000"/>
                </a:solidFill>
              </a:rPr>
              <a:t>литературы </a:t>
            </a:r>
            <a:r>
              <a:rPr lang="ru-RU" sz="3600" dirty="0" smtClean="0"/>
              <a:t>согласно Типовой программе дисциплины</a:t>
            </a:r>
            <a:endParaRPr lang="ru-RU" sz="3600" dirty="0" smtClean="0"/>
          </a:p>
          <a:p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 algn="just"/>
            <a:r>
              <a:rPr lang="ru-RU" sz="3600" dirty="0" smtClean="0"/>
              <a:t>Комиссия по обеспеченности учебной литературой при учебных департаментах </a:t>
            </a:r>
            <a:r>
              <a:rPr lang="ru-RU" sz="3600" b="1" dirty="0" smtClean="0">
                <a:solidFill>
                  <a:srgbClr val="FF0000"/>
                </a:solidFill>
              </a:rPr>
              <a:t>обсуждает и рекомендует </a:t>
            </a:r>
            <a:r>
              <a:rPr lang="ru-RU" sz="3600" dirty="0" smtClean="0"/>
              <a:t>представленный перечень учебной литературы для приобретения, подает </a:t>
            </a:r>
            <a:r>
              <a:rPr lang="ru-RU" sz="3600" dirty="0" err="1" smtClean="0"/>
              <a:t>объедененную</a:t>
            </a:r>
            <a:r>
              <a:rPr lang="ru-RU" sz="3600" dirty="0" smtClean="0"/>
              <a:t> заявку  от департамента в ОУМР</a:t>
            </a: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just"/>
            <a:r>
              <a:rPr lang="ru-RU" sz="3600" dirty="0" smtClean="0"/>
              <a:t>Комиссия по приобретению учебной литературы  обсуждает </a:t>
            </a:r>
            <a:r>
              <a:rPr lang="ru-RU" sz="3600" b="1" dirty="0" smtClean="0">
                <a:solidFill>
                  <a:srgbClr val="FF0000"/>
                </a:solidFill>
              </a:rPr>
              <a:t>окончательный </a:t>
            </a:r>
            <a:r>
              <a:rPr lang="ru-RU" sz="3600" b="1" dirty="0" smtClean="0">
                <a:solidFill>
                  <a:srgbClr val="FF0000"/>
                </a:solidFill>
              </a:rPr>
              <a:t>список учебных изданий для </a:t>
            </a:r>
            <a:r>
              <a:rPr lang="ru-RU" sz="3600" b="1" dirty="0" smtClean="0">
                <a:solidFill>
                  <a:srgbClr val="FF0000"/>
                </a:solidFill>
              </a:rPr>
              <a:t>приобретения.</a:t>
            </a:r>
          </a:p>
          <a:p>
            <a:pPr algn="just"/>
            <a:r>
              <a:rPr lang="ru-RU" sz="3600" dirty="0" smtClean="0"/>
              <a:t>После обсуждения на методическом совете и утверждения проректором по УВР ОУМР </a:t>
            </a:r>
            <a:r>
              <a:rPr lang="ru-RU" sz="3600" dirty="0" smtClean="0"/>
              <a:t> подает заявку в </a:t>
            </a:r>
            <a:r>
              <a:rPr lang="ru-RU" sz="3600" dirty="0" smtClean="0"/>
              <a:t>отдел </a:t>
            </a:r>
            <a:r>
              <a:rPr lang="ru-RU" sz="3600" dirty="0" smtClean="0"/>
              <a:t>государственных закупок.</a:t>
            </a:r>
            <a:endParaRPr lang="ru-RU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115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Формирование заявки на приобретение учебной литературы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Количество учебных изданий на 1 обучающего</dc:title>
  <dc:creator>Елена</dc:creator>
  <cp:lastModifiedBy>Kaznmu</cp:lastModifiedBy>
  <cp:revision>9</cp:revision>
  <dcterms:created xsi:type="dcterms:W3CDTF">2011-10-11T18:20:49Z</dcterms:created>
  <dcterms:modified xsi:type="dcterms:W3CDTF">2013-10-02T09:16:03Z</dcterms:modified>
</cp:coreProperties>
</file>