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3"/>
  </p:notesMasterIdLst>
  <p:sldIdLst>
    <p:sldId id="393" r:id="rId2"/>
    <p:sldId id="394" r:id="rId3"/>
    <p:sldId id="346" r:id="rId4"/>
    <p:sldId id="395" r:id="rId5"/>
    <p:sldId id="328" r:id="rId6"/>
    <p:sldId id="329" r:id="rId7"/>
    <p:sldId id="330" r:id="rId8"/>
    <p:sldId id="331" r:id="rId9"/>
    <p:sldId id="332" r:id="rId10"/>
    <p:sldId id="396" r:id="rId11"/>
    <p:sldId id="386" r:id="rId12"/>
    <p:sldId id="387" r:id="rId13"/>
    <p:sldId id="400" r:id="rId14"/>
    <p:sldId id="401" r:id="rId15"/>
    <p:sldId id="402" r:id="rId16"/>
    <p:sldId id="399" r:id="rId17"/>
    <p:sldId id="404" r:id="rId18"/>
    <p:sldId id="403" r:id="rId19"/>
    <p:sldId id="405" r:id="rId20"/>
    <p:sldId id="337" r:id="rId21"/>
    <p:sldId id="39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1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2"/>
                <c:pt idx="0">
                  <c:v>девушки</c:v>
                </c:pt>
                <c:pt idx="1">
                  <c:v>юноши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49.9</c:v>
                </c:pt>
                <c:pt idx="1">
                  <c:v>50.1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9580351211379277"/>
          <c:y val="0.37841584819937196"/>
          <c:w val="0.28533597941481931"/>
          <c:h val="0.1414890536959087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-0.18312118148957424"/>
                  <c:y val="-9.4949545565901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331548432894706"/>
                  <c:y val="0.100895961013218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1 партнер</c:v>
                </c:pt>
                <c:pt idx="1">
                  <c:v>2 и более партнеров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68</c:v>
                </c:pt>
                <c:pt idx="1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>
                <c:manualLayout>
                  <c:x val="7.7755441606719822E-2"/>
                  <c:y val="-0.23485304032507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1 партнер</c:v>
                </c:pt>
                <c:pt idx="1">
                  <c:v>2 и более партнеров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11.7</c:v>
                </c:pt>
                <c:pt idx="1">
                  <c:v>88.3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10-14  лет</c:v>
                </c:pt>
                <c:pt idx="1">
                  <c:v>15-19 лет</c:v>
                </c:pt>
                <c:pt idx="2">
                  <c:v>20-24 г.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27.1</c:v>
                </c:pt>
                <c:pt idx="1">
                  <c:v>33.1</c:v>
                </c:pt>
                <c:pt idx="2">
                  <c:v>39.799999999999997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село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10-14 лет</c:v>
                </c:pt>
                <c:pt idx="1">
                  <c:v>15-19 лет</c:v>
                </c:pt>
                <c:pt idx="2">
                  <c:v>20-24 г.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53.3</c:v>
                </c:pt>
                <c:pt idx="1">
                  <c:v>50.5</c:v>
                </c:pt>
                <c:pt idx="2">
                  <c:v>40.700000000000003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город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10-14 лет</c:v>
                </c:pt>
                <c:pt idx="1">
                  <c:v>15-19 лет</c:v>
                </c:pt>
                <c:pt idx="2">
                  <c:v>20-24 г.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46.7</c:v>
                </c:pt>
                <c:pt idx="1">
                  <c:v>49.5</c:v>
                </c:pt>
                <c:pt idx="2">
                  <c:v>59.3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274112"/>
        <c:axId val="35275904"/>
      </c:barChart>
      <c:catAx>
        <c:axId val="35274112"/>
        <c:scaling>
          <c:orientation val="minMax"/>
        </c:scaling>
        <c:delete val="0"/>
        <c:axPos val="b"/>
        <c:majorTickMark val="out"/>
        <c:minorTickMark val="none"/>
        <c:tickLblPos val="nextTo"/>
        <c:crossAx val="35275904"/>
        <c:crosses val="autoZero"/>
        <c:auto val="1"/>
        <c:lblAlgn val="ctr"/>
        <c:lblOffset val="100"/>
        <c:noMultiLvlLbl val="0"/>
      </c:catAx>
      <c:valAx>
        <c:axId val="352759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52741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РК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31</c:v>
                </c:pt>
                <c:pt idx="1">
                  <c:v>28.2</c:v>
                </c:pt>
                <c:pt idx="2">
                  <c:v>29.4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Мангистау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46.7</c:v>
                </c:pt>
                <c:pt idx="1">
                  <c:v>39.5</c:v>
                </c:pt>
                <c:pt idx="2">
                  <c:v>41.1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Алматы</c:v>
                </c:pt>
              </c:strCache>
            </c:strRef>
          </c:tx>
          <c:dLbls>
            <c:dLbl>
              <c:idx val="0"/>
              <c:layout>
                <c:manualLayout>
                  <c:x val="-2.7777777777777776E-2"/>
                  <c:y val="7.5762881844151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30.2</c:v>
                </c:pt>
                <c:pt idx="1">
                  <c:v>14.3</c:v>
                </c:pt>
                <c:pt idx="2">
                  <c:v>13.7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203328"/>
        <c:axId val="35209216"/>
      </c:lineChart>
      <c:catAx>
        <c:axId val="35203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209216"/>
        <c:crosses val="autoZero"/>
        <c:auto val="1"/>
        <c:lblAlgn val="ctr"/>
        <c:lblOffset val="100"/>
        <c:noMultiLvlLbl val="0"/>
      </c:catAx>
      <c:valAx>
        <c:axId val="35209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2033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967386021191799E-2"/>
          <c:y val="3.6443293946503759E-2"/>
          <c:w val="0.70112472052104602"/>
          <c:h val="0.843173265004596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15-18 лет</c:v>
                </c:pt>
              </c:strCache>
            </c:strRef>
          </c:tx>
          <c:dLbls>
            <c:dLbl>
              <c:idx val="0"/>
              <c:layout>
                <c:manualLayout>
                  <c:x val="-3.0864197530864196E-3"/>
                  <c:y val="-5.3314620556995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864197530864196E-3"/>
                  <c:y val="-3.9284457252522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32098765432098E-3"/>
                  <c:y val="-4.7702555235206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432098765432098E-3"/>
                  <c:y val="-5.0508587896100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3.9284678199976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1.3</c:v>
                </c:pt>
                <c:pt idx="1">
                  <c:v>1.2</c:v>
                </c:pt>
                <c:pt idx="2">
                  <c:v>0.9</c:v>
                </c:pt>
                <c:pt idx="3">
                  <c:v>0.7</c:v>
                </c:pt>
                <c:pt idx="4">
                  <c:v>0.6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15-49 лет</c:v>
                </c:pt>
              </c:strCache>
            </c:strRef>
          </c:tx>
          <c:dLbls>
            <c:dLbl>
              <c:idx val="0"/>
              <c:layout>
                <c:manualLayout>
                  <c:x val="4.6296296296296294E-3"/>
                  <c:y val="-4.4896522574311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864197530864196E-3"/>
                  <c:y val="-4.77025552352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802469135802469E-2"/>
                  <c:y val="-4.4896522574311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432098765432098E-3"/>
                  <c:y val="-5.3314620556995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30.3</c:v>
                </c:pt>
                <c:pt idx="1">
                  <c:v>28.1</c:v>
                </c:pt>
                <c:pt idx="2">
                  <c:v>25.5</c:v>
                </c:pt>
                <c:pt idx="3">
                  <c:v>23</c:v>
                </c:pt>
                <c:pt idx="4">
                  <c:v>20.7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19-34  лет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22.9</c:v>
                </c:pt>
                <c:pt idx="1">
                  <c:v>21</c:v>
                </c:pt>
                <c:pt idx="2">
                  <c:v>19.100000000000001</c:v>
                </c:pt>
                <c:pt idx="3">
                  <c:v>17.399999999999999</c:v>
                </c:pt>
                <c:pt idx="4">
                  <c:v>15.7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127680"/>
        <c:axId val="35129216"/>
      </c:lineChart>
      <c:catAx>
        <c:axId val="35127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129216"/>
        <c:crosses val="autoZero"/>
        <c:auto val="1"/>
        <c:lblAlgn val="ctr"/>
        <c:lblOffset val="100"/>
        <c:noMultiLvlLbl val="0"/>
      </c:catAx>
      <c:valAx>
        <c:axId val="35129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1276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15-49 лет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2592592592592587E-3"/>
                  <c:y val="0.157137829010091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11.6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15-19 лет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1.3888888888888888E-2"/>
                  <c:y val="0.21045244956708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716049382716049E-3"/>
                  <c:y val="0.137495600383829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20.6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20-24 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604938271604937E-2"/>
                  <c:y val="0.182392122958141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88888888888888E-2"/>
                  <c:y val="0.154332017296650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18.399999999999999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166080"/>
        <c:axId val="35167616"/>
        <c:axId val="0"/>
      </c:bar3DChart>
      <c:catAx>
        <c:axId val="35166080"/>
        <c:scaling>
          <c:orientation val="minMax"/>
        </c:scaling>
        <c:delete val="0"/>
        <c:axPos val="b"/>
        <c:majorTickMark val="out"/>
        <c:minorTickMark val="none"/>
        <c:tickLblPos val="nextTo"/>
        <c:crossAx val="35167616"/>
        <c:crossesAt val="1"/>
        <c:auto val="1"/>
        <c:lblAlgn val="ctr"/>
        <c:lblOffset val="100"/>
        <c:noMultiLvlLbl val="0"/>
      </c:catAx>
      <c:valAx>
        <c:axId val="35167616"/>
        <c:scaling>
          <c:orientation val="minMax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spPr>
          <a:noFill/>
        </c:spPr>
        <c:crossAx val="351660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Ответили правильно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1728395061728392E-3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728395061728392E-3"/>
                  <c:y val="2.2448261287155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691358024691357E-2"/>
                  <c:y val="-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4691358024691357E-2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Юноши 15-24 г.</c:v>
                </c:pt>
                <c:pt idx="1">
                  <c:v>Девушки 15-24 г.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34.1</c:v>
                </c:pt>
                <c:pt idx="1">
                  <c:v>36.200000000000003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Не ответили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Юноши 15-24 г.</c:v>
                </c:pt>
                <c:pt idx="1">
                  <c:v>Девушки 15-24 г.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65.900000000000006</c:v>
                </c:pt>
                <c:pt idx="1">
                  <c:v>63.8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060352"/>
        <c:axId val="35070336"/>
        <c:axId val="0"/>
      </c:bar3DChart>
      <c:catAx>
        <c:axId val="35060352"/>
        <c:scaling>
          <c:orientation val="minMax"/>
        </c:scaling>
        <c:delete val="0"/>
        <c:axPos val="b"/>
        <c:majorTickMark val="out"/>
        <c:minorTickMark val="none"/>
        <c:tickLblPos val="nextTo"/>
        <c:crossAx val="35070336"/>
        <c:crosses val="autoZero"/>
        <c:auto val="1"/>
        <c:lblAlgn val="ctr"/>
        <c:lblOffset val="100"/>
        <c:noMultiLvlLbl val="0"/>
      </c:catAx>
      <c:valAx>
        <c:axId val="350703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50603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до 15 лет</c:v>
                </c:pt>
                <c:pt idx="1">
                  <c:v>16-18 лет</c:v>
                </c:pt>
                <c:pt idx="2">
                  <c:v>19-21 г.</c:v>
                </c:pt>
                <c:pt idx="3">
                  <c:v>22-25 лет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12</c:v>
                </c:pt>
                <c:pt idx="2">
                  <c:v>68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034304"/>
        <c:axId val="46061056"/>
      </c:barChart>
      <c:catAx>
        <c:axId val="46034304"/>
        <c:scaling>
          <c:orientation val="minMax"/>
        </c:scaling>
        <c:delete val="0"/>
        <c:axPos val="b"/>
        <c:majorTickMark val="out"/>
        <c:minorTickMark val="none"/>
        <c:tickLblPos val="nextTo"/>
        <c:crossAx val="46061056"/>
        <c:crosses val="autoZero"/>
        <c:auto val="1"/>
        <c:lblAlgn val="ctr"/>
        <c:lblOffset val="100"/>
        <c:noMultiLvlLbl val="0"/>
      </c:catAx>
      <c:valAx>
        <c:axId val="46061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034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до 15 лет</c:v>
                </c:pt>
                <c:pt idx="1">
                  <c:v>16-18 лет</c:v>
                </c:pt>
                <c:pt idx="2">
                  <c:v>19-21 г.</c:v>
                </c:pt>
                <c:pt idx="3">
                  <c:v>22-25 лет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11.8</c:v>
                </c:pt>
                <c:pt idx="1">
                  <c:v>56.8</c:v>
                </c:pt>
                <c:pt idx="2">
                  <c:v>23.5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143296"/>
        <c:axId val="79146368"/>
      </c:barChart>
      <c:catAx>
        <c:axId val="79143296"/>
        <c:scaling>
          <c:orientation val="minMax"/>
        </c:scaling>
        <c:delete val="0"/>
        <c:axPos val="b"/>
        <c:majorTickMark val="out"/>
        <c:minorTickMark val="none"/>
        <c:tickLblPos val="nextTo"/>
        <c:crossAx val="79146368"/>
        <c:crosses val="autoZero"/>
        <c:auto val="1"/>
        <c:lblAlgn val="ctr"/>
        <c:lblOffset val="100"/>
        <c:noMultiLvlLbl val="0"/>
      </c:catAx>
      <c:valAx>
        <c:axId val="79146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143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1D3C6-1383-499E-A4C4-BC5880AFA8D8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A0B5E-29C8-4667-A82F-55944AE75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9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A0B5E-29C8-4667-A82F-55944AE75F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68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00BCA3-C479-4D62-A885-BF9DC9EBD395}" type="slidenum">
              <a:rPr lang="en-US"/>
              <a:pPr/>
              <a:t>17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D09B-9DA7-4D9E-85FB-5BC2C5D6689C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D8DE5-AD17-4EB7-944F-A31B2681FC6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D09B-9DA7-4D9E-85FB-5BC2C5D6689C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D8DE5-AD17-4EB7-944F-A31B2681FC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D09B-9DA7-4D9E-85FB-5BC2C5D6689C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D8DE5-AD17-4EB7-944F-A31B2681FC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D09B-9DA7-4D9E-85FB-5BC2C5D6689C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D8DE5-AD17-4EB7-944F-A31B2681FC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D09B-9DA7-4D9E-85FB-5BC2C5D6689C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D8DE5-AD17-4EB7-944F-A31B2681FC6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D09B-9DA7-4D9E-85FB-5BC2C5D6689C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D8DE5-AD17-4EB7-944F-A31B2681FC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D09B-9DA7-4D9E-85FB-5BC2C5D6689C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D8DE5-AD17-4EB7-944F-A31B2681FC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D09B-9DA7-4D9E-85FB-5BC2C5D6689C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D8DE5-AD17-4EB7-944F-A31B2681FC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D09B-9DA7-4D9E-85FB-5BC2C5D6689C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D8DE5-AD17-4EB7-944F-A31B2681FC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D09B-9DA7-4D9E-85FB-5BC2C5D6689C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D8DE5-AD17-4EB7-944F-A31B2681FC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D09B-9DA7-4D9E-85FB-5BC2C5D6689C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DED8DE5-AD17-4EB7-944F-A31B2681FC6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6AD09B-9DA7-4D9E-85FB-5BC2C5D6689C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ED8DE5-AD17-4EB7-944F-A31B2681FC6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dinfo.org/files/MICS4_Kazakhstan_FinalReport_2010-11_Eng.pdf" TargetMode="External"/><Relationship Id="rId2" Type="http://schemas.openxmlformats.org/officeDocument/2006/relationships/hyperlink" Target="http://www.stat.gov.k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untryoffice.unfpa.org/kazakhstan/?reports=6270" TargetMode="External"/><Relationship Id="rId4" Type="http://schemas.openxmlformats.org/officeDocument/2006/relationships/hyperlink" Target="http://whqlibdoc.who.int/hq/2003/WHO_FCH_CAH_02.14.pdf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Роль </a:t>
            </a:r>
            <a:r>
              <a:rPr lang="kk-KZ" b="1" dirty="0"/>
              <a:t>ПМСП </a:t>
            </a:r>
            <a:r>
              <a:rPr lang="ru-RU" b="1" dirty="0"/>
              <a:t> в </a:t>
            </a:r>
            <a:r>
              <a:rPr lang="ru-RU" b="1" dirty="0" smtClean="0"/>
              <a:t>охране сексуального </a:t>
            </a:r>
            <a:r>
              <a:rPr lang="ru-RU" b="1" dirty="0"/>
              <a:t>и репродуктивного здоровья молодежи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15200" cy="1752600"/>
          </a:xfrm>
        </p:spPr>
        <p:txBody>
          <a:bodyPr/>
          <a:lstStyle/>
          <a:p>
            <a:r>
              <a:rPr lang="ru-RU" dirty="0" smtClean="0"/>
              <a:t>Кафедра акушерства и гинекологии №1</a:t>
            </a:r>
          </a:p>
          <a:p>
            <a:r>
              <a:rPr lang="ru-RU" dirty="0" smtClean="0"/>
              <a:t>Доцент Аманжолова Б.К., асс.Алиева Ш.У., асс. Далиева Г.Ш.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30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152401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Анонимное анкетирование</a:t>
            </a:r>
            <a:endParaRPr lang="en-US" dirty="0"/>
          </a:p>
        </p:txBody>
      </p:sp>
      <p:pic>
        <p:nvPicPr>
          <p:cNvPr id="3074" name="Picture 2" descr="C:\Users\Balkhash\Desktop\IMG_435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6200"/>
            <a:ext cx="3611750" cy="280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799"/>
            <a:ext cx="3581400" cy="228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91000" y="1447800"/>
            <a:ext cx="4343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Анонимное анкетирование студентов КазНМУ: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/>
              <a:t>2011 г. : 129 студентов в возрасте 17-19 лет. Изучена информированность по вопросам планирования семьи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/>
              <a:t>2013 г. : 386 студентов в возрасте 20-25 лет. Анализ сексуального поведения.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213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Отношение к контрацепции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839200" cy="3886199"/>
          </a:xfrm>
        </p:spPr>
        <p:txBody>
          <a:bodyPr>
            <a:normAutofit/>
          </a:bodyPr>
          <a:lstStyle/>
          <a:p>
            <a:pPr lvl="1"/>
            <a:r>
              <a:rPr lang="en-US" sz="3200" dirty="0"/>
              <a:t>40.6 % </a:t>
            </a:r>
            <a:r>
              <a:rPr lang="ru-RU" sz="3200" dirty="0" smtClean="0"/>
              <a:t>сексуально-активных подростков не используют контрацептивы </a:t>
            </a:r>
          </a:p>
          <a:p>
            <a:pPr lvl="1"/>
            <a:r>
              <a:rPr lang="en-US" sz="3200" dirty="0" smtClean="0"/>
              <a:t>93.7 </a:t>
            </a:r>
            <a:r>
              <a:rPr lang="en-US" sz="3200" dirty="0"/>
              <a:t>%  </a:t>
            </a:r>
            <a:r>
              <a:rPr lang="ru-RU" sz="3200" dirty="0" smtClean="0"/>
              <a:t>не применяли контрацептивы при половом дебюте</a:t>
            </a:r>
            <a:endParaRPr lang="en-US" sz="3200" dirty="0"/>
          </a:p>
          <a:p>
            <a:pPr lvl="1"/>
            <a:r>
              <a:rPr lang="en-US" sz="3200" dirty="0" smtClean="0"/>
              <a:t>82.2 %  </a:t>
            </a:r>
            <a:r>
              <a:rPr lang="ru-RU" sz="3200" dirty="0" smtClean="0"/>
              <a:t>хотели бы отложить рождение детей на 2 и более  лет, т.е. </a:t>
            </a:r>
            <a:r>
              <a:rPr lang="ru-RU" sz="3200" dirty="0"/>
              <a:t>н</a:t>
            </a:r>
            <a:r>
              <a:rPr lang="ru-RU" sz="3200" dirty="0" smtClean="0"/>
              <a:t>уждаются в контрацепции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5867400"/>
            <a:ext cx="883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Аманжолова Б.К., Далиева Г.Ш.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24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Источники информации о контрацепции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400"/>
          </a:xfrm>
        </p:spPr>
        <p:txBody>
          <a:bodyPr>
            <a:normAutofit/>
          </a:bodyPr>
          <a:lstStyle/>
          <a:p>
            <a:pPr lvl="1"/>
            <a:r>
              <a:rPr lang="ru-RU" sz="3600" dirty="0" smtClean="0"/>
              <a:t>Друзья </a:t>
            </a:r>
            <a:r>
              <a:rPr lang="en-US" sz="3600" dirty="0" smtClean="0"/>
              <a:t>-  </a:t>
            </a:r>
            <a:r>
              <a:rPr lang="en-US" sz="3600" dirty="0" smtClean="0"/>
              <a:t>58.1%</a:t>
            </a:r>
          </a:p>
          <a:p>
            <a:pPr lvl="1"/>
            <a:r>
              <a:rPr lang="ru-RU" sz="3600" dirty="0" smtClean="0"/>
              <a:t>Медицинские работники -</a:t>
            </a:r>
            <a:r>
              <a:rPr lang="en-US" sz="3600" dirty="0" smtClean="0"/>
              <a:t>1.7</a:t>
            </a:r>
            <a:r>
              <a:rPr lang="en-US" sz="3600" dirty="0" smtClean="0"/>
              <a:t>% </a:t>
            </a:r>
            <a:endParaRPr lang="ru-RU" sz="3600" dirty="0" smtClean="0"/>
          </a:p>
          <a:p>
            <a:pPr lvl="1"/>
            <a:r>
              <a:rPr lang="ru-RU" sz="3600" dirty="0" smtClean="0"/>
              <a:t>Родители - </a:t>
            </a:r>
            <a:r>
              <a:rPr lang="en-US" sz="3600" dirty="0" smtClean="0"/>
              <a:t>10.9%</a:t>
            </a:r>
            <a:endParaRPr lang="en-US" sz="3600" dirty="0" smtClean="0"/>
          </a:p>
          <a:p>
            <a:pPr lvl="2"/>
            <a:r>
              <a:rPr lang="en-US" sz="2800" dirty="0" smtClean="0"/>
              <a:t>40 % </a:t>
            </a:r>
            <a:r>
              <a:rPr lang="ru-RU" sz="2800" dirty="0"/>
              <a:t>считают неприемлемым для себя обсуждение подобных вопросов с родителями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5867400"/>
            <a:ext cx="883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Аманжолова Б.К., Далиева Г.Ш.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45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Барьеры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>
            <a:normAutofit/>
          </a:bodyPr>
          <a:lstStyle/>
          <a:p>
            <a:r>
              <a:rPr lang="ru-RU" dirty="0" smtClean="0"/>
              <a:t>Психологические барьеры (страх </a:t>
            </a:r>
            <a:r>
              <a:rPr lang="ru-RU" dirty="0"/>
              <a:t>огласки, осуждения </a:t>
            </a:r>
            <a:r>
              <a:rPr lang="ru-RU" dirty="0" smtClean="0"/>
              <a:t>окружающих)</a:t>
            </a:r>
          </a:p>
          <a:p>
            <a:r>
              <a:rPr lang="ru-RU" dirty="0" smtClean="0"/>
              <a:t>Отсутствие конфиденциальности  (92,2% заинтересованы </a:t>
            </a:r>
            <a:r>
              <a:rPr lang="ru-RU" dirty="0"/>
              <a:t>в конфиденциальности при посещении центров планирования </a:t>
            </a:r>
            <a:r>
              <a:rPr lang="ru-RU" dirty="0" smtClean="0"/>
              <a:t>семьи)</a:t>
            </a:r>
          </a:p>
          <a:p>
            <a:r>
              <a:rPr lang="ru-RU" dirty="0" smtClean="0"/>
              <a:t>Недружелюбность медицинского персонала (73,6% </a:t>
            </a:r>
            <a:r>
              <a:rPr lang="ru-RU" dirty="0"/>
              <a:t>подростков остались недовольны  качеством </a:t>
            </a:r>
            <a:r>
              <a:rPr lang="ru-RU" dirty="0" smtClean="0"/>
              <a:t>консультации)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6324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Аманжолова Б.К., Далиева Г.Ш. 2011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17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Половой дебют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Девушки (%)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Юноши (%)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622040309"/>
              </p:ext>
            </p:extLst>
          </p:nvPr>
        </p:nvGraphicFramePr>
        <p:xfrm>
          <a:off x="457200" y="2174875"/>
          <a:ext cx="4040188" cy="3768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21993604"/>
              </p:ext>
            </p:extLst>
          </p:nvPr>
        </p:nvGraphicFramePr>
        <p:xfrm>
          <a:off x="4645025" y="2174875"/>
          <a:ext cx="4041775" cy="3768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43000" y="6400800"/>
            <a:ext cx="516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Юлдашева Р.Ж., Алиева Ш.У., Бержанова А.Т., </a:t>
            </a:r>
            <a:r>
              <a:rPr lang="ru-RU" dirty="0" smtClean="0"/>
              <a:t>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96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Количество половых партнеров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Девушки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/>
              <a:t>Ю</a:t>
            </a:r>
            <a:r>
              <a:rPr lang="ru-RU" dirty="0" smtClean="0"/>
              <a:t>ноши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382383164"/>
              </p:ext>
            </p:extLst>
          </p:nvPr>
        </p:nvGraphicFramePr>
        <p:xfrm>
          <a:off x="457200" y="2514600"/>
          <a:ext cx="4040188" cy="384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30662189"/>
              </p:ext>
            </p:extLst>
          </p:nvPr>
        </p:nvGraphicFramePr>
        <p:xfrm>
          <a:off x="4645025" y="2514600"/>
          <a:ext cx="4041775" cy="384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90600" y="6324600"/>
            <a:ext cx="516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Юлдашева Р.Ж., Алиева Ш.У., Бержанова А.Т.,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84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/>
              <a:t>У подростков имеется недостаток информации о контрацепции, а также ложные представления о надежности контрацептивных средств </a:t>
            </a:r>
            <a:endParaRPr lang="ru-RU" dirty="0" smtClean="0"/>
          </a:p>
          <a:p>
            <a:r>
              <a:rPr lang="en-US" dirty="0"/>
              <a:t>40.6 % </a:t>
            </a:r>
            <a:r>
              <a:rPr lang="ru-RU" dirty="0"/>
              <a:t>сексуально-активных подростков не используют контрацептивы </a:t>
            </a:r>
          </a:p>
          <a:p>
            <a:pPr lvl="0"/>
            <a:r>
              <a:rPr lang="ru-RU" dirty="0" smtClean="0"/>
              <a:t>Юноши </a:t>
            </a:r>
            <a:r>
              <a:rPr lang="ru-RU" dirty="0"/>
              <a:t>отличаются большей сексуальной </a:t>
            </a:r>
            <a:r>
              <a:rPr lang="ru-RU" dirty="0" smtClean="0"/>
              <a:t>активностью</a:t>
            </a:r>
            <a:r>
              <a:rPr lang="ru-RU" dirty="0"/>
              <a:t> </a:t>
            </a:r>
            <a:r>
              <a:rPr lang="ru-RU" dirty="0" smtClean="0"/>
              <a:t>и чаще вовлечены в  рискованноне сексуальное поведение </a:t>
            </a:r>
            <a:endParaRPr lang="en-US" dirty="0"/>
          </a:p>
          <a:p>
            <a:pPr lvl="0"/>
            <a:r>
              <a:rPr lang="ru-RU" dirty="0" smtClean="0"/>
              <a:t>Получению </a:t>
            </a:r>
            <a:r>
              <a:rPr lang="ru-RU" dirty="0"/>
              <a:t>полноценной информации о контрацепции мешают психологические </a:t>
            </a:r>
            <a:r>
              <a:rPr lang="ru-RU" dirty="0" smtClean="0"/>
              <a:t> и организационные барьеры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34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533400"/>
            <a:ext cx="81534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/>
              <a:t>Дружественная </a:t>
            </a:r>
            <a:r>
              <a:rPr lang="ru-RU" dirty="0" smtClean="0"/>
              <a:t>молодежи </a:t>
            </a:r>
            <a:r>
              <a:rPr lang="ru-RU" dirty="0" smtClean="0"/>
              <a:t>медицинская служба</a:t>
            </a:r>
            <a:endParaRPr lang="en-US" dirty="0" smtClean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05000"/>
            <a:ext cx="8153400" cy="41148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ru-RU" sz="2800" dirty="0" smtClean="0">
                <a:latin typeface="Futura Lt BT" charset="0"/>
              </a:rPr>
              <a:t>Сотрудники должны создать комфортную, конфиденциальную, безопасную обстановку </a:t>
            </a:r>
            <a:endParaRPr lang="ru-RU" sz="2800" dirty="0" smtClean="0">
              <a:latin typeface="Futura Lt BT" charset="0"/>
            </a:endParaRP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ru-RU" sz="2800" dirty="0" smtClean="0">
                <a:latin typeface="Futura Lt BT" charset="0"/>
              </a:rPr>
              <a:t>Общение </a:t>
            </a:r>
            <a:r>
              <a:rPr lang="ru-RU" sz="2800" dirty="0" smtClean="0">
                <a:latin typeface="Futura Lt BT" charset="0"/>
              </a:rPr>
              <a:t>с молодежью должно быть уважительным </a:t>
            </a:r>
            <a:endParaRPr lang="en-US" sz="2800" dirty="0" smtClean="0">
              <a:latin typeface="Futura Lt BT" charset="0"/>
            </a:endParaRPr>
          </a:p>
          <a:p>
            <a:pPr eaLnBrk="1" hangingPunct="1">
              <a:lnSpc>
                <a:spcPct val="90000"/>
              </a:lnSpc>
              <a:spcBef>
                <a:spcPct val="35000"/>
              </a:spcBef>
            </a:pPr>
            <a:r>
              <a:rPr lang="ru-RU" sz="2800" dirty="0" smtClean="0">
                <a:latin typeface="Futura Lt BT" charset="0"/>
              </a:rPr>
              <a:t>Необходимо проводить скрининг на выявления рискованного поведения подростков и молодежи</a:t>
            </a:r>
            <a:endParaRPr lang="en-US" sz="2800" dirty="0" smtClean="0">
              <a:latin typeface="Futura Lt BT" charset="0"/>
            </a:endParaRPr>
          </a:p>
          <a:p>
            <a:pPr eaLnBrk="1" hangingPunct="1">
              <a:lnSpc>
                <a:spcPct val="90000"/>
              </a:lnSpc>
              <a:spcBef>
                <a:spcPct val="35000"/>
              </a:spcBef>
            </a:pPr>
            <a:r>
              <a:rPr lang="ru-RU" sz="2800" dirty="0" smtClean="0">
                <a:latin typeface="Futura Lt BT" charset="0"/>
              </a:rPr>
              <a:t>Медицинские сотрудники должны понимать как способности, возраст, пол, религия, социально-экономический статус могут влиять на репродуктивное здоровье подростков.</a:t>
            </a:r>
            <a:endParaRPr lang="en-US" sz="2800" dirty="0" smtClean="0">
              <a:latin typeface="Futura Lt BT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dirty="0" smtClean="0">
              <a:latin typeface="Futura Lt BT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b="1" dirty="0" smtClean="0">
              <a:latin typeface="Futura Lt B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64008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WHO: Adolescent Friendly Health Services</a:t>
            </a:r>
          </a:p>
        </p:txBody>
      </p:sp>
    </p:spTree>
    <p:extLst>
      <p:ext uri="{BB962C8B-B14F-4D97-AF65-F5344CB8AC3E}">
        <p14:creationId xmlns:p14="http://schemas.microsoft.com/office/powerpoint/2010/main" val="406580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Резервы ПМСП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Возможность консультирования всех членов семьи</a:t>
            </a:r>
          </a:p>
          <a:p>
            <a:r>
              <a:rPr lang="ru-RU" dirty="0" smtClean="0"/>
              <a:t>Санитарно-просветительная работа с родителями, включая вопросы о репродуктивном здоровье их детей</a:t>
            </a:r>
          </a:p>
          <a:p>
            <a:r>
              <a:rPr lang="ru-RU" dirty="0" smtClean="0"/>
              <a:t>Половое воспитание подростков, соответствующее их возрасту. Не запугивать, а обеспечить правдивой информацией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55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Резервы </a:t>
            </a:r>
            <a:r>
              <a:rPr lang="ru-RU" dirty="0" smtClean="0"/>
              <a:t>ПМСП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Обеспечить конфиденциальность</a:t>
            </a:r>
            <a:endParaRPr lang="ru-RU" dirty="0"/>
          </a:p>
          <a:p>
            <a:r>
              <a:rPr lang="ru-RU" dirty="0" smtClean="0"/>
              <a:t>Выявление потребности в контрацепции во время рутинного приема</a:t>
            </a:r>
          </a:p>
          <a:p>
            <a:r>
              <a:rPr lang="ru-RU" dirty="0" smtClean="0"/>
              <a:t>Консультирование по контрацепции и/или снабдить брошюрами, адресами интернет-сайтов, молодежных центров, кабинетов планирования семьи</a:t>
            </a:r>
          </a:p>
          <a:p>
            <a:r>
              <a:rPr lang="ru-RU" dirty="0" smtClean="0"/>
              <a:t>При наступлении беременности психологическая поддержка, правовая помощь</a:t>
            </a:r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6921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Молодежь Казахстана. О чем говорят цифры?</a:t>
            </a:r>
          </a:p>
          <a:p>
            <a:r>
              <a:rPr lang="ru-RU" dirty="0" smtClean="0"/>
              <a:t>Анализ анонимного анкетирования студентов</a:t>
            </a:r>
          </a:p>
          <a:p>
            <a:r>
              <a:rPr lang="ru-RU" dirty="0" smtClean="0"/>
              <a:t>Резервы ПМСП в развитии дружественных молодежи медицинских услуг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86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dirty="0" smtClean="0"/>
              <a:t>Литература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100" dirty="0" smtClean="0"/>
              <a:t>1.Статистический </a:t>
            </a:r>
            <a:r>
              <a:rPr lang="ru-RU" sz="2100" dirty="0"/>
              <a:t>ежегодник  «</a:t>
            </a:r>
            <a:r>
              <a:rPr lang="en-US" sz="2100" dirty="0" err="1"/>
              <a:t>Ka</a:t>
            </a:r>
            <a:r>
              <a:rPr lang="ru-RU" sz="2100" dirty="0"/>
              <a:t>захстан 2011» Астана, 2012 / 214 с. Агенство по статистике РК. Под редакцией А.А. Смаилова . Доступен на сайте </a:t>
            </a:r>
            <a:r>
              <a:rPr lang="en-US" sz="2100" u="sng" dirty="0">
                <a:hlinkClick r:id="rId2"/>
              </a:rPr>
              <a:t>http</a:t>
            </a:r>
            <a:r>
              <a:rPr lang="ru-RU" sz="2100" u="sng" dirty="0">
                <a:hlinkClick r:id="rId2"/>
              </a:rPr>
              <a:t>://</a:t>
            </a:r>
            <a:r>
              <a:rPr lang="en-US" sz="2100" u="sng" dirty="0">
                <a:hlinkClick r:id="rId2"/>
              </a:rPr>
              <a:t>www</a:t>
            </a:r>
            <a:r>
              <a:rPr lang="ru-RU" sz="2100" u="sng" dirty="0">
                <a:hlinkClick r:id="rId2"/>
              </a:rPr>
              <a:t>.</a:t>
            </a:r>
            <a:r>
              <a:rPr lang="en-US" sz="2100" u="sng" dirty="0">
                <a:hlinkClick r:id="rId2"/>
              </a:rPr>
              <a:t>stat</a:t>
            </a:r>
            <a:r>
              <a:rPr lang="ru-RU" sz="2100" u="sng" dirty="0">
                <a:hlinkClick r:id="rId2"/>
              </a:rPr>
              <a:t>.</a:t>
            </a:r>
            <a:r>
              <a:rPr lang="en-US" sz="2100" u="sng" dirty="0" err="1">
                <a:hlinkClick r:id="rId2"/>
              </a:rPr>
              <a:t>gov</a:t>
            </a:r>
            <a:r>
              <a:rPr lang="ru-RU" sz="2100" u="sng" dirty="0">
                <a:hlinkClick r:id="rId2"/>
              </a:rPr>
              <a:t>.</a:t>
            </a:r>
            <a:r>
              <a:rPr lang="en-US" sz="2100" u="sng" dirty="0" err="1">
                <a:hlinkClick r:id="rId2"/>
              </a:rPr>
              <a:t>kz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2</a:t>
            </a:r>
            <a:r>
              <a:rPr lang="en-US" sz="2100" dirty="0" smtClean="0"/>
              <a:t>. Multiple </a:t>
            </a:r>
            <a:r>
              <a:rPr lang="en-US" sz="2100" dirty="0"/>
              <a:t>Indicator Cluster Survey (MICS) in the Republic of Kazakhstan </a:t>
            </a:r>
            <a:r>
              <a:rPr lang="en-US" sz="2100" dirty="0" smtClean="0"/>
              <a:t>2010-2011.Monitoring </a:t>
            </a:r>
            <a:r>
              <a:rPr lang="en-US" sz="2100" dirty="0"/>
              <a:t>the situation of children and women. Directed by </a:t>
            </a:r>
            <a:r>
              <a:rPr lang="en-US" sz="2100" dirty="0" err="1"/>
              <a:t>Smailov</a:t>
            </a:r>
            <a:r>
              <a:rPr lang="en-US" sz="2100" dirty="0"/>
              <a:t> A.A., Astana 2012, 378 </a:t>
            </a:r>
            <a:r>
              <a:rPr lang="en-US" sz="2100" dirty="0" smtClean="0"/>
              <a:t>p</a:t>
            </a:r>
          </a:p>
          <a:p>
            <a:pPr marL="0" indent="0">
              <a:buNone/>
            </a:pPr>
            <a:r>
              <a:rPr lang="en-US" sz="2100" u="sng" dirty="0" smtClean="0">
                <a:hlinkClick r:id="rId3"/>
              </a:rPr>
              <a:t>http://www.childinfo.org/files/MICS4_Kazakhstan_FinalReport_2010-11_Eng.pdf</a:t>
            </a:r>
            <a:endParaRPr lang="en-US" sz="2100" u="sng" dirty="0" smtClean="0"/>
          </a:p>
          <a:p>
            <a:pPr marL="0" indent="0">
              <a:buNone/>
            </a:pPr>
            <a:r>
              <a:rPr lang="en-US" sz="2100" dirty="0" smtClean="0"/>
              <a:t>3. WHO</a:t>
            </a:r>
            <a:r>
              <a:rPr lang="en-US" sz="2100" dirty="0"/>
              <a:t>: Adolescent Friendly Health Services — An Agenda for Change, 2002</a:t>
            </a:r>
            <a:r>
              <a:rPr lang="en-US" sz="2100" dirty="0">
                <a:hlinkClick r:id="rId4"/>
              </a:rPr>
              <a:t>  </a:t>
            </a:r>
            <a:r>
              <a:rPr lang="en-US" sz="2100" dirty="0">
                <a:hlinkClick r:id="rId4"/>
              </a:rPr>
              <a:t>http://</a:t>
            </a:r>
            <a:r>
              <a:rPr lang="en-US" sz="2100" dirty="0" smtClean="0">
                <a:hlinkClick r:id="rId4"/>
              </a:rPr>
              <a:t>whqlibdoc.who.int/hq/2003/WHO_FCH_CAH_02.14.pdf</a:t>
            </a:r>
            <a:endParaRPr lang="ru-RU" sz="2100" dirty="0"/>
          </a:p>
          <a:p>
            <a:pPr marL="0" indent="0">
              <a:buNone/>
            </a:pPr>
            <a:r>
              <a:rPr lang="ru-RU" sz="2100" dirty="0" smtClean="0"/>
              <a:t>4. Ключевые </a:t>
            </a:r>
            <a:r>
              <a:rPr lang="ru-RU" sz="2100" dirty="0"/>
              <a:t>факторы, влияющие на использование контрацептивов в Восточной Европе и Центральной Азии - </a:t>
            </a:r>
            <a:r>
              <a:rPr lang="kk-KZ" sz="2100" dirty="0"/>
              <a:t>ЮНФПА, Фонда ООН в Области Народонаселения</a:t>
            </a:r>
            <a:r>
              <a:rPr lang="ru-RU" sz="2100" dirty="0"/>
              <a:t>, 2012</a:t>
            </a:r>
            <a:r>
              <a:rPr lang="kk-KZ" sz="2100" u="sng" dirty="0">
                <a:hlinkClick r:id="rId5"/>
              </a:rPr>
              <a:t>http://countryoffice.unfpa.org/kazakhstan/?reports=6270</a:t>
            </a:r>
            <a:endParaRPr lang="en-US" sz="2100" dirty="0"/>
          </a:p>
          <a:p>
            <a:pPr marL="0" indent="0">
              <a:buNone/>
            </a:pPr>
            <a:r>
              <a:rPr lang="kk-KZ" sz="2100" dirty="0" smtClean="0"/>
              <a:t>5.Б.К.Аманжолова</a:t>
            </a:r>
            <a:r>
              <a:rPr lang="kk-KZ" sz="2100" dirty="0"/>
              <a:t>, Г.Ш.Далиева Информированность студентов-подростков в вопросах планирования семьи</a:t>
            </a:r>
            <a:r>
              <a:rPr lang="ru-RU" sz="2100" dirty="0"/>
              <a:t>. </a:t>
            </a:r>
            <a:r>
              <a:rPr lang="kk-KZ" sz="2100" dirty="0"/>
              <a:t>Вопросы акушерства и гинекологии №2 – 2011 С. 3-6</a:t>
            </a:r>
          </a:p>
          <a:p>
            <a:pPr marL="0" indent="0">
              <a:buNone/>
            </a:pPr>
            <a:r>
              <a:rPr lang="ru-RU" sz="2100" dirty="0" smtClean="0"/>
              <a:t>6. Юлдашева </a:t>
            </a:r>
            <a:r>
              <a:rPr lang="ru-RU" sz="2100" dirty="0"/>
              <a:t>Р.Ж., Алиева Ш.У., Бержанова А.Т., Азирханова Г.Б., Джамаева Г.А. Особенности сексуального поведения студентов медицинского университета. Актуальные вопросы акушерства, гинекологии и перинатологии.- №1, 2, 3-2013-С.418-421. </a:t>
            </a:r>
            <a:endParaRPr lang="en-US" sz="21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6227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0748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Balkhash\Downloads\NU studen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6019800" cy="464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69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Молодежь Казахстана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11480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Balkhash\Downloads\Kazakh 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1"/>
            <a:ext cx="5257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6324600"/>
            <a:ext cx="4045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Ежегодник  «Казахстан </a:t>
            </a:r>
            <a:r>
              <a:rPr lang="en-US" dirty="0" smtClean="0"/>
              <a:t>2011</a:t>
            </a:r>
            <a:r>
              <a:rPr lang="ru-RU" dirty="0" smtClean="0"/>
              <a:t>»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3601" y="2590800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Молодежь составляет </a:t>
            </a:r>
            <a:r>
              <a:rPr lang="en-US" sz="3200" dirty="0" smtClean="0"/>
              <a:t>24.7</a:t>
            </a:r>
            <a:r>
              <a:rPr lang="en-US" sz="3200" dirty="0"/>
              <a:t>% </a:t>
            </a:r>
            <a:r>
              <a:rPr lang="ru-RU" sz="3200" dirty="0" smtClean="0"/>
              <a:t>населения РК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8670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ru-RU" dirty="0" smtClean="0"/>
              <a:t>Молодежь Казахстана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Распределение по полу (%)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Возрастные группы (%)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464301291"/>
              </p:ext>
            </p:extLst>
          </p:nvPr>
        </p:nvGraphicFramePr>
        <p:xfrm>
          <a:off x="457200" y="1981200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23327019"/>
              </p:ext>
            </p:extLst>
          </p:nvPr>
        </p:nvGraphicFramePr>
        <p:xfrm>
          <a:off x="4645025" y="2174875"/>
          <a:ext cx="4041775" cy="3768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14400" y="6285468"/>
            <a:ext cx="31764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Ежегодник  </a:t>
            </a:r>
            <a:r>
              <a:rPr lang="ru-RU" dirty="0"/>
              <a:t>«Казахстан </a:t>
            </a:r>
            <a:r>
              <a:rPr lang="en-US" dirty="0"/>
              <a:t>2011</a:t>
            </a:r>
            <a:r>
              <a:rPr lang="ru-RU" dirty="0"/>
              <a:t>»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53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Соотношение </a:t>
            </a:r>
            <a:r>
              <a:rPr lang="ru-RU" sz="3600" dirty="0" smtClean="0"/>
              <a:t>молодежи в зависимости от возраста и места жительства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3111402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6400800"/>
            <a:ext cx="3069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Ежегодник  «Казахстан </a:t>
            </a:r>
            <a:r>
              <a:rPr lang="en-US" dirty="0"/>
              <a:t>2011</a:t>
            </a:r>
            <a:r>
              <a:rPr lang="ru-RU" dirty="0"/>
              <a:t>»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78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Частота подростковой беременности </a:t>
            </a:r>
            <a:r>
              <a:rPr lang="en-US" dirty="0" smtClean="0"/>
              <a:t>(</a:t>
            </a:r>
            <a:r>
              <a:rPr lang="ru-RU" dirty="0" smtClean="0"/>
              <a:t>на</a:t>
            </a:r>
            <a:r>
              <a:rPr lang="en-US" dirty="0" smtClean="0"/>
              <a:t> </a:t>
            </a:r>
            <a:r>
              <a:rPr lang="en-US" dirty="0" smtClean="0"/>
              <a:t>1000 </a:t>
            </a:r>
            <a:r>
              <a:rPr lang="ru-RU" dirty="0" smtClean="0"/>
              <a:t>девушек </a:t>
            </a:r>
            <a:r>
              <a:rPr lang="en-US" dirty="0" smtClean="0"/>
              <a:t>15-19 </a:t>
            </a:r>
            <a:r>
              <a:rPr lang="ru-RU" dirty="0" smtClean="0"/>
              <a:t>лет.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1516522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6248400"/>
            <a:ext cx="366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Ежегодник  «Казахстан </a:t>
            </a:r>
            <a:r>
              <a:rPr lang="en-US" dirty="0"/>
              <a:t>2011</a:t>
            </a:r>
            <a:r>
              <a:rPr lang="ru-RU" dirty="0"/>
              <a:t>»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22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Частота абортов в возрастных группах </a:t>
            </a:r>
            <a:r>
              <a:rPr lang="en-US" dirty="0" smtClean="0"/>
              <a:t>(</a:t>
            </a:r>
            <a:r>
              <a:rPr lang="ru-RU" dirty="0" smtClean="0"/>
              <a:t>на</a:t>
            </a:r>
            <a:r>
              <a:rPr lang="en-US" dirty="0" smtClean="0"/>
              <a:t> </a:t>
            </a:r>
            <a:r>
              <a:rPr lang="en-US" dirty="0"/>
              <a:t>1000)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4050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0" y="6400800"/>
            <a:ext cx="30690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Ежегодник  «Казахстан </a:t>
            </a:r>
            <a:r>
              <a:rPr lang="en-US" dirty="0"/>
              <a:t>2011</a:t>
            </a:r>
            <a:r>
              <a:rPr lang="ru-RU" dirty="0"/>
              <a:t>»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45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Неудовлетворенные нужды в контрацепции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451473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6477000"/>
            <a:ext cx="8399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Multiple Indicator Cluster Survey (MICS) in the Republic of Kazakhstan 2010-2011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1676400"/>
                <a:ext cx="4427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76400"/>
                <a:ext cx="442749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22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Знания о профилактике ВИЧ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729256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0" y="6477000"/>
            <a:ext cx="7865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Multiple Indicator Cluster Survey (MICS) in the Republic of Kazakhstan 2010-2011</a:t>
            </a:r>
          </a:p>
        </p:txBody>
      </p:sp>
    </p:spTree>
    <p:extLst>
      <p:ext uri="{BB962C8B-B14F-4D97-AF65-F5344CB8AC3E}">
        <p14:creationId xmlns:p14="http://schemas.microsoft.com/office/powerpoint/2010/main" val="101094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22736</TotalTime>
  <Words>727</Words>
  <Application>Microsoft Office PowerPoint</Application>
  <PresentationFormat>On-screen Show (4:3)</PresentationFormat>
  <Paragraphs>103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Роль ПМСП  в охране сексуального и репродуктивного здоровья молодежи</vt:lpstr>
      <vt:lpstr>ПЛАН:</vt:lpstr>
      <vt:lpstr>Молодежь Казахстана</vt:lpstr>
      <vt:lpstr>Молодежь Казахстана</vt:lpstr>
      <vt:lpstr>Соотношение молодежи в зависимости от возраста и места жительства </vt:lpstr>
      <vt:lpstr>Частота подростковой беременности (на 1000 девушек 15-19 лет.)</vt:lpstr>
      <vt:lpstr>Частота абортов в возрастных группах (на 1000)</vt:lpstr>
      <vt:lpstr>Неудовлетворенные нужды в контрацепции</vt:lpstr>
      <vt:lpstr>Знания о профилактике ВИЧ</vt:lpstr>
      <vt:lpstr>Анонимное анкетирование</vt:lpstr>
      <vt:lpstr>Отношение к контрацепции</vt:lpstr>
      <vt:lpstr>Источники информации о контрацепции</vt:lpstr>
      <vt:lpstr>Барьеры</vt:lpstr>
      <vt:lpstr>Половой дебют </vt:lpstr>
      <vt:lpstr>Количество половых партнеров</vt:lpstr>
      <vt:lpstr>Выводы:</vt:lpstr>
      <vt:lpstr>Дружественная молодежи медицинская служба</vt:lpstr>
      <vt:lpstr>Резервы ПМСП</vt:lpstr>
      <vt:lpstr>Резервы ПМСП (2)</vt:lpstr>
      <vt:lpstr>Литература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to information and services for contraception for young people in Kazakhstan</dc:title>
  <dc:creator>Balkhash</dc:creator>
  <cp:lastModifiedBy>Balkhash</cp:lastModifiedBy>
  <cp:revision>158</cp:revision>
  <dcterms:created xsi:type="dcterms:W3CDTF">2013-02-06T19:21:13Z</dcterms:created>
  <dcterms:modified xsi:type="dcterms:W3CDTF">2013-10-24T08:49:29Z</dcterms:modified>
</cp:coreProperties>
</file>