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3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4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6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7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8.xml" ContentType="application/vnd.openxmlformats-officedocument.drawingml.chart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9.xml" ContentType="application/vnd.openxmlformats-officedocument.drawingml.chart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10.xml" ContentType="application/vnd.openxmlformats-officedocument.drawingml.chart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1"/>
  </p:notesMasterIdLst>
  <p:sldIdLst>
    <p:sldId id="277" r:id="rId2"/>
    <p:sldId id="275" r:id="rId3"/>
    <p:sldId id="276" r:id="rId4"/>
    <p:sldId id="258" r:id="rId5"/>
    <p:sldId id="279" r:id="rId6"/>
    <p:sldId id="278" r:id="rId7"/>
    <p:sldId id="262" r:id="rId8"/>
    <p:sldId id="263" r:id="rId9"/>
    <p:sldId id="264" r:id="rId10"/>
    <p:sldId id="260" r:id="rId11"/>
    <p:sldId id="261" r:id="rId12"/>
    <p:sldId id="274" r:id="rId13"/>
    <p:sldId id="265" r:id="rId14"/>
    <p:sldId id="267" r:id="rId15"/>
    <p:sldId id="266" r:id="rId16"/>
    <p:sldId id="268" r:id="rId17"/>
    <p:sldId id="271" r:id="rId18"/>
    <p:sldId id="25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ru-RU" smtClean="0"/>
                      <a:t>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20-25 лет</c:v>
                </c:pt>
                <c:pt idx="1">
                  <c:v>26-30 лет</c:v>
                </c:pt>
                <c:pt idx="2">
                  <c:v>31-35 лет</c:v>
                </c:pt>
                <c:pt idx="3">
                  <c:v>35 лет и более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0.32</c:v>
                </c:pt>
                <c:pt idx="1">
                  <c:v>0.39200000000000002</c:v>
                </c:pt>
                <c:pt idx="2">
                  <c:v>0.17799999999999999</c:v>
                </c:pt>
                <c:pt idx="3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42,8%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 с признаками мацерации плода</c:v>
                </c:pt>
                <c:pt idx="1">
                  <c:v>без признаков мацерации плода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0.57199999999999995</c:v>
                </c:pt>
                <c:pt idx="1">
                  <c:v>0.42799999999999999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 отягощенным анамнезом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209876543209874E-2"/>
                  <c:y val="-8.69870124877291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0.68700000000000006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отягощенного анамнеза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36E-2"/>
                  <c:y val="-8.69870124877291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0.32300000000000001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69664"/>
        <c:axId val="22771200"/>
        <c:axId val="0"/>
      </c:bar3DChart>
      <c:catAx>
        <c:axId val="227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71200"/>
        <c:crosses val="autoZero"/>
        <c:auto val="1"/>
        <c:lblAlgn val="ctr"/>
        <c:lblOffset val="100"/>
        <c:noMultiLvlLbl val="0"/>
      </c:catAx>
      <c:valAx>
        <c:axId val="227712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769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3.5505978419364244E-4"/>
                  <c:y val="-8.750314573937081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57,1%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111572858948186E-3"/>
                  <c:y val="-5.523377013908421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28,6%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3,6%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0727799650043744E-2"/>
                  <c:y val="-7.1551623378273308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10,7%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 1 триместре</c:v>
                </c:pt>
                <c:pt idx="1">
                  <c:v>во 2 триместре</c:v>
                </c:pt>
                <c:pt idx="2">
                  <c:v>в 3 триместре</c:v>
                </c:pt>
                <c:pt idx="3">
                  <c:v>не состояли на учете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0.57099999999999995</c:v>
                </c:pt>
                <c:pt idx="1">
                  <c:v>0.28599999999999998</c:v>
                </c:pt>
                <c:pt idx="2">
                  <c:v>3.5999999999999997E-2</c:v>
                </c:pt>
                <c:pt idx="3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триместр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антенатальная гибель плода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0.32200000000000001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триместр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67,8%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антенатальная гибель плода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0.67800000000000005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8810624"/>
        <c:axId val="30348416"/>
        <c:axId val="22927552"/>
      </c:bar3DChart>
      <c:catAx>
        <c:axId val="2881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0348416"/>
        <c:crosses val="autoZero"/>
        <c:auto val="1"/>
        <c:lblAlgn val="ctr"/>
        <c:lblOffset val="100"/>
        <c:noMultiLvlLbl val="0"/>
      </c:catAx>
      <c:valAx>
        <c:axId val="303484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8810624"/>
        <c:crosses val="autoZero"/>
        <c:crossBetween val="between"/>
      </c:valAx>
      <c:serAx>
        <c:axId val="2292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303484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угроза прерывания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39E-2"/>
                  <c:y val="-5.33146205569952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0.32100000000000001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ОРВИ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5.331462055699527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28,6%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0.28599999999999998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инфекции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382716049382713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низкая плацентация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20987654320986E-2"/>
                  <c:y val="-3.367239193073380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</a:t>
                    </a:r>
                    <a:r>
                      <a:rPr lang="en-US" sz="1400" dirty="0" smtClean="0"/>
                      <a:t>7,8%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0.17799999999999999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анемия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753086419753084E-2"/>
                  <c:y val="-5.050858789610073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17,8%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0.17799999999999999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ЗВРП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185185185185182E-2"/>
                  <c:y val="-6.734478386146776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0.14299999999999999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многоводие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617283950617398E-2"/>
                  <c:y val="-5.612065321788971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32544"/>
        <c:axId val="30483200"/>
        <c:axId val="0"/>
      </c:bar3DChart>
      <c:catAx>
        <c:axId val="299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483200"/>
        <c:crosses val="autoZero"/>
        <c:auto val="1"/>
        <c:lblAlgn val="ctr"/>
        <c:lblOffset val="100"/>
        <c:noMultiLvlLbl val="0"/>
      </c:catAx>
      <c:valAx>
        <c:axId val="304832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9932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допплерометрия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en-US" dirty="0" smtClean="0"/>
                      <a:t>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0.28599999999999998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КТГ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0.107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гравидограмма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0.35699999999999998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0224768"/>
        <c:axId val="30226304"/>
        <c:axId val="30115136"/>
      </c:bar3DChart>
      <c:catAx>
        <c:axId val="302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226304"/>
        <c:crosses val="autoZero"/>
        <c:auto val="1"/>
        <c:lblAlgn val="ctr"/>
        <c:lblOffset val="100"/>
        <c:noMultiLvlLbl val="0"/>
      </c:catAx>
      <c:valAx>
        <c:axId val="302263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224768"/>
        <c:crosses val="autoZero"/>
        <c:crossBetween val="between"/>
      </c:valAx>
      <c:serAx>
        <c:axId val="3011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30226304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ЗВРП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5679012345679007E-2"/>
                  <c:y val="-7.85689145050456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339506172839506"/>
                  <c:y val="-0.188004188279930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гравидограмма</c:v>
                </c:pt>
                <c:pt idx="1">
                  <c:v>без гравидограммы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0.35699999999999998</c:v>
                </c:pt>
                <c:pt idx="1">
                  <c:v>0.64300000000000002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8.9793045148623615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14,3%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0.1010171757922015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17,9%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407407407433E-2"/>
                  <c:y val="-8.418097982683459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641975308642035E-2"/>
                  <c:y val="-8.4180979826834645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3</a:t>
                    </a:r>
                    <a:r>
                      <a:rPr lang="en-US" sz="1400" dirty="0" smtClean="0"/>
                      <a:t>5,7%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308E-2"/>
                  <c:y val="-9.5405110470412585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26,6%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 1000 гр</c:v>
                </c:pt>
                <c:pt idx="1">
                  <c:v>1000-1500 гр</c:v>
                </c:pt>
                <c:pt idx="2">
                  <c:v>1500-2000 гр</c:v>
                </c:pt>
                <c:pt idx="3">
                  <c:v>2000-2500 гр</c:v>
                </c:pt>
                <c:pt idx="4">
                  <c:v>более 2500 гр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0.14299999999999999</c:v>
                </c:pt>
                <c:pt idx="1">
                  <c:v>0.17899999999999999</c:v>
                </c:pt>
                <c:pt idx="2">
                  <c:v>3.5999999999999997E-2</c:v>
                </c:pt>
                <c:pt idx="3">
                  <c:v>0.35699999999999998</c:v>
                </c:pt>
                <c:pt idx="4">
                  <c:v>0.26600000000000001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628800"/>
        <c:axId val="103630336"/>
        <c:axId val="0"/>
      </c:bar3DChart>
      <c:catAx>
        <c:axId val="103628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630336"/>
        <c:crosses val="autoZero"/>
        <c:auto val="1"/>
        <c:lblAlgn val="ctr"/>
        <c:lblOffset val="100"/>
        <c:noMultiLvlLbl val="0"/>
      </c:catAx>
      <c:valAx>
        <c:axId val="10363033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362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ХПН декомпенсированная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43E-2"/>
                  <c:y val="-7.57628818441511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0.53600000000000003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ХПН субкомпенсированная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196E-2"/>
                  <c:y val="-3.92844572525228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0.14299999999999999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массивные кровоизлияния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7.295684918325669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0.107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гнойный децидуит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925925925925923E-2"/>
                  <c:y val="-7.57628818441511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0.32100000000000001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705600"/>
        <c:axId val="103715584"/>
        <c:axId val="0"/>
      </c:bar3DChart>
      <c:catAx>
        <c:axId val="103705600"/>
        <c:scaling>
          <c:orientation val="minMax"/>
        </c:scaling>
        <c:delete val="1"/>
        <c:axPos val="b"/>
        <c:majorTickMark val="out"/>
        <c:minorTickMark val="none"/>
        <c:tickLblPos val="nextTo"/>
        <c:crossAx val="103715584"/>
        <c:crosses val="autoZero"/>
        <c:auto val="1"/>
        <c:lblAlgn val="ctr"/>
        <c:lblOffset val="100"/>
        <c:noMultiLvlLbl val="0"/>
      </c:catAx>
      <c:valAx>
        <c:axId val="103715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370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1C3D4-0929-4683-BD16-EA94BCDBFE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25B5702-AF84-40CF-A4BB-0A750950E957}">
      <dgm:prSet/>
      <dgm:spPr/>
      <dgm:t>
        <a:bodyPr/>
        <a:lstStyle/>
        <a:p>
          <a:pPr algn="ctr" rtl="0"/>
          <a:r>
            <a:rPr lang="ru-RU" b="1" dirty="0" smtClean="0"/>
            <a:t>Казахский Национальный Медицинский Университет имени </a:t>
          </a:r>
          <a:r>
            <a:rPr lang="ru-RU" b="1" dirty="0" err="1" smtClean="0"/>
            <a:t>С.Д.Асфендиярова</a:t>
          </a:r>
          <a:r>
            <a:rPr lang="ru-RU" b="1" dirty="0" smtClean="0"/>
            <a:t> </a:t>
          </a:r>
          <a:br>
            <a:rPr lang="ru-RU" b="1" dirty="0" smtClean="0"/>
          </a:br>
          <a:r>
            <a:rPr lang="ru-RU" b="1" dirty="0" smtClean="0"/>
            <a:t>Кафедра акушерства и гинекологии №2</a:t>
          </a:r>
          <a:br>
            <a:rPr lang="ru-RU" b="1" dirty="0" smtClean="0"/>
          </a:br>
          <a:endParaRPr lang="ru-RU" dirty="0"/>
        </a:p>
      </dgm:t>
    </dgm:pt>
    <dgm:pt modelId="{D36263A8-9EDE-4C3B-A204-E0FF835946CD}" type="parTrans" cxnId="{AA98E5CA-866D-4605-AF67-0E5A4D73A790}">
      <dgm:prSet/>
      <dgm:spPr/>
      <dgm:t>
        <a:bodyPr/>
        <a:lstStyle/>
        <a:p>
          <a:endParaRPr lang="ru-RU"/>
        </a:p>
      </dgm:t>
    </dgm:pt>
    <dgm:pt modelId="{335FC54B-A8EE-47B1-BD02-B80BE8E4368D}" type="sibTrans" cxnId="{AA98E5CA-866D-4605-AF67-0E5A4D73A790}">
      <dgm:prSet/>
      <dgm:spPr/>
      <dgm:t>
        <a:bodyPr/>
        <a:lstStyle/>
        <a:p>
          <a:endParaRPr lang="ru-RU"/>
        </a:p>
      </dgm:t>
    </dgm:pt>
    <dgm:pt modelId="{FBF6A2D7-F76E-4D43-8E70-5E032B984168}" type="pres">
      <dgm:prSet presAssocID="{9A21C3D4-0929-4683-BD16-EA94BCDBF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5DAA43-96DF-47FB-9A00-4366EA7092B2}" type="pres">
      <dgm:prSet presAssocID="{F25B5702-AF84-40CF-A4BB-0A750950E9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FC31E8-E96F-4E32-8883-CF9E6A8E37EF}" type="presOf" srcId="{F25B5702-AF84-40CF-A4BB-0A750950E957}" destId="{055DAA43-96DF-47FB-9A00-4366EA7092B2}" srcOrd="0" destOrd="0" presId="urn:microsoft.com/office/officeart/2005/8/layout/vList2"/>
    <dgm:cxn modelId="{AA98E5CA-866D-4605-AF67-0E5A4D73A790}" srcId="{9A21C3D4-0929-4683-BD16-EA94BCDBFE9E}" destId="{F25B5702-AF84-40CF-A4BB-0A750950E957}" srcOrd="0" destOrd="0" parTransId="{D36263A8-9EDE-4C3B-A204-E0FF835946CD}" sibTransId="{335FC54B-A8EE-47B1-BD02-B80BE8E4368D}"/>
    <dgm:cxn modelId="{B5215A52-4BDB-44E8-A9F6-FA1E52345665}" type="presOf" srcId="{9A21C3D4-0929-4683-BD16-EA94BCDBFE9E}" destId="{FBF6A2D7-F76E-4D43-8E70-5E032B984168}" srcOrd="0" destOrd="0" presId="urn:microsoft.com/office/officeart/2005/8/layout/vList2"/>
    <dgm:cxn modelId="{455BC412-024E-4F60-9080-AEAA7BB1BF0B}" type="presParOf" srcId="{FBF6A2D7-F76E-4D43-8E70-5E032B984168}" destId="{055DAA43-96DF-47FB-9A00-4366EA7092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09F2CE-D39E-4464-9284-5D6316EEDD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39AA049-4267-4F20-ABAF-C24032AB414B}">
      <dgm:prSet/>
      <dgm:spPr/>
      <dgm:t>
        <a:bodyPr/>
        <a:lstStyle/>
        <a:p>
          <a:pPr algn="ctr" rtl="0"/>
          <a:r>
            <a:rPr lang="ru-RU" smtClean="0"/>
            <a:t>Антенатальная гибель плода в зависимости от срока беременности</a:t>
          </a:r>
          <a:endParaRPr lang="ru-RU"/>
        </a:p>
      </dgm:t>
    </dgm:pt>
    <dgm:pt modelId="{67D1372A-6FCC-47AB-976A-99456CD7B781}" type="parTrans" cxnId="{34DC0436-B5D2-470E-86F8-8D074D8E3178}">
      <dgm:prSet/>
      <dgm:spPr/>
      <dgm:t>
        <a:bodyPr/>
        <a:lstStyle/>
        <a:p>
          <a:endParaRPr lang="ru-RU"/>
        </a:p>
      </dgm:t>
    </dgm:pt>
    <dgm:pt modelId="{73AC320F-3708-4728-8CDD-F4F82258F671}" type="sibTrans" cxnId="{34DC0436-B5D2-470E-86F8-8D074D8E3178}">
      <dgm:prSet/>
      <dgm:spPr/>
      <dgm:t>
        <a:bodyPr/>
        <a:lstStyle/>
        <a:p>
          <a:endParaRPr lang="ru-RU"/>
        </a:p>
      </dgm:t>
    </dgm:pt>
    <dgm:pt modelId="{51733AB4-7865-4604-8B92-B72647145D12}" type="pres">
      <dgm:prSet presAssocID="{4409F2CE-D39E-4464-9284-5D6316EEDD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0A936-BD16-4E2E-B111-AB7AD6D8F026}" type="pres">
      <dgm:prSet presAssocID="{139AA049-4267-4F20-ABAF-C24032AB414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DC0436-B5D2-470E-86F8-8D074D8E3178}" srcId="{4409F2CE-D39E-4464-9284-5D6316EEDD68}" destId="{139AA049-4267-4F20-ABAF-C24032AB414B}" srcOrd="0" destOrd="0" parTransId="{67D1372A-6FCC-47AB-976A-99456CD7B781}" sibTransId="{73AC320F-3708-4728-8CDD-F4F82258F671}"/>
    <dgm:cxn modelId="{B88FE264-D77F-4E36-BDD6-44761E93ACEE}" type="presOf" srcId="{139AA049-4267-4F20-ABAF-C24032AB414B}" destId="{D630A936-BD16-4E2E-B111-AB7AD6D8F026}" srcOrd="0" destOrd="0" presId="urn:microsoft.com/office/officeart/2005/8/layout/vList2"/>
    <dgm:cxn modelId="{1C54AFF4-4B82-412F-967C-718B3D194D50}" type="presOf" srcId="{4409F2CE-D39E-4464-9284-5D6316EEDD68}" destId="{51733AB4-7865-4604-8B92-B72647145D12}" srcOrd="0" destOrd="0" presId="urn:microsoft.com/office/officeart/2005/8/layout/vList2"/>
    <dgm:cxn modelId="{E0A661A7-3DD1-4CFA-90E5-23E825D2A6D8}" type="presParOf" srcId="{51733AB4-7865-4604-8B92-B72647145D12}" destId="{D630A936-BD16-4E2E-B111-AB7AD6D8F0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6E6607-A833-4360-9C9C-171D606635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67CB35C-67FA-4224-B8F9-F19F1106870D}">
      <dgm:prSet/>
      <dgm:spPr/>
      <dgm:t>
        <a:bodyPr/>
        <a:lstStyle/>
        <a:p>
          <a:pPr algn="ctr" rtl="0"/>
          <a:r>
            <a:rPr lang="ru-RU" smtClean="0"/>
            <a:t>Осложнения в период данной беременности</a:t>
          </a:r>
          <a:endParaRPr lang="ru-RU"/>
        </a:p>
      </dgm:t>
    </dgm:pt>
    <dgm:pt modelId="{2C3188C6-0940-4C04-89E9-627CBF84075E}" type="parTrans" cxnId="{2569471B-C0AC-4E9A-B3F8-76115F380E05}">
      <dgm:prSet/>
      <dgm:spPr/>
      <dgm:t>
        <a:bodyPr/>
        <a:lstStyle/>
        <a:p>
          <a:endParaRPr lang="ru-RU"/>
        </a:p>
      </dgm:t>
    </dgm:pt>
    <dgm:pt modelId="{01F41FAC-D7AF-41D7-889C-CD2532A4B16F}" type="sibTrans" cxnId="{2569471B-C0AC-4E9A-B3F8-76115F380E05}">
      <dgm:prSet/>
      <dgm:spPr/>
      <dgm:t>
        <a:bodyPr/>
        <a:lstStyle/>
        <a:p>
          <a:endParaRPr lang="ru-RU"/>
        </a:p>
      </dgm:t>
    </dgm:pt>
    <dgm:pt modelId="{45009EBA-002D-4E8C-8E02-1C022E64B1CA}" type="pres">
      <dgm:prSet presAssocID="{DE6E6607-A833-4360-9C9C-171D606635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28F560-BB3A-4BA8-9233-777C89FB744F}" type="pres">
      <dgm:prSet presAssocID="{267CB35C-67FA-4224-B8F9-F19F110687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B4C44-B31F-4B31-8508-6B404A05F2B9}" type="presOf" srcId="{267CB35C-67FA-4224-B8F9-F19F1106870D}" destId="{1B28F560-BB3A-4BA8-9233-777C89FB744F}" srcOrd="0" destOrd="0" presId="urn:microsoft.com/office/officeart/2005/8/layout/vList2"/>
    <dgm:cxn modelId="{1F4E49FC-2F1E-42C9-9437-FE8054464EB4}" type="presOf" srcId="{DE6E6607-A833-4360-9C9C-171D606635DE}" destId="{45009EBA-002D-4E8C-8E02-1C022E64B1CA}" srcOrd="0" destOrd="0" presId="urn:microsoft.com/office/officeart/2005/8/layout/vList2"/>
    <dgm:cxn modelId="{2569471B-C0AC-4E9A-B3F8-76115F380E05}" srcId="{DE6E6607-A833-4360-9C9C-171D606635DE}" destId="{267CB35C-67FA-4224-B8F9-F19F1106870D}" srcOrd="0" destOrd="0" parTransId="{2C3188C6-0940-4C04-89E9-627CBF84075E}" sibTransId="{01F41FAC-D7AF-41D7-889C-CD2532A4B16F}"/>
    <dgm:cxn modelId="{ABC03FF2-ABAA-4EBF-AD05-57E7491482A9}" type="presParOf" srcId="{45009EBA-002D-4E8C-8E02-1C022E64B1CA}" destId="{1B28F560-BB3A-4BA8-9233-777C89FB74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8B89EC-9BCC-4107-8B34-0579ECA6EA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C368DA8-8DF7-4A37-B42D-0EBD7D3F84A7}">
      <dgm:prSet/>
      <dgm:spPr/>
      <dgm:t>
        <a:bodyPr/>
        <a:lstStyle/>
        <a:p>
          <a:pPr algn="ctr" rtl="0"/>
          <a:r>
            <a:rPr lang="ru-RU" dirty="0" smtClean="0"/>
            <a:t>Количество проведенных исследований по определению состояния внутриутробного плода</a:t>
          </a:r>
          <a:endParaRPr lang="ru-RU" dirty="0"/>
        </a:p>
      </dgm:t>
    </dgm:pt>
    <dgm:pt modelId="{AAB6977D-4427-418A-979B-D644C1F5874D}" type="parTrans" cxnId="{48BB97AC-DF7C-43E2-9F52-3F9974CDDF45}">
      <dgm:prSet/>
      <dgm:spPr/>
      <dgm:t>
        <a:bodyPr/>
        <a:lstStyle/>
        <a:p>
          <a:endParaRPr lang="ru-RU"/>
        </a:p>
      </dgm:t>
    </dgm:pt>
    <dgm:pt modelId="{C8EEFEB9-1D5E-41D6-807C-6A3594920414}" type="sibTrans" cxnId="{48BB97AC-DF7C-43E2-9F52-3F9974CDDF45}">
      <dgm:prSet/>
      <dgm:spPr/>
      <dgm:t>
        <a:bodyPr/>
        <a:lstStyle/>
        <a:p>
          <a:endParaRPr lang="ru-RU"/>
        </a:p>
      </dgm:t>
    </dgm:pt>
    <dgm:pt modelId="{65B1797F-CF04-4609-AAC4-3186825BA649}" type="pres">
      <dgm:prSet presAssocID="{B48B89EC-9BCC-4107-8B34-0579ECA6EA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310DB-C43B-4EE0-A63A-5A394E1C8D2E}" type="pres">
      <dgm:prSet presAssocID="{0C368DA8-8DF7-4A37-B42D-0EBD7D3F84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0A110-55CB-4203-A381-22C1288CA97C}" type="presOf" srcId="{B48B89EC-9BCC-4107-8B34-0579ECA6EA31}" destId="{65B1797F-CF04-4609-AAC4-3186825BA649}" srcOrd="0" destOrd="0" presId="urn:microsoft.com/office/officeart/2005/8/layout/vList2"/>
    <dgm:cxn modelId="{C676FEF0-BE30-4E31-AE7B-D94931EB8660}" type="presOf" srcId="{0C368DA8-8DF7-4A37-B42D-0EBD7D3F84A7}" destId="{A92310DB-C43B-4EE0-A63A-5A394E1C8D2E}" srcOrd="0" destOrd="0" presId="urn:microsoft.com/office/officeart/2005/8/layout/vList2"/>
    <dgm:cxn modelId="{48BB97AC-DF7C-43E2-9F52-3F9974CDDF45}" srcId="{B48B89EC-9BCC-4107-8B34-0579ECA6EA31}" destId="{0C368DA8-8DF7-4A37-B42D-0EBD7D3F84A7}" srcOrd="0" destOrd="0" parTransId="{AAB6977D-4427-418A-979B-D644C1F5874D}" sibTransId="{C8EEFEB9-1D5E-41D6-807C-6A3594920414}"/>
    <dgm:cxn modelId="{26C75D15-4F50-4C73-A23B-0652C2436DEB}" type="presParOf" srcId="{65B1797F-CF04-4609-AAC4-3186825BA649}" destId="{A92310DB-C43B-4EE0-A63A-5A394E1C8D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0D2D97-040A-47D3-AF19-D2416CF083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D3E1423-C18F-42CF-ADAA-8A5DACE8829D}">
      <dgm:prSet/>
      <dgm:spPr/>
      <dgm:t>
        <a:bodyPr/>
        <a:lstStyle/>
        <a:p>
          <a:pPr algn="ctr" rtl="0"/>
          <a:r>
            <a:rPr lang="ru-RU" smtClean="0"/>
            <a:t>Количество детей рожденных с ЗВРП</a:t>
          </a:r>
          <a:endParaRPr lang="ru-RU"/>
        </a:p>
      </dgm:t>
    </dgm:pt>
    <dgm:pt modelId="{D405C5E2-2677-43BE-87B4-6408FB4182D4}" type="parTrans" cxnId="{DB2D3A4C-0AC0-4E68-ADD6-B2B4A1469EF8}">
      <dgm:prSet/>
      <dgm:spPr/>
      <dgm:t>
        <a:bodyPr/>
        <a:lstStyle/>
        <a:p>
          <a:endParaRPr lang="ru-RU"/>
        </a:p>
      </dgm:t>
    </dgm:pt>
    <dgm:pt modelId="{0202978B-0081-425C-BE03-B0AC644A8BD2}" type="sibTrans" cxnId="{DB2D3A4C-0AC0-4E68-ADD6-B2B4A1469EF8}">
      <dgm:prSet/>
      <dgm:spPr/>
      <dgm:t>
        <a:bodyPr/>
        <a:lstStyle/>
        <a:p>
          <a:endParaRPr lang="ru-RU"/>
        </a:p>
      </dgm:t>
    </dgm:pt>
    <dgm:pt modelId="{73B6E3FB-F659-4C04-9DED-672AD26876B4}" type="pres">
      <dgm:prSet presAssocID="{7E0D2D97-040A-47D3-AF19-D2416CF083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BD8BED-3466-4166-A2F0-5991D59A74E9}" type="pres">
      <dgm:prSet presAssocID="{ED3E1423-C18F-42CF-ADAA-8A5DACE882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2D3A4C-0AC0-4E68-ADD6-B2B4A1469EF8}" srcId="{7E0D2D97-040A-47D3-AF19-D2416CF0830E}" destId="{ED3E1423-C18F-42CF-ADAA-8A5DACE8829D}" srcOrd="0" destOrd="0" parTransId="{D405C5E2-2677-43BE-87B4-6408FB4182D4}" sibTransId="{0202978B-0081-425C-BE03-B0AC644A8BD2}"/>
    <dgm:cxn modelId="{196D7B47-1284-4014-A324-E835C1610608}" type="presOf" srcId="{ED3E1423-C18F-42CF-ADAA-8A5DACE8829D}" destId="{CDBD8BED-3466-4166-A2F0-5991D59A74E9}" srcOrd="0" destOrd="0" presId="urn:microsoft.com/office/officeart/2005/8/layout/vList2"/>
    <dgm:cxn modelId="{8C54344C-1191-4490-9D6B-733079AE2947}" type="presOf" srcId="{7E0D2D97-040A-47D3-AF19-D2416CF0830E}" destId="{73B6E3FB-F659-4C04-9DED-672AD26876B4}" srcOrd="0" destOrd="0" presId="urn:microsoft.com/office/officeart/2005/8/layout/vList2"/>
    <dgm:cxn modelId="{65671068-3192-4030-AC5D-3D1F672EFA58}" type="presParOf" srcId="{73B6E3FB-F659-4C04-9DED-672AD26876B4}" destId="{CDBD8BED-3466-4166-A2F0-5991D59A74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8186B9D-8422-479D-A9AB-CF15E60D0F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A78F0A4-F182-41E0-9D3E-8444D657F690}">
      <dgm:prSet/>
      <dgm:spPr/>
      <dgm:t>
        <a:bodyPr/>
        <a:lstStyle/>
        <a:p>
          <a:pPr algn="ctr" rtl="0"/>
          <a:r>
            <a:rPr lang="ru-RU" dirty="0" smtClean="0"/>
            <a:t>Масса тела новорожденных при рождении</a:t>
          </a:r>
          <a:endParaRPr lang="ru-RU" dirty="0"/>
        </a:p>
      </dgm:t>
    </dgm:pt>
    <dgm:pt modelId="{E66F7436-6ACA-441C-974F-71EC7BD2470C}" type="parTrans" cxnId="{B9B78DEA-4A8B-4B62-ACA1-5F5070BDA51D}">
      <dgm:prSet/>
      <dgm:spPr/>
      <dgm:t>
        <a:bodyPr/>
        <a:lstStyle/>
        <a:p>
          <a:endParaRPr lang="ru-RU"/>
        </a:p>
      </dgm:t>
    </dgm:pt>
    <dgm:pt modelId="{2CF05F9E-3D53-42E4-86F7-7F13CE0DCB10}" type="sibTrans" cxnId="{B9B78DEA-4A8B-4B62-ACA1-5F5070BDA51D}">
      <dgm:prSet/>
      <dgm:spPr/>
      <dgm:t>
        <a:bodyPr/>
        <a:lstStyle/>
        <a:p>
          <a:endParaRPr lang="ru-RU"/>
        </a:p>
      </dgm:t>
    </dgm:pt>
    <dgm:pt modelId="{3811E153-C9B4-4418-B2FA-F0BA6809B9F1}" type="pres">
      <dgm:prSet presAssocID="{D8186B9D-8422-479D-A9AB-CF15E60D0F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0AF4A-E086-45F2-972E-F65689C7A067}" type="pres">
      <dgm:prSet presAssocID="{7A78F0A4-F182-41E0-9D3E-8444D657F6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59E708-5D28-45E0-9824-72F58F33C182}" type="presOf" srcId="{7A78F0A4-F182-41E0-9D3E-8444D657F690}" destId="{0430AF4A-E086-45F2-972E-F65689C7A067}" srcOrd="0" destOrd="0" presId="urn:microsoft.com/office/officeart/2005/8/layout/vList2"/>
    <dgm:cxn modelId="{61623D61-D1E5-4D26-B216-7007249C4BE3}" type="presOf" srcId="{D8186B9D-8422-479D-A9AB-CF15E60D0F3C}" destId="{3811E153-C9B4-4418-B2FA-F0BA6809B9F1}" srcOrd="0" destOrd="0" presId="urn:microsoft.com/office/officeart/2005/8/layout/vList2"/>
    <dgm:cxn modelId="{B9B78DEA-4A8B-4B62-ACA1-5F5070BDA51D}" srcId="{D8186B9D-8422-479D-A9AB-CF15E60D0F3C}" destId="{7A78F0A4-F182-41E0-9D3E-8444D657F690}" srcOrd="0" destOrd="0" parTransId="{E66F7436-6ACA-441C-974F-71EC7BD2470C}" sibTransId="{2CF05F9E-3D53-42E4-86F7-7F13CE0DCB10}"/>
    <dgm:cxn modelId="{DAE622B8-7ED6-449D-A90E-2DD346DC2617}" type="presParOf" srcId="{3811E153-C9B4-4418-B2FA-F0BA6809B9F1}" destId="{0430AF4A-E086-45F2-972E-F65689C7A0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50C1FA6-68E9-49EE-848F-D59BEB56C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9CF47AD-C0D8-44B5-ADAB-CA5359370068}">
      <dgm:prSet/>
      <dgm:spPr/>
      <dgm:t>
        <a:bodyPr/>
        <a:lstStyle/>
        <a:p>
          <a:pPr algn="ctr" rtl="0"/>
          <a:r>
            <a:rPr lang="ru-RU" dirty="0" smtClean="0"/>
            <a:t>Данные патоморфологического исследования плаценты</a:t>
          </a:r>
          <a:endParaRPr lang="ru-RU" dirty="0"/>
        </a:p>
      </dgm:t>
    </dgm:pt>
    <dgm:pt modelId="{1E7178B4-3295-40FD-BA96-7BFF5DFF6956}" type="parTrans" cxnId="{8CBD7419-5E9A-4960-A757-41D5C3F4413B}">
      <dgm:prSet/>
      <dgm:spPr/>
      <dgm:t>
        <a:bodyPr/>
        <a:lstStyle/>
        <a:p>
          <a:endParaRPr lang="ru-RU"/>
        </a:p>
      </dgm:t>
    </dgm:pt>
    <dgm:pt modelId="{E1BC9953-3688-402F-8B4D-1667D586B4BF}" type="sibTrans" cxnId="{8CBD7419-5E9A-4960-A757-41D5C3F4413B}">
      <dgm:prSet/>
      <dgm:spPr/>
      <dgm:t>
        <a:bodyPr/>
        <a:lstStyle/>
        <a:p>
          <a:endParaRPr lang="ru-RU"/>
        </a:p>
      </dgm:t>
    </dgm:pt>
    <dgm:pt modelId="{012F6DC8-E62D-4DA8-BAD1-F9A4CC7E44FA}" type="pres">
      <dgm:prSet presAssocID="{C50C1FA6-68E9-49EE-848F-D59BEB56C0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CED6F2-9503-4A0A-8823-E3B22B191575}" type="pres">
      <dgm:prSet presAssocID="{F9CF47AD-C0D8-44B5-ADAB-CA53593700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458EC1-4C3F-4EF3-BF58-36015FC267E8}" type="presOf" srcId="{F9CF47AD-C0D8-44B5-ADAB-CA5359370068}" destId="{3DCED6F2-9503-4A0A-8823-E3B22B191575}" srcOrd="0" destOrd="0" presId="urn:microsoft.com/office/officeart/2005/8/layout/vList2"/>
    <dgm:cxn modelId="{75DCE84F-D8DA-4D76-AD64-4A01CFEEB992}" type="presOf" srcId="{C50C1FA6-68E9-49EE-848F-D59BEB56C097}" destId="{012F6DC8-E62D-4DA8-BAD1-F9A4CC7E44FA}" srcOrd="0" destOrd="0" presId="urn:microsoft.com/office/officeart/2005/8/layout/vList2"/>
    <dgm:cxn modelId="{8CBD7419-5E9A-4960-A757-41D5C3F4413B}" srcId="{C50C1FA6-68E9-49EE-848F-D59BEB56C097}" destId="{F9CF47AD-C0D8-44B5-ADAB-CA5359370068}" srcOrd="0" destOrd="0" parTransId="{1E7178B4-3295-40FD-BA96-7BFF5DFF6956}" sibTransId="{E1BC9953-3688-402F-8B4D-1667D586B4BF}"/>
    <dgm:cxn modelId="{6245F23E-B236-4021-A8F4-3692F9FE1E36}" type="presParOf" srcId="{012F6DC8-E62D-4DA8-BAD1-F9A4CC7E44FA}" destId="{3DCED6F2-9503-4A0A-8823-E3B22B1915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2D4F24C-866F-4B05-862D-1FA951672F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98E0D1A-9F58-4AFC-9943-0D86F096E2EC}">
      <dgm:prSet/>
      <dgm:spPr/>
      <dgm:t>
        <a:bodyPr/>
        <a:lstStyle/>
        <a:p>
          <a:pPr algn="ctr" rtl="0"/>
          <a:r>
            <a:rPr lang="ru-RU" dirty="0" smtClean="0"/>
            <a:t>Данные аутопсии плода</a:t>
          </a:r>
          <a:endParaRPr lang="ru-RU" dirty="0"/>
        </a:p>
      </dgm:t>
    </dgm:pt>
    <dgm:pt modelId="{F9CDEA9B-6EBB-48C7-85DA-182CABBAD6DE}" type="parTrans" cxnId="{9A3F840D-1413-47E8-AFCA-24D073E0B6DE}">
      <dgm:prSet/>
      <dgm:spPr/>
      <dgm:t>
        <a:bodyPr/>
        <a:lstStyle/>
        <a:p>
          <a:endParaRPr lang="ru-RU"/>
        </a:p>
      </dgm:t>
    </dgm:pt>
    <dgm:pt modelId="{AD7D49AB-72C4-48CB-956A-577446DDA77D}" type="sibTrans" cxnId="{9A3F840D-1413-47E8-AFCA-24D073E0B6DE}">
      <dgm:prSet/>
      <dgm:spPr/>
      <dgm:t>
        <a:bodyPr/>
        <a:lstStyle/>
        <a:p>
          <a:endParaRPr lang="ru-RU"/>
        </a:p>
      </dgm:t>
    </dgm:pt>
    <dgm:pt modelId="{AC3FBA85-490C-4E68-82C3-9E96F8494DBA}" type="pres">
      <dgm:prSet presAssocID="{32D4F24C-866F-4B05-862D-1FA951672F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B7EA5-5C46-4A31-B266-4EFAAC33608E}" type="pres">
      <dgm:prSet presAssocID="{098E0D1A-9F58-4AFC-9943-0D86F096E2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C94845-BECF-46CE-BCC9-3044D4F7F76A}" type="presOf" srcId="{098E0D1A-9F58-4AFC-9943-0D86F096E2EC}" destId="{A86B7EA5-5C46-4A31-B266-4EFAAC33608E}" srcOrd="0" destOrd="0" presId="urn:microsoft.com/office/officeart/2005/8/layout/vList2"/>
    <dgm:cxn modelId="{BAC0A787-52DB-46FE-8386-061E941557B9}" type="presOf" srcId="{32D4F24C-866F-4B05-862D-1FA951672F47}" destId="{AC3FBA85-490C-4E68-82C3-9E96F8494DBA}" srcOrd="0" destOrd="0" presId="urn:microsoft.com/office/officeart/2005/8/layout/vList2"/>
    <dgm:cxn modelId="{9A3F840D-1413-47E8-AFCA-24D073E0B6DE}" srcId="{32D4F24C-866F-4B05-862D-1FA951672F47}" destId="{098E0D1A-9F58-4AFC-9943-0D86F096E2EC}" srcOrd="0" destOrd="0" parTransId="{F9CDEA9B-6EBB-48C7-85DA-182CABBAD6DE}" sibTransId="{AD7D49AB-72C4-48CB-956A-577446DDA77D}"/>
    <dgm:cxn modelId="{69602661-DD4F-4A9C-B1F9-24D27A58E40E}" type="presParOf" srcId="{AC3FBA85-490C-4E68-82C3-9E96F8494DBA}" destId="{A86B7EA5-5C46-4A31-B266-4EFAAC3360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3DD71BF-43E8-4B37-B1AF-58B0CD8D80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D63473-5BD0-4D00-BA7A-7194D72B5425}">
      <dgm:prSet/>
      <dgm:spPr/>
      <dgm:t>
        <a:bodyPr/>
        <a:lstStyle/>
        <a:p>
          <a:pPr algn="ctr" rtl="0"/>
          <a:r>
            <a:rPr lang="ru-RU" dirty="0" smtClean="0"/>
            <a:t>Роль врачей ПМСП в снижении перинатальной смертности включает – строгое соблюдение протоколов диагностики и лечения МЗ РК  </a:t>
          </a:r>
          <a:endParaRPr lang="ru-RU" dirty="0"/>
        </a:p>
      </dgm:t>
    </dgm:pt>
    <dgm:pt modelId="{CA090066-9A83-487A-ABA6-95DF8BDAEFA7}" type="parTrans" cxnId="{AFC72214-8EC0-44EA-97EB-A9EE2DD5BBBB}">
      <dgm:prSet/>
      <dgm:spPr/>
      <dgm:t>
        <a:bodyPr/>
        <a:lstStyle/>
        <a:p>
          <a:endParaRPr lang="ru-RU"/>
        </a:p>
      </dgm:t>
    </dgm:pt>
    <dgm:pt modelId="{1DA18BB6-0E0F-4471-BD26-337617072050}" type="sibTrans" cxnId="{AFC72214-8EC0-44EA-97EB-A9EE2DD5BBBB}">
      <dgm:prSet/>
      <dgm:spPr/>
      <dgm:t>
        <a:bodyPr/>
        <a:lstStyle/>
        <a:p>
          <a:endParaRPr lang="ru-RU"/>
        </a:p>
      </dgm:t>
    </dgm:pt>
    <dgm:pt modelId="{9ADCB5AD-5736-42F3-8025-126E4B784789}" type="pres">
      <dgm:prSet presAssocID="{43DD71BF-43E8-4B37-B1AF-58B0CD8D80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EA0879-8FC3-41DF-A89D-A91C2AD8F035}" type="pres">
      <dgm:prSet presAssocID="{B3D63473-5BD0-4D00-BA7A-7194D72B54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72214-8EC0-44EA-97EB-A9EE2DD5BBBB}" srcId="{43DD71BF-43E8-4B37-B1AF-58B0CD8D8019}" destId="{B3D63473-5BD0-4D00-BA7A-7194D72B5425}" srcOrd="0" destOrd="0" parTransId="{CA090066-9A83-487A-ABA6-95DF8BDAEFA7}" sibTransId="{1DA18BB6-0E0F-4471-BD26-337617072050}"/>
    <dgm:cxn modelId="{673820D3-8ECA-4854-AB80-CA3E13A2A41C}" type="presOf" srcId="{B3D63473-5BD0-4D00-BA7A-7194D72B5425}" destId="{25EA0879-8FC3-41DF-A89D-A91C2AD8F035}" srcOrd="0" destOrd="0" presId="urn:microsoft.com/office/officeart/2005/8/layout/vList2"/>
    <dgm:cxn modelId="{01C7A597-DB88-451A-9FD1-6B3D1FFD4CF0}" type="presOf" srcId="{43DD71BF-43E8-4B37-B1AF-58B0CD8D8019}" destId="{9ADCB5AD-5736-42F3-8025-126E4B784789}" srcOrd="0" destOrd="0" presId="urn:microsoft.com/office/officeart/2005/8/layout/vList2"/>
    <dgm:cxn modelId="{714204AD-68A5-4E82-BC8F-710EA844D283}" type="presParOf" srcId="{9ADCB5AD-5736-42F3-8025-126E4B784789}" destId="{25EA0879-8FC3-41DF-A89D-A91C2AD8F0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30CB7-E656-4C5E-9830-EB21577F69C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1D559-6F8F-4236-A5BE-3C74EA504E44}">
      <dgm:prSet custT="1"/>
      <dgm:spPr/>
      <dgm:t>
        <a:bodyPr/>
        <a:lstStyle/>
        <a:p>
          <a:pPr rtl="0"/>
          <a:r>
            <a:rPr lang="ru-RU" sz="4000" b="1" dirty="0" smtClean="0"/>
            <a:t>Роль ПМСП в снижении перинатальной смертности</a:t>
          </a:r>
          <a:endParaRPr lang="ru-RU" sz="4000" dirty="0"/>
        </a:p>
      </dgm:t>
    </dgm:pt>
    <dgm:pt modelId="{D5FAE064-BD64-487B-93BF-35F49CBC103A}" type="parTrans" cxnId="{77232008-C20A-4CF6-93FD-907EA5EBDD30}">
      <dgm:prSet/>
      <dgm:spPr/>
      <dgm:t>
        <a:bodyPr/>
        <a:lstStyle/>
        <a:p>
          <a:endParaRPr lang="ru-RU"/>
        </a:p>
      </dgm:t>
    </dgm:pt>
    <dgm:pt modelId="{CD855BD1-6714-45A3-B032-52662CDC049A}" type="sibTrans" cxnId="{77232008-C20A-4CF6-93FD-907EA5EBDD30}">
      <dgm:prSet/>
      <dgm:spPr/>
      <dgm:t>
        <a:bodyPr/>
        <a:lstStyle/>
        <a:p>
          <a:endParaRPr lang="ru-RU"/>
        </a:p>
      </dgm:t>
    </dgm:pt>
    <dgm:pt modelId="{C08A7C7E-6406-4C52-8B75-41930A0FB841}">
      <dgm:prSet/>
      <dgm:spPr/>
      <dgm:t>
        <a:bodyPr/>
        <a:lstStyle/>
        <a:p>
          <a:pPr rtl="0"/>
          <a:r>
            <a:rPr lang="ru-RU" smtClean="0"/>
            <a:t>д.м.н. Исенова С.Ш., к.м.н. Датхаева З.А.</a:t>
          </a:r>
          <a:endParaRPr lang="ru-RU"/>
        </a:p>
      </dgm:t>
    </dgm:pt>
    <dgm:pt modelId="{4CA94C80-66F2-42DF-A836-15D1D0087D6B}" type="parTrans" cxnId="{3212A99C-0DB6-408E-BB3D-864226AF5CF1}">
      <dgm:prSet/>
      <dgm:spPr/>
      <dgm:t>
        <a:bodyPr/>
        <a:lstStyle/>
        <a:p>
          <a:endParaRPr lang="ru-RU"/>
        </a:p>
      </dgm:t>
    </dgm:pt>
    <dgm:pt modelId="{39D26779-649E-467E-817B-BFA687074F32}" type="sibTrans" cxnId="{3212A99C-0DB6-408E-BB3D-864226AF5CF1}">
      <dgm:prSet/>
      <dgm:spPr/>
      <dgm:t>
        <a:bodyPr/>
        <a:lstStyle/>
        <a:p>
          <a:endParaRPr lang="ru-RU"/>
        </a:p>
      </dgm:t>
    </dgm:pt>
    <dgm:pt modelId="{C688B1BD-BBB7-4D7C-BF19-EF1AE0EEC6C7}" type="pres">
      <dgm:prSet presAssocID="{A0830CB7-E656-4C5E-9830-EB21577F69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2A85029-1AB6-455B-9CAE-5629F8ECF677}" type="pres">
      <dgm:prSet presAssocID="{A0830CB7-E656-4C5E-9830-EB21577F69C9}" presName="pyramid" presStyleLbl="node1" presStyleIdx="0" presStyleCnt="1"/>
      <dgm:spPr/>
    </dgm:pt>
    <dgm:pt modelId="{4592DEEB-9C84-4965-A859-69C26D9FE659}" type="pres">
      <dgm:prSet presAssocID="{A0830CB7-E656-4C5E-9830-EB21577F69C9}" presName="theList" presStyleCnt="0"/>
      <dgm:spPr/>
    </dgm:pt>
    <dgm:pt modelId="{34C55D71-9D07-45BC-A1BB-66622FF4127B}" type="pres">
      <dgm:prSet presAssocID="{D221D559-6F8F-4236-A5BE-3C74EA504E44}" presName="aNode" presStyleLbl="fgAcc1" presStyleIdx="0" presStyleCnt="2" custScaleX="348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43829-2EBE-489B-924B-729C810AAE8A}" type="pres">
      <dgm:prSet presAssocID="{D221D559-6F8F-4236-A5BE-3C74EA504E44}" presName="aSpace" presStyleCnt="0"/>
      <dgm:spPr/>
    </dgm:pt>
    <dgm:pt modelId="{79CECF1D-9B9D-4259-A03B-DE2329BA819A}" type="pres">
      <dgm:prSet presAssocID="{C08A7C7E-6406-4C52-8B75-41930A0FB841}" presName="aNode" presStyleLbl="fgAcc1" presStyleIdx="1" presStyleCnt="2" custScaleX="225632" custScaleY="57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3D6F8-4747-461D-B0C6-5854F100B7F2}" type="pres">
      <dgm:prSet presAssocID="{C08A7C7E-6406-4C52-8B75-41930A0FB841}" presName="aSpace" presStyleCnt="0"/>
      <dgm:spPr/>
    </dgm:pt>
  </dgm:ptLst>
  <dgm:cxnLst>
    <dgm:cxn modelId="{3212A99C-0DB6-408E-BB3D-864226AF5CF1}" srcId="{A0830CB7-E656-4C5E-9830-EB21577F69C9}" destId="{C08A7C7E-6406-4C52-8B75-41930A0FB841}" srcOrd="1" destOrd="0" parTransId="{4CA94C80-66F2-42DF-A836-15D1D0087D6B}" sibTransId="{39D26779-649E-467E-817B-BFA687074F32}"/>
    <dgm:cxn modelId="{434461A0-3DB6-403A-BD4D-5A4A938BBF1A}" type="presOf" srcId="{C08A7C7E-6406-4C52-8B75-41930A0FB841}" destId="{79CECF1D-9B9D-4259-A03B-DE2329BA819A}" srcOrd="0" destOrd="0" presId="urn:microsoft.com/office/officeart/2005/8/layout/pyramid2"/>
    <dgm:cxn modelId="{77232008-C20A-4CF6-93FD-907EA5EBDD30}" srcId="{A0830CB7-E656-4C5E-9830-EB21577F69C9}" destId="{D221D559-6F8F-4236-A5BE-3C74EA504E44}" srcOrd="0" destOrd="0" parTransId="{D5FAE064-BD64-487B-93BF-35F49CBC103A}" sibTransId="{CD855BD1-6714-45A3-B032-52662CDC049A}"/>
    <dgm:cxn modelId="{FAD5B63E-C906-4DAE-8DF0-DA0AF6A69B2B}" type="presOf" srcId="{D221D559-6F8F-4236-A5BE-3C74EA504E44}" destId="{34C55D71-9D07-45BC-A1BB-66622FF4127B}" srcOrd="0" destOrd="0" presId="urn:microsoft.com/office/officeart/2005/8/layout/pyramid2"/>
    <dgm:cxn modelId="{B38F209A-4155-4722-B31E-B32604C204E6}" type="presOf" srcId="{A0830CB7-E656-4C5E-9830-EB21577F69C9}" destId="{C688B1BD-BBB7-4D7C-BF19-EF1AE0EEC6C7}" srcOrd="0" destOrd="0" presId="urn:microsoft.com/office/officeart/2005/8/layout/pyramid2"/>
    <dgm:cxn modelId="{F0B35EFA-FD95-438A-971E-9639DF7A83DA}" type="presParOf" srcId="{C688B1BD-BBB7-4D7C-BF19-EF1AE0EEC6C7}" destId="{C2A85029-1AB6-455B-9CAE-5629F8ECF677}" srcOrd="0" destOrd="0" presId="urn:microsoft.com/office/officeart/2005/8/layout/pyramid2"/>
    <dgm:cxn modelId="{6CD09F4B-0C0A-4871-8B16-E940D37A823A}" type="presParOf" srcId="{C688B1BD-BBB7-4D7C-BF19-EF1AE0EEC6C7}" destId="{4592DEEB-9C84-4965-A859-69C26D9FE659}" srcOrd="1" destOrd="0" presId="urn:microsoft.com/office/officeart/2005/8/layout/pyramid2"/>
    <dgm:cxn modelId="{47E7B630-95AC-4F15-8E19-72B3CD456D75}" type="presParOf" srcId="{4592DEEB-9C84-4965-A859-69C26D9FE659}" destId="{34C55D71-9D07-45BC-A1BB-66622FF4127B}" srcOrd="0" destOrd="0" presId="urn:microsoft.com/office/officeart/2005/8/layout/pyramid2"/>
    <dgm:cxn modelId="{7602ED2C-5B15-4EFB-BF61-2AB75CAC11BD}" type="presParOf" srcId="{4592DEEB-9C84-4965-A859-69C26D9FE659}" destId="{46143829-2EBE-489B-924B-729C810AAE8A}" srcOrd="1" destOrd="0" presId="urn:microsoft.com/office/officeart/2005/8/layout/pyramid2"/>
    <dgm:cxn modelId="{B08C8873-9720-49AE-9C4D-C12F85B1EFA1}" type="presParOf" srcId="{4592DEEB-9C84-4965-A859-69C26D9FE659}" destId="{79CECF1D-9B9D-4259-A03B-DE2329BA819A}" srcOrd="2" destOrd="0" presId="urn:microsoft.com/office/officeart/2005/8/layout/pyramid2"/>
    <dgm:cxn modelId="{89596321-F7D9-4236-8960-B21E7A412FF1}" type="presParOf" srcId="{4592DEEB-9C84-4965-A859-69C26D9FE659}" destId="{CD73D6F8-4747-461D-B0C6-5854F100B7F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2446B7-FBD0-4B14-827A-0CFBACCDE7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4DF2AD5-48B7-490E-BD42-27E823C91864}">
      <dgm:prSet/>
      <dgm:spPr/>
      <dgm:t>
        <a:bodyPr/>
        <a:lstStyle/>
        <a:p>
          <a:pPr algn="ctr" rtl="0"/>
          <a:r>
            <a:rPr lang="ru-RU" b="1" dirty="0" smtClean="0"/>
            <a:t>АКТУАЛЬНОСТЬ</a:t>
          </a:r>
          <a:endParaRPr lang="ru-RU" dirty="0"/>
        </a:p>
      </dgm:t>
    </dgm:pt>
    <dgm:pt modelId="{6B510271-F955-406C-B9C8-C9423F1D0F0F}" type="parTrans" cxnId="{DCB1BCD6-FC8E-48AB-9B62-C024E2183DFA}">
      <dgm:prSet/>
      <dgm:spPr/>
      <dgm:t>
        <a:bodyPr/>
        <a:lstStyle/>
        <a:p>
          <a:endParaRPr lang="ru-RU"/>
        </a:p>
      </dgm:t>
    </dgm:pt>
    <dgm:pt modelId="{FC6C1D94-1CFC-4722-AF6C-1D3640A00932}" type="sibTrans" cxnId="{DCB1BCD6-FC8E-48AB-9B62-C024E2183DFA}">
      <dgm:prSet/>
      <dgm:spPr/>
      <dgm:t>
        <a:bodyPr/>
        <a:lstStyle/>
        <a:p>
          <a:endParaRPr lang="ru-RU"/>
        </a:p>
      </dgm:t>
    </dgm:pt>
    <dgm:pt modelId="{9C21FA5F-A0DE-43EA-AA73-41DBA53F93B6}" type="pres">
      <dgm:prSet presAssocID="{4D2446B7-FBD0-4B14-827A-0CFBACCDE7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242DF6-E919-4C91-A7A7-B5DB6ECDB4CA}" type="pres">
      <dgm:prSet presAssocID="{64DF2AD5-48B7-490E-BD42-27E823C918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B1BCD6-FC8E-48AB-9B62-C024E2183DFA}" srcId="{4D2446B7-FBD0-4B14-827A-0CFBACCDE77A}" destId="{64DF2AD5-48B7-490E-BD42-27E823C91864}" srcOrd="0" destOrd="0" parTransId="{6B510271-F955-406C-B9C8-C9423F1D0F0F}" sibTransId="{FC6C1D94-1CFC-4722-AF6C-1D3640A00932}"/>
    <dgm:cxn modelId="{C1F6A8D5-52EC-4FA4-BF91-1B4B33FDF0D6}" type="presOf" srcId="{4D2446B7-FBD0-4B14-827A-0CFBACCDE77A}" destId="{9C21FA5F-A0DE-43EA-AA73-41DBA53F93B6}" srcOrd="0" destOrd="0" presId="urn:microsoft.com/office/officeart/2005/8/layout/vList2"/>
    <dgm:cxn modelId="{3C340F9D-7CF6-4F4C-9D49-F5A2B492D6CD}" type="presOf" srcId="{64DF2AD5-48B7-490E-BD42-27E823C91864}" destId="{C7242DF6-E919-4C91-A7A7-B5DB6ECDB4CA}" srcOrd="0" destOrd="0" presId="urn:microsoft.com/office/officeart/2005/8/layout/vList2"/>
    <dgm:cxn modelId="{E7838864-27AC-40FB-83D2-8DCDD229185F}" type="presParOf" srcId="{9C21FA5F-A0DE-43EA-AA73-41DBA53F93B6}" destId="{C7242DF6-E919-4C91-A7A7-B5DB6ECDB4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69535-79C7-4C7E-82E2-C017102B47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C56A2A-D508-4818-BC03-55548F48CE82}">
      <dgm:prSet custT="1"/>
      <dgm:spPr/>
      <dgm:t>
        <a:bodyPr/>
        <a:lstStyle/>
        <a:p>
          <a:pPr algn="ctr" rtl="0"/>
          <a:endParaRPr lang="en-US" sz="2800" dirty="0" smtClean="0"/>
        </a:p>
        <a:p>
          <a:pPr algn="ctr" rtl="0"/>
          <a:r>
            <a:rPr lang="ru-RU" sz="2800" dirty="0" smtClean="0"/>
            <a:t>Целевые индикаторы Государственной программы развития здравоохранения Республики Казахстан </a:t>
          </a:r>
          <a:r>
            <a:rPr lang="ru-RU" sz="2800" b="1" dirty="0" smtClean="0"/>
            <a:t>«</a:t>
          </a:r>
          <a:r>
            <a:rPr lang="ru-RU" sz="2800" b="1" dirty="0" err="1" smtClean="0"/>
            <a:t>Саламатты</a:t>
          </a:r>
          <a:r>
            <a:rPr lang="ru-RU" sz="2800" b="1" dirty="0" smtClean="0"/>
            <a:t> </a:t>
          </a:r>
          <a:r>
            <a:rPr lang="ru-RU" sz="2800" b="1" dirty="0" err="1" smtClean="0"/>
            <a:t>Қазақстан</a:t>
          </a:r>
          <a:r>
            <a:rPr lang="ru-RU" sz="2800" b="1" dirty="0" smtClean="0"/>
            <a:t>» </a:t>
          </a:r>
          <a:br>
            <a:rPr lang="ru-RU" sz="2800" b="1" dirty="0" smtClean="0"/>
          </a:br>
          <a:r>
            <a:rPr lang="ru-RU" sz="2800" b="1" dirty="0" smtClean="0"/>
            <a:t>на 2011 – 2015 годы</a:t>
          </a:r>
          <a:br>
            <a:rPr lang="ru-RU" sz="2800" b="1" dirty="0" smtClean="0"/>
          </a:br>
          <a:endParaRPr lang="ru-RU" sz="2800" dirty="0"/>
        </a:p>
      </dgm:t>
    </dgm:pt>
    <dgm:pt modelId="{A93EDFED-FCE7-4D74-8291-911AE73783B1}" type="parTrans" cxnId="{20F32AA2-A909-4885-BE1C-D9170E779B14}">
      <dgm:prSet/>
      <dgm:spPr/>
      <dgm:t>
        <a:bodyPr/>
        <a:lstStyle/>
        <a:p>
          <a:endParaRPr lang="ru-RU"/>
        </a:p>
      </dgm:t>
    </dgm:pt>
    <dgm:pt modelId="{3A2EC602-06C3-4840-A02C-3F2CF89CFB81}" type="sibTrans" cxnId="{20F32AA2-A909-4885-BE1C-D9170E779B14}">
      <dgm:prSet/>
      <dgm:spPr/>
      <dgm:t>
        <a:bodyPr/>
        <a:lstStyle/>
        <a:p>
          <a:endParaRPr lang="ru-RU"/>
        </a:p>
      </dgm:t>
    </dgm:pt>
    <dgm:pt modelId="{375C2D5E-7958-4B13-B6BA-15B7017CB4AD}" type="pres">
      <dgm:prSet presAssocID="{05869535-79C7-4C7E-82E2-C017102B47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ACB8C1-531B-4B09-B62D-48979B4CD9C9}" type="pres">
      <dgm:prSet presAssocID="{B3C56A2A-D508-4818-BC03-55548F48CE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F32AA2-A909-4885-BE1C-D9170E779B14}" srcId="{05869535-79C7-4C7E-82E2-C017102B47C0}" destId="{B3C56A2A-D508-4818-BC03-55548F48CE82}" srcOrd="0" destOrd="0" parTransId="{A93EDFED-FCE7-4D74-8291-911AE73783B1}" sibTransId="{3A2EC602-06C3-4840-A02C-3F2CF89CFB81}"/>
    <dgm:cxn modelId="{A5B3C164-CED0-4C60-B101-F2CA2A7CEB91}" type="presOf" srcId="{05869535-79C7-4C7E-82E2-C017102B47C0}" destId="{375C2D5E-7958-4B13-B6BA-15B7017CB4AD}" srcOrd="0" destOrd="0" presId="urn:microsoft.com/office/officeart/2005/8/layout/vList2"/>
    <dgm:cxn modelId="{87D7C573-2B50-49FF-B656-76425DC86C65}" type="presOf" srcId="{B3C56A2A-D508-4818-BC03-55548F48CE82}" destId="{71ACB8C1-531B-4B09-B62D-48979B4CD9C9}" srcOrd="0" destOrd="0" presId="urn:microsoft.com/office/officeart/2005/8/layout/vList2"/>
    <dgm:cxn modelId="{4AA0AC7B-A5EE-4B53-A951-8ADF4CF7076B}" type="presParOf" srcId="{375C2D5E-7958-4B13-B6BA-15B7017CB4AD}" destId="{71ACB8C1-531B-4B09-B62D-48979B4CD9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728F59-9D3A-4882-AE7A-B4CC725E08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31D4797-4FBE-4C5B-87A1-F6ADEEA7773E}">
      <dgm:prSet/>
      <dgm:spPr/>
      <dgm:t>
        <a:bodyPr/>
        <a:lstStyle/>
        <a:p>
          <a:pPr algn="ctr" rtl="0"/>
          <a:r>
            <a:rPr lang="ru-RU" b="1" dirty="0" smtClean="0"/>
            <a:t>Перинатальная смертность в Республике Казахстан </a:t>
          </a:r>
          <a:endParaRPr lang="ru-RU" dirty="0"/>
        </a:p>
      </dgm:t>
    </dgm:pt>
    <dgm:pt modelId="{D36AA068-7615-448F-8A50-C6AF60B40224}" type="parTrans" cxnId="{930B0843-54E6-4F1C-A72F-6C57DA1B6FBF}">
      <dgm:prSet/>
      <dgm:spPr/>
      <dgm:t>
        <a:bodyPr/>
        <a:lstStyle/>
        <a:p>
          <a:endParaRPr lang="ru-RU"/>
        </a:p>
      </dgm:t>
    </dgm:pt>
    <dgm:pt modelId="{E914EDEF-73DA-4A64-8031-E8354FD78DB6}" type="sibTrans" cxnId="{930B0843-54E6-4F1C-A72F-6C57DA1B6FBF}">
      <dgm:prSet/>
      <dgm:spPr/>
      <dgm:t>
        <a:bodyPr/>
        <a:lstStyle/>
        <a:p>
          <a:endParaRPr lang="ru-RU"/>
        </a:p>
      </dgm:t>
    </dgm:pt>
    <dgm:pt modelId="{C6CD2EFF-8B00-42CC-AD7A-67E318537CD7}" type="pres">
      <dgm:prSet presAssocID="{B4728F59-9D3A-4882-AE7A-B4CC725E08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31807-A43E-46C3-96F6-1212A97F4FF6}" type="pres">
      <dgm:prSet presAssocID="{C31D4797-4FBE-4C5B-87A1-F6ADEEA777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B0843-54E6-4F1C-A72F-6C57DA1B6FBF}" srcId="{B4728F59-9D3A-4882-AE7A-B4CC725E08DD}" destId="{C31D4797-4FBE-4C5B-87A1-F6ADEEA7773E}" srcOrd="0" destOrd="0" parTransId="{D36AA068-7615-448F-8A50-C6AF60B40224}" sibTransId="{E914EDEF-73DA-4A64-8031-E8354FD78DB6}"/>
    <dgm:cxn modelId="{F6F9A3A7-0201-46E9-8F8D-E377D4849D7D}" type="presOf" srcId="{C31D4797-4FBE-4C5B-87A1-F6ADEEA7773E}" destId="{B5531807-A43E-46C3-96F6-1212A97F4FF6}" srcOrd="0" destOrd="0" presId="urn:microsoft.com/office/officeart/2005/8/layout/vList2"/>
    <dgm:cxn modelId="{DDD123BF-3938-4A67-BC1F-A65A0AD5304A}" type="presOf" srcId="{B4728F59-9D3A-4882-AE7A-B4CC725E08DD}" destId="{C6CD2EFF-8B00-42CC-AD7A-67E318537CD7}" srcOrd="0" destOrd="0" presId="urn:microsoft.com/office/officeart/2005/8/layout/vList2"/>
    <dgm:cxn modelId="{B8F22247-58C4-4A5C-905B-8A7F160721E5}" type="presParOf" srcId="{C6CD2EFF-8B00-42CC-AD7A-67E318537CD7}" destId="{B5531807-A43E-46C3-96F6-1212A97F4F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D9DBC2-9A89-4436-B840-2E4E3C5BE7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AF24F2-8855-476A-8287-89AA46AEF6FC}">
      <dgm:prSet/>
      <dgm:spPr/>
      <dgm:t>
        <a:bodyPr/>
        <a:lstStyle/>
        <a:p>
          <a:pPr algn="ctr" rtl="0"/>
          <a:r>
            <a:rPr lang="ru-RU" dirty="0" smtClean="0"/>
            <a:t>Данные ВОЗ</a:t>
          </a:r>
          <a:endParaRPr lang="ru-RU" dirty="0"/>
        </a:p>
      </dgm:t>
    </dgm:pt>
    <dgm:pt modelId="{A1103E45-F1CD-4A66-8785-5FA591AD3754}" type="parTrans" cxnId="{179BA4CB-EB1A-4E93-88CC-6F7DA728C6A5}">
      <dgm:prSet/>
      <dgm:spPr/>
      <dgm:t>
        <a:bodyPr/>
        <a:lstStyle/>
        <a:p>
          <a:endParaRPr lang="ru-RU"/>
        </a:p>
      </dgm:t>
    </dgm:pt>
    <dgm:pt modelId="{0C6C6BC5-6F30-45DB-80EF-F784F6220DC7}" type="sibTrans" cxnId="{179BA4CB-EB1A-4E93-88CC-6F7DA728C6A5}">
      <dgm:prSet/>
      <dgm:spPr/>
      <dgm:t>
        <a:bodyPr/>
        <a:lstStyle/>
        <a:p>
          <a:endParaRPr lang="ru-RU"/>
        </a:p>
      </dgm:t>
    </dgm:pt>
    <dgm:pt modelId="{E3910A38-8059-4340-A6E6-4B1002D854C6}" type="pres">
      <dgm:prSet presAssocID="{44D9DBC2-9A89-4436-B840-2E4E3C5BE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594BA3-733F-4623-B76D-78C1AB1BCEAB}" type="pres">
      <dgm:prSet presAssocID="{51AF24F2-8855-476A-8287-89AA46AEF6F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CB0D9-03F9-4214-84AB-6AFEAECCC809}" type="presOf" srcId="{51AF24F2-8855-476A-8287-89AA46AEF6FC}" destId="{66594BA3-733F-4623-B76D-78C1AB1BCEAB}" srcOrd="0" destOrd="0" presId="urn:microsoft.com/office/officeart/2005/8/layout/vList2"/>
    <dgm:cxn modelId="{179BA4CB-EB1A-4E93-88CC-6F7DA728C6A5}" srcId="{44D9DBC2-9A89-4436-B840-2E4E3C5BE738}" destId="{51AF24F2-8855-476A-8287-89AA46AEF6FC}" srcOrd="0" destOrd="0" parTransId="{A1103E45-F1CD-4A66-8785-5FA591AD3754}" sibTransId="{0C6C6BC5-6F30-45DB-80EF-F784F6220DC7}"/>
    <dgm:cxn modelId="{CED7B04D-2346-40CE-94BC-FAA4942AC08C}" type="presOf" srcId="{44D9DBC2-9A89-4436-B840-2E4E3C5BE738}" destId="{E3910A38-8059-4340-A6E6-4B1002D854C6}" srcOrd="0" destOrd="0" presId="urn:microsoft.com/office/officeart/2005/8/layout/vList2"/>
    <dgm:cxn modelId="{E20C94DE-5F55-4072-9EE4-C6CBC0FC7EDA}" type="presParOf" srcId="{E3910A38-8059-4340-A6E6-4B1002D854C6}" destId="{66594BA3-733F-4623-B76D-78C1AB1BCE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215447-5E2D-44F6-B1E2-7DF1B8B723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8D80E45-3464-4C01-BF34-1820A3D8B4C5}">
      <dgm:prSet/>
      <dgm:spPr/>
      <dgm:t>
        <a:bodyPr/>
        <a:lstStyle/>
        <a:p>
          <a:pPr algn="ctr" rtl="0"/>
          <a:r>
            <a:rPr lang="ru-RU" smtClean="0"/>
            <a:t>Возраст беременных с антенатальной гибелью плода</a:t>
          </a:r>
          <a:endParaRPr lang="ru-RU"/>
        </a:p>
      </dgm:t>
    </dgm:pt>
    <dgm:pt modelId="{6457C24B-6B67-476E-A4CE-74C28270AE3B}" type="parTrans" cxnId="{036B737A-583A-4CC9-8146-7B158AE71E9D}">
      <dgm:prSet/>
      <dgm:spPr/>
      <dgm:t>
        <a:bodyPr/>
        <a:lstStyle/>
        <a:p>
          <a:endParaRPr lang="ru-RU"/>
        </a:p>
      </dgm:t>
    </dgm:pt>
    <dgm:pt modelId="{B0BB8264-9645-4C48-8A32-761BD06407B4}" type="sibTrans" cxnId="{036B737A-583A-4CC9-8146-7B158AE71E9D}">
      <dgm:prSet/>
      <dgm:spPr/>
      <dgm:t>
        <a:bodyPr/>
        <a:lstStyle/>
        <a:p>
          <a:endParaRPr lang="ru-RU"/>
        </a:p>
      </dgm:t>
    </dgm:pt>
    <dgm:pt modelId="{92339710-0AD4-4BBD-BA8B-45FE6C238F9A}" type="pres">
      <dgm:prSet presAssocID="{F6215447-5E2D-44F6-B1E2-7DF1B8B723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84712-30B8-48DE-B45F-3FDD314E69C8}" type="pres">
      <dgm:prSet presAssocID="{58D80E45-3464-4C01-BF34-1820A3D8B4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B737A-583A-4CC9-8146-7B158AE71E9D}" srcId="{F6215447-5E2D-44F6-B1E2-7DF1B8B7233F}" destId="{58D80E45-3464-4C01-BF34-1820A3D8B4C5}" srcOrd="0" destOrd="0" parTransId="{6457C24B-6B67-476E-A4CE-74C28270AE3B}" sibTransId="{B0BB8264-9645-4C48-8A32-761BD06407B4}"/>
    <dgm:cxn modelId="{6D54D275-29ED-4427-BC2A-8623DA9E81C0}" type="presOf" srcId="{F6215447-5E2D-44F6-B1E2-7DF1B8B7233F}" destId="{92339710-0AD4-4BBD-BA8B-45FE6C238F9A}" srcOrd="0" destOrd="0" presId="urn:microsoft.com/office/officeart/2005/8/layout/vList2"/>
    <dgm:cxn modelId="{1BEF5848-4BF9-4147-8BF3-C407C9A65712}" type="presOf" srcId="{58D80E45-3464-4C01-BF34-1820A3D8B4C5}" destId="{43E84712-30B8-48DE-B45F-3FDD314E69C8}" srcOrd="0" destOrd="0" presId="urn:microsoft.com/office/officeart/2005/8/layout/vList2"/>
    <dgm:cxn modelId="{BCDBE351-1B85-4C12-AF6D-5A4E791553D8}" type="presParOf" srcId="{92339710-0AD4-4BBD-BA8B-45FE6C238F9A}" destId="{43E84712-30B8-48DE-B45F-3FDD314E69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C4D1E6-081C-484D-92EF-18402AA09D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096928-DA59-482C-B2CA-CA19A16C48AB}">
      <dgm:prSet/>
      <dgm:spPr/>
      <dgm:t>
        <a:bodyPr/>
        <a:lstStyle/>
        <a:p>
          <a:pPr algn="ctr" rtl="0"/>
          <a:r>
            <a:rPr lang="ru-RU" dirty="0" smtClean="0"/>
            <a:t>Акушерский анамнез беременных с антенатальной гибелью плода</a:t>
          </a:r>
          <a:endParaRPr lang="ru-RU" dirty="0"/>
        </a:p>
      </dgm:t>
    </dgm:pt>
    <dgm:pt modelId="{423B6F21-ED74-49CD-8B6B-C81D371D0703}" type="parTrans" cxnId="{FA28BED8-F06C-4851-A84F-E154D7E28CD7}">
      <dgm:prSet/>
      <dgm:spPr/>
      <dgm:t>
        <a:bodyPr/>
        <a:lstStyle/>
        <a:p>
          <a:endParaRPr lang="ru-RU"/>
        </a:p>
      </dgm:t>
    </dgm:pt>
    <dgm:pt modelId="{6D11294E-33FB-497D-9690-333CEB5DCBC8}" type="sibTrans" cxnId="{FA28BED8-F06C-4851-A84F-E154D7E28CD7}">
      <dgm:prSet/>
      <dgm:spPr/>
      <dgm:t>
        <a:bodyPr/>
        <a:lstStyle/>
        <a:p>
          <a:endParaRPr lang="ru-RU"/>
        </a:p>
      </dgm:t>
    </dgm:pt>
    <dgm:pt modelId="{96336B44-E020-4C00-A2DB-7776BF875C50}" type="pres">
      <dgm:prSet presAssocID="{7CC4D1E6-081C-484D-92EF-18402AA09D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D8F50-2815-4A48-B0A7-CB5DAA48EB59}" type="pres">
      <dgm:prSet presAssocID="{EF096928-DA59-482C-B2CA-CA19A16C48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73EC67-EC0C-499D-BB7F-E40A2DBD6364}" type="presOf" srcId="{EF096928-DA59-482C-B2CA-CA19A16C48AB}" destId="{05AD8F50-2815-4A48-B0A7-CB5DAA48EB59}" srcOrd="0" destOrd="0" presId="urn:microsoft.com/office/officeart/2005/8/layout/vList2"/>
    <dgm:cxn modelId="{FA28BED8-F06C-4851-A84F-E154D7E28CD7}" srcId="{7CC4D1E6-081C-484D-92EF-18402AA09D6B}" destId="{EF096928-DA59-482C-B2CA-CA19A16C48AB}" srcOrd="0" destOrd="0" parTransId="{423B6F21-ED74-49CD-8B6B-C81D371D0703}" sibTransId="{6D11294E-33FB-497D-9690-333CEB5DCBC8}"/>
    <dgm:cxn modelId="{1B02F423-0B34-49C1-9950-AD776C1FC27B}" type="presOf" srcId="{7CC4D1E6-081C-484D-92EF-18402AA09D6B}" destId="{96336B44-E020-4C00-A2DB-7776BF875C50}" srcOrd="0" destOrd="0" presId="urn:microsoft.com/office/officeart/2005/8/layout/vList2"/>
    <dgm:cxn modelId="{D54C139B-DD00-4FF9-A7A4-E07D3B6C4FE7}" type="presParOf" srcId="{96336B44-E020-4C00-A2DB-7776BF875C50}" destId="{05AD8F50-2815-4A48-B0A7-CB5DAA48EB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41509C-C4C5-4A7B-A116-EF0D40B86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4AA2E9C-097B-409C-8187-0826AD1357B8}">
      <dgm:prSet/>
      <dgm:spPr/>
      <dgm:t>
        <a:bodyPr/>
        <a:lstStyle/>
        <a:p>
          <a:pPr algn="ctr" rtl="0"/>
          <a:r>
            <a:rPr lang="ru-RU" dirty="0" smtClean="0"/>
            <a:t>Срок беременности при взятии на диспансерный учет по беременности</a:t>
          </a:r>
          <a:endParaRPr lang="ru-RU" dirty="0"/>
        </a:p>
      </dgm:t>
    </dgm:pt>
    <dgm:pt modelId="{194D82D3-B8E2-4891-AD1D-0F4058E7274A}" type="parTrans" cxnId="{473F0347-C4DF-4DD3-8C66-3AF809993D08}">
      <dgm:prSet/>
      <dgm:spPr/>
      <dgm:t>
        <a:bodyPr/>
        <a:lstStyle/>
        <a:p>
          <a:endParaRPr lang="ru-RU"/>
        </a:p>
      </dgm:t>
    </dgm:pt>
    <dgm:pt modelId="{FE2FAF82-9CE5-44E5-AA0E-7BD4369198FD}" type="sibTrans" cxnId="{473F0347-C4DF-4DD3-8C66-3AF809993D08}">
      <dgm:prSet/>
      <dgm:spPr/>
      <dgm:t>
        <a:bodyPr/>
        <a:lstStyle/>
        <a:p>
          <a:endParaRPr lang="ru-RU"/>
        </a:p>
      </dgm:t>
    </dgm:pt>
    <dgm:pt modelId="{6FBDF691-A9C3-426A-8915-32295D1C51E9}" type="pres">
      <dgm:prSet presAssocID="{E241509C-C4C5-4A7B-A116-EF0D40B863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A4D04E-16AE-465E-BBA0-E4EBB7670246}" type="pres">
      <dgm:prSet presAssocID="{14AA2E9C-097B-409C-8187-0826AD1357B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F0347-C4DF-4DD3-8C66-3AF809993D08}" srcId="{E241509C-C4C5-4A7B-A116-EF0D40B86311}" destId="{14AA2E9C-097B-409C-8187-0826AD1357B8}" srcOrd="0" destOrd="0" parTransId="{194D82D3-B8E2-4891-AD1D-0F4058E7274A}" sibTransId="{FE2FAF82-9CE5-44E5-AA0E-7BD4369198FD}"/>
    <dgm:cxn modelId="{2B5BA1BE-FC2B-419C-A76F-2E5FFD26669B}" type="presOf" srcId="{E241509C-C4C5-4A7B-A116-EF0D40B86311}" destId="{6FBDF691-A9C3-426A-8915-32295D1C51E9}" srcOrd="0" destOrd="0" presId="urn:microsoft.com/office/officeart/2005/8/layout/vList2"/>
    <dgm:cxn modelId="{F8549186-164D-43A1-B24E-9532674C8571}" type="presOf" srcId="{14AA2E9C-097B-409C-8187-0826AD1357B8}" destId="{D4A4D04E-16AE-465E-BBA0-E4EBB7670246}" srcOrd="0" destOrd="0" presId="urn:microsoft.com/office/officeart/2005/8/layout/vList2"/>
    <dgm:cxn modelId="{0345249A-8C23-4334-B2DE-B0272D4142F6}" type="presParOf" srcId="{6FBDF691-A9C3-426A-8915-32295D1C51E9}" destId="{D4A4D04E-16AE-465E-BBA0-E4EBB76702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DAA43-96DF-47FB-9A00-4366EA7092B2}">
      <dsp:nvSpPr>
        <dsp:cNvPr id="0" name=""/>
        <dsp:cNvSpPr/>
      </dsp:nvSpPr>
      <dsp:spPr>
        <a:xfrm>
          <a:off x="0" y="979"/>
          <a:ext cx="8229600" cy="1784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Казахский Национальный Медицинский Университет имени </a:t>
          </a:r>
          <a:r>
            <a:rPr lang="ru-RU" sz="2500" b="1" kern="1200" dirty="0" err="1" smtClean="0"/>
            <a:t>С.Д.Асфендиярова</a:t>
          </a:r>
          <a:r>
            <a:rPr lang="ru-RU" sz="2500" b="1" kern="1200" dirty="0" smtClean="0"/>
            <a:t> </a:t>
          </a:r>
          <a:br>
            <a:rPr lang="ru-RU" sz="2500" b="1" kern="1200" dirty="0" smtClean="0"/>
          </a:br>
          <a:r>
            <a:rPr lang="ru-RU" sz="2500" b="1" kern="1200" dirty="0" smtClean="0"/>
            <a:t>Кафедра акушерства и гинекологии №2</a:t>
          </a:r>
          <a:br>
            <a:rPr lang="ru-RU" sz="2500" b="1" kern="1200" dirty="0" smtClean="0"/>
          </a:br>
          <a:endParaRPr lang="ru-RU" sz="2500" kern="1200" dirty="0"/>
        </a:p>
      </dsp:txBody>
      <dsp:txXfrm>
        <a:off x="87100" y="88079"/>
        <a:ext cx="8055400" cy="1610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0A936-BD16-4E2E-B111-AB7AD6D8F026}">
      <dsp:nvSpPr>
        <dsp:cNvPr id="0" name=""/>
        <dsp:cNvSpPr/>
      </dsp:nvSpPr>
      <dsp:spPr>
        <a:xfrm>
          <a:off x="0" y="12992"/>
          <a:ext cx="82295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Антенатальная гибель плода в зависимости от срока беременности</a:t>
          </a:r>
          <a:endParaRPr lang="ru-RU" sz="2800" kern="1200"/>
        </a:p>
      </dsp:txBody>
      <dsp:txXfrm>
        <a:off x="54373" y="67365"/>
        <a:ext cx="8120853" cy="10050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8F560-BB3A-4BA8-9233-777C89FB744F}">
      <dsp:nvSpPr>
        <dsp:cNvPr id="0" name=""/>
        <dsp:cNvSpPr/>
      </dsp:nvSpPr>
      <dsp:spPr>
        <a:xfrm>
          <a:off x="0" y="186152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Осложнения в период данной беременности</a:t>
          </a:r>
          <a:endParaRPr lang="ru-RU" sz="3200" kern="1200"/>
        </a:p>
      </dsp:txBody>
      <dsp:txXfrm>
        <a:off x="37467" y="223619"/>
        <a:ext cx="8154665" cy="6925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310DB-C43B-4EE0-A63A-5A394E1C8D2E}">
      <dsp:nvSpPr>
        <dsp:cNvPr id="0" name=""/>
        <dsp:cNvSpPr/>
      </dsp:nvSpPr>
      <dsp:spPr>
        <a:xfrm>
          <a:off x="0" y="12992"/>
          <a:ext cx="82295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Количество проведенных исследований по определению состояния внутриутробного плода</a:t>
          </a:r>
          <a:endParaRPr lang="ru-RU" sz="2800" kern="1200" dirty="0"/>
        </a:p>
      </dsp:txBody>
      <dsp:txXfrm>
        <a:off x="54373" y="67365"/>
        <a:ext cx="8120853" cy="100509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D8BED-3466-4166-A2F0-5991D59A74E9}">
      <dsp:nvSpPr>
        <dsp:cNvPr id="0" name=""/>
        <dsp:cNvSpPr/>
      </dsp:nvSpPr>
      <dsp:spPr>
        <a:xfrm>
          <a:off x="0" y="114197"/>
          <a:ext cx="8229599" cy="911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smtClean="0"/>
            <a:t>Количество детей рожденных с ЗВРП</a:t>
          </a:r>
          <a:endParaRPr lang="ru-RU" sz="3800" kern="1200"/>
        </a:p>
      </dsp:txBody>
      <dsp:txXfrm>
        <a:off x="44492" y="158689"/>
        <a:ext cx="8140615" cy="8224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0AF4A-E086-45F2-972E-F65689C7A067}">
      <dsp:nvSpPr>
        <dsp:cNvPr id="0" name=""/>
        <dsp:cNvSpPr/>
      </dsp:nvSpPr>
      <dsp:spPr>
        <a:xfrm>
          <a:off x="0" y="174159"/>
          <a:ext cx="8229599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Масса тела новорожденных при рождении</a:t>
          </a:r>
          <a:endParaRPr lang="ru-RU" sz="3300" kern="1200" dirty="0"/>
        </a:p>
      </dsp:txBody>
      <dsp:txXfrm>
        <a:off x="38638" y="212797"/>
        <a:ext cx="8152323" cy="7142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ED6F2-9503-4A0A-8823-E3B22B191575}">
      <dsp:nvSpPr>
        <dsp:cNvPr id="0" name=""/>
        <dsp:cNvSpPr/>
      </dsp:nvSpPr>
      <dsp:spPr>
        <a:xfrm>
          <a:off x="0" y="12992"/>
          <a:ext cx="82295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Данные патоморфологического исследования плаценты</a:t>
          </a:r>
          <a:endParaRPr lang="ru-RU" sz="2800" kern="1200" dirty="0"/>
        </a:p>
      </dsp:txBody>
      <dsp:txXfrm>
        <a:off x="54373" y="67365"/>
        <a:ext cx="8120853" cy="100509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B7EA5-5C46-4A31-B266-4EFAAC33608E}">
      <dsp:nvSpPr>
        <dsp:cNvPr id="0" name=""/>
        <dsp:cNvSpPr/>
      </dsp:nvSpPr>
      <dsp:spPr>
        <a:xfrm>
          <a:off x="0" y="6265"/>
          <a:ext cx="8229599" cy="1127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Данные аутопсии плода</a:t>
          </a:r>
          <a:endParaRPr lang="ru-RU" sz="4700" kern="1200" dirty="0"/>
        </a:p>
      </dsp:txBody>
      <dsp:txXfrm>
        <a:off x="55030" y="61295"/>
        <a:ext cx="8119539" cy="10172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A0879-8FC3-41DF-A89D-A91C2AD8F035}">
      <dsp:nvSpPr>
        <dsp:cNvPr id="0" name=""/>
        <dsp:cNvSpPr/>
      </dsp:nvSpPr>
      <dsp:spPr>
        <a:xfrm>
          <a:off x="0" y="15686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Роль врачей ПМСП в снижении перинатальной смертности включает – строгое соблюдение протоколов диагностики и лечения МЗ РК  </a:t>
          </a:r>
          <a:endParaRPr lang="ru-RU" sz="2300" kern="1200" dirty="0"/>
        </a:p>
      </dsp:txBody>
      <dsp:txXfrm>
        <a:off x="61741" y="77427"/>
        <a:ext cx="7648918" cy="1141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85029-1AB6-455B-9CAE-5629F8ECF677}">
      <dsp:nvSpPr>
        <dsp:cNvPr id="0" name=""/>
        <dsp:cNvSpPr/>
      </dsp:nvSpPr>
      <dsp:spPr>
        <a:xfrm>
          <a:off x="1117354" y="0"/>
          <a:ext cx="3633267" cy="36332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55D71-9D07-45BC-A1BB-66622FF4127B}">
      <dsp:nvSpPr>
        <dsp:cNvPr id="0" name=""/>
        <dsp:cNvSpPr/>
      </dsp:nvSpPr>
      <dsp:spPr>
        <a:xfrm>
          <a:off x="1" y="365256"/>
          <a:ext cx="8229596" cy="15867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Роль ПМСП в снижении перинатальной смертности</a:t>
          </a:r>
          <a:endParaRPr lang="ru-RU" sz="4000" kern="1200" dirty="0"/>
        </a:p>
      </dsp:txBody>
      <dsp:txXfrm>
        <a:off x="77458" y="442713"/>
        <a:ext cx="8074682" cy="1431801"/>
      </dsp:txXfrm>
    </dsp:sp>
    <dsp:sp modelId="{79CECF1D-9B9D-4259-A03B-DE2329BA819A}">
      <dsp:nvSpPr>
        <dsp:cNvPr id="0" name=""/>
        <dsp:cNvSpPr/>
      </dsp:nvSpPr>
      <dsp:spPr>
        <a:xfrm>
          <a:off x="1450510" y="2150311"/>
          <a:ext cx="5328578" cy="9193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д.м.н. Исенова С.Ш., к.м.н. Датхаева З.А.</a:t>
          </a:r>
          <a:endParaRPr lang="ru-RU" sz="2300" kern="1200"/>
        </a:p>
      </dsp:txBody>
      <dsp:txXfrm>
        <a:off x="1495389" y="2195190"/>
        <a:ext cx="5238820" cy="829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42DF6-E919-4C91-A7A7-B5DB6ECDB4CA}">
      <dsp:nvSpPr>
        <dsp:cNvPr id="0" name=""/>
        <dsp:cNvSpPr/>
      </dsp:nvSpPr>
      <dsp:spPr>
        <a:xfrm>
          <a:off x="0" y="3072"/>
          <a:ext cx="6357936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АКТУАЛЬНОСТЬ</a:t>
          </a:r>
          <a:endParaRPr lang="ru-RU" sz="3800" kern="1200" dirty="0"/>
        </a:p>
      </dsp:txBody>
      <dsp:txXfrm>
        <a:off x="44492" y="47564"/>
        <a:ext cx="6268952" cy="82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CB8C1-531B-4B09-B62D-48979B4CD9C9}">
      <dsp:nvSpPr>
        <dsp:cNvPr id="0" name=""/>
        <dsp:cNvSpPr/>
      </dsp:nvSpPr>
      <dsp:spPr>
        <a:xfrm>
          <a:off x="0" y="634"/>
          <a:ext cx="8229600" cy="1640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Целевые индикаторы Государственной программы развития здравоохранения Республики Казахстан </a:t>
          </a:r>
          <a:r>
            <a:rPr lang="ru-RU" sz="2800" b="1" kern="1200" dirty="0" smtClean="0"/>
            <a:t>«</a:t>
          </a:r>
          <a:r>
            <a:rPr lang="ru-RU" sz="2800" b="1" kern="1200" dirty="0" err="1" smtClean="0"/>
            <a:t>Саламатты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Қазақстан</a:t>
          </a:r>
          <a:r>
            <a:rPr lang="ru-RU" sz="2800" b="1" kern="1200" dirty="0" smtClean="0"/>
            <a:t>» </a:t>
          </a:r>
          <a:br>
            <a:rPr lang="ru-RU" sz="2800" b="1" kern="1200" dirty="0" smtClean="0"/>
          </a:br>
          <a:r>
            <a:rPr lang="ru-RU" sz="2800" b="1" kern="1200" dirty="0" smtClean="0"/>
            <a:t>на 2011 – 2015 годы</a:t>
          </a:r>
          <a:br>
            <a:rPr lang="ru-RU" sz="2800" b="1" kern="1200" dirty="0" smtClean="0"/>
          </a:br>
          <a:endParaRPr lang="ru-RU" sz="2800" kern="1200" dirty="0"/>
        </a:p>
      </dsp:txBody>
      <dsp:txXfrm>
        <a:off x="80103" y="80737"/>
        <a:ext cx="8069394" cy="14807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31807-A43E-46C3-96F6-1212A97F4FF6}">
      <dsp:nvSpPr>
        <dsp:cNvPr id="0" name=""/>
        <dsp:cNvSpPr/>
      </dsp:nvSpPr>
      <dsp:spPr>
        <a:xfrm>
          <a:off x="0" y="12992"/>
          <a:ext cx="82295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Перинатальная смертность в Республике Казахстан </a:t>
          </a:r>
          <a:endParaRPr lang="ru-RU" sz="2800" kern="1200" dirty="0"/>
        </a:p>
      </dsp:txBody>
      <dsp:txXfrm>
        <a:off x="54373" y="67365"/>
        <a:ext cx="8120853" cy="10050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94BA3-733F-4623-B76D-78C1AB1BCEA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Данные ВОЗ</a:t>
          </a:r>
          <a:endParaRPr lang="ru-RU" sz="4700" kern="1200" dirty="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84712-30B8-48DE-B45F-3FDD314E69C8}">
      <dsp:nvSpPr>
        <dsp:cNvPr id="0" name=""/>
        <dsp:cNvSpPr/>
      </dsp:nvSpPr>
      <dsp:spPr>
        <a:xfrm>
          <a:off x="0" y="12992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Возраст беременных с антенатальной гибелью плода</a:t>
          </a:r>
          <a:endParaRPr lang="ru-RU" sz="2800" kern="1200"/>
        </a:p>
      </dsp:txBody>
      <dsp:txXfrm>
        <a:off x="54373" y="67365"/>
        <a:ext cx="8120854" cy="10050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8F50-2815-4A48-B0A7-CB5DAA48EB59}">
      <dsp:nvSpPr>
        <dsp:cNvPr id="0" name=""/>
        <dsp:cNvSpPr/>
      </dsp:nvSpPr>
      <dsp:spPr>
        <a:xfrm>
          <a:off x="0" y="12992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Акушерский анамнез беременных с антенатальной гибелью плода</a:t>
          </a:r>
          <a:endParaRPr lang="ru-RU" sz="2800" kern="1200" dirty="0"/>
        </a:p>
      </dsp:txBody>
      <dsp:txXfrm>
        <a:off x="54373" y="67365"/>
        <a:ext cx="8120854" cy="10050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4D04E-16AE-465E-BBA0-E4EBB7670246}">
      <dsp:nvSpPr>
        <dsp:cNvPr id="0" name=""/>
        <dsp:cNvSpPr/>
      </dsp:nvSpPr>
      <dsp:spPr>
        <a:xfrm>
          <a:off x="0" y="12992"/>
          <a:ext cx="8229599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Срок беременности при взятии на диспансерный учет по беременности</a:t>
          </a:r>
          <a:endParaRPr lang="ru-RU" sz="2800" kern="1200" dirty="0"/>
        </a:p>
      </dsp:txBody>
      <dsp:txXfrm>
        <a:off x="54373" y="67365"/>
        <a:ext cx="8120853" cy="1005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9592A-FADC-484D-B1F9-8A8CB6501694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10017-A50A-4D5F-9D48-DC3E9FD35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6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 b="1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2FBF563F-5390-483F-8354-1921FFD3CF3E}" type="slidenum">
              <a:rPr lang="ru-RU" sz="1200" smtClean="0"/>
              <a:pPr eaLnBrk="1" hangingPunct="1"/>
              <a:t>12</a:t>
            </a:fld>
            <a:endParaRPr lang="ru-RU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9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3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5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4C51-7A3B-4A41-8BD2-F2770DCC5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4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7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3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5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3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3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2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9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4741-6B5D-478E-B251-F02A50232B41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4CFA-3BC7-4CD3-9448-A1FB0100D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6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4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chart" Target="../charts/chart5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chart" Target="../charts/chart6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chart" Target="../charts/chart7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chart" Target="../charts/chart8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chart" Target="../charts/chart9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chart" Target="../charts/chart10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5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chart" Target="../charts/chart3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84346073"/>
              </p:ext>
            </p:extLst>
          </p:nvPr>
        </p:nvGraphicFramePr>
        <p:xfrm>
          <a:off x="457200" y="274638"/>
          <a:ext cx="8229600" cy="178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687879"/>
              </p:ext>
            </p:extLst>
          </p:nvPr>
        </p:nvGraphicFramePr>
        <p:xfrm>
          <a:off x="457200" y="2492896"/>
          <a:ext cx="8229600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3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37569398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50712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789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0377188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442574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542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0" y="6545263"/>
            <a:ext cx="9144000" cy="3127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latin typeface="Impact" pitchFamily="34" charset="0"/>
            </a:endParaRPr>
          </a:p>
        </p:txBody>
      </p:sp>
      <p:sp>
        <p:nvSpPr>
          <p:cNvPr id="249861" name="AutoShape 5"/>
          <p:cNvSpPr>
            <a:spLocks noChangeArrowheads="1"/>
          </p:cNvSpPr>
          <p:nvPr/>
        </p:nvSpPr>
        <p:spPr bwMode="auto">
          <a:xfrm>
            <a:off x="1122363" y="1773238"/>
            <a:ext cx="7561262" cy="3671986"/>
          </a:xfrm>
          <a:prstGeom prst="ribbon">
            <a:avLst>
              <a:gd name="adj1" fmla="val 12500"/>
              <a:gd name="adj2" fmla="val 7229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i="1" dirty="0" smtClean="0">
                <a:solidFill>
                  <a:srgbClr val="FF3300"/>
                </a:solidFill>
              </a:rPr>
              <a:t>До сих пор используются препараты эффективность которых не имеет доказательной базы:</a:t>
            </a:r>
          </a:p>
          <a:p>
            <a:pPr algn="ctr"/>
            <a:r>
              <a:rPr lang="ru-RU" sz="2000" i="1" dirty="0" err="1" smtClean="0"/>
              <a:t>Актовегин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Витамин Е</a:t>
            </a:r>
          </a:p>
          <a:p>
            <a:pPr algn="ctr"/>
            <a:r>
              <a:rPr lang="ru-RU" sz="2000" i="1" dirty="0" err="1" smtClean="0"/>
              <a:t>Курантил</a:t>
            </a:r>
            <a:endParaRPr lang="ru-RU" sz="2000" i="1" dirty="0" smtClean="0"/>
          </a:p>
          <a:p>
            <a:pPr algn="ctr"/>
            <a:r>
              <a:rPr lang="ru-RU" sz="2000" i="1" dirty="0" err="1" smtClean="0"/>
              <a:t>Канефрон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4206036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20080101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452668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365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44281140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287746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909" y="1600200"/>
            <a:ext cx="34391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0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15731617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521805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968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26043110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418854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343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12911407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778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0973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84898090"/>
              </p:ext>
            </p:extLst>
          </p:nvPr>
        </p:nvGraphicFramePr>
        <p:xfrm>
          <a:off x="685800" y="548681"/>
          <a:ext cx="7772400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 fontScale="47500" lnSpcReduction="20000"/>
          </a:bodyPr>
          <a:lstStyle/>
          <a:p>
            <a:pPr marL="457200" lvl="0" indent="-457200" algn="just">
              <a:buFont typeface="Wingdings" pitchFamily="2" charset="2"/>
              <a:buChar char="q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Внедрение </a:t>
            </a:r>
            <a:r>
              <a:rPr lang="ru-RU" dirty="0">
                <a:solidFill>
                  <a:schemeClr val="tx1"/>
                </a:solidFill>
              </a:rPr>
              <a:t>теста шевеления плода с 28 недель беременности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Тщательное заполнение </a:t>
            </a:r>
            <a:r>
              <a:rPr lang="ru-RU" dirty="0" err="1">
                <a:solidFill>
                  <a:schemeClr val="tx1"/>
                </a:solidFill>
              </a:rPr>
              <a:t>гравидограммы</a:t>
            </a:r>
            <a:r>
              <a:rPr lang="ru-RU" dirty="0">
                <a:solidFill>
                  <a:schemeClr val="tx1"/>
                </a:solidFill>
              </a:rPr>
              <a:t> и анализ полученных </a:t>
            </a:r>
            <a:r>
              <a:rPr lang="ru-RU" dirty="0" smtClean="0">
                <a:solidFill>
                  <a:schemeClr val="tx1"/>
                </a:solidFill>
              </a:rPr>
              <a:t>результатов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Информирование женщин о тревожных симптомах в период </a:t>
            </a:r>
            <a:r>
              <a:rPr lang="ru-RU" dirty="0" err="1" smtClean="0">
                <a:solidFill>
                  <a:schemeClr val="tx1"/>
                </a:solidFill>
              </a:rPr>
              <a:t>гестации</a:t>
            </a:r>
            <a:endParaRPr lang="ru-RU" dirty="0">
              <a:solidFill>
                <a:schemeClr val="tx1"/>
              </a:solidFill>
            </a:endParaRP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Своевременная </a:t>
            </a:r>
            <a:r>
              <a:rPr lang="ru-RU" dirty="0">
                <a:solidFill>
                  <a:schemeClr val="tx1"/>
                </a:solidFill>
              </a:rPr>
              <a:t>диагностика ЗВРП и решение вопроса о возможности </a:t>
            </a:r>
            <a:r>
              <a:rPr lang="ru-RU" dirty="0" err="1">
                <a:solidFill>
                  <a:schemeClr val="tx1"/>
                </a:solidFill>
              </a:rPr>
              <a:t>пролонгирования</a:t>
            </a:r>
            <a:r>
              <a:rPr lang="ru-RU" dirty="0">
                <a:solidFill>
                  <a:schemeClr val="tx1"/>
                </a:solidFill>
              </a:rPr>
              <a:t> беременности.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Исследование на перинатальные инфекции по показаниям 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Выявление рисков по развитию осложнений </a:t>
            </a:r>
            <a:r>
              <a:rPr lang="ru-RU" dirty="0" err="1">
                <a:solidFill>
                  <a:schemeClr val="tx1"/>
                </a:solidFill>
              </a:rPr>
              <a:t>гестационного</a:t>
            </a:r>
            <a:r>
              <a:rPr lang="ru-RU" dirty="0">
                <a:solidFill>
                  <a:schemeClr val="tx1"/>
                </a:solidFill>
              </a:rPr>
              <a:t> процесса при каждом посещении беременной в женскую консультацию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 Внедрение изучения биофизического профиля в условиях ПМСП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</a:rPr>
              <a:t>Выявление причин антенатальных потерь в послеродовом </a:t>
            </a:r>
            <a:r>
              <a:rPr lang="ru-RU" dirty="0" smtClean="0">
                <a:solidFill>
                  <a:schemeClr val="tx1"/>
                </a:solidFill>
              </a:rPr>
              <a:t>периоде</a:t>
            </a:r>
          </a:p>
          <a:p>
            <a:pPr marL="457200" lvl="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Проведение </a:t>
            </a:r>
            <a:r>
              <a:rPr lang="ru-RU" dirty="0">
                <a:solidFill>
                  <a:schemeClr val="tx1"/>
                </a:solidFill>
              </a:rPr>
              <a:t>реабилитационной терапии и </a:t>
            </a:r>
            <a:r>
              <a:rPr lang="ru-RU" dirty="0" err="1">
                <a:solidFill>
                  <a:schemeClr val="tx1"/>
                </a:solidFill>
              </a:rPr>
              <a:t>прегравидарной</a:t>
            </a:r>
            <a:r>
              <a:rPr lang="ru-RU" dirty="0">
                <a:solidFill>
                  <a:schemeClr val="tx1"/>
                </a:solidFill>
              </a:rPr>
              <a:t> подготовки. 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4" name="Picture 2" descr="F:\Фото 1\IMG_087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37039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F0"/>
                </a:solidFill>
              </a:rPr>
              <a:t>Благодарю за внимание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Фото 1\IMG_08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556792"/>
            <a:ext cx="698477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1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1214438" y="1600200"/>
            <a:ext cx="6858000" cy="43291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Перинатальная медицина стала основой улучшения здоровья будущих поколений во всех странах мира.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За последние годы в большинстве стран мира существенно снижена перинатальная и младенческая смертность.</a:t>
            </a: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</a:rPr>
              <a:t>Начало </a:t>
            </a:r>
            <a:r>
              <a:rPr lang="en-US" sz="2400" dirty="0" smtClean="0">
                <a:latin typeface="Times New Roman" pitchFamily="18" charset="0"/>
              </a:rPr>
              <a:t>XXI </a:t>
            </a:r>
            <a:r>
              <a:rPr lang="ru-RU" sz="2400" dirty="0" smtClean="0">
                <a:latin typeface="Times New Roman" pitchFamily="18" charset="0"/>
              </a:rPr>
              <a:t>века ознаменовалось переходом от стремления снизить перинатальную смертность к главной цели – улучшить здоровья плода и новорожденного, реально снизить перинатальную </a:t>
            </a:r>
            <a:r>
              <a:rPr lang="ru-RU" sz="2400" i="1" dirty="0" smtClean="0">
                <a:latin typeface="Times New Roman" pitchFamily="18" charset="0"/>
              </a:rPr>
              <a:t>за</a:t>
            </a:r>
            <a:r>
              <a:rPr lang="ru-RU" sz="2400" dirty="0" smtClean="0">
                <a:latin typeface="Times New Roman" pitchFamily="18" charset="0"/>
              </a:rPr>
              <a:t>болеваемость. 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928813" y="6215063"/>
            <a:ext cx="6921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ru-RU" sz="1400">
                <a:latin typeface="Times New Roman" pitchFamily="18" charset="0"/>
              </a:rPr>
              <a:t>В.Е.Радзинского, А.А.Оразмурадова /</a:t>
            </a:r>
            <a:r>
              <a:rPr lang="en-US" sz="1400">
                <a:latin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</a:rPr>
              <a:t> Ранние сроки беременности</a:t>
            </a:r>
            <a:r>
              <a:rPr lang="en-US" sz="1400">
                <a:latin typeface="Times New Roman" pitchFamily="18" charset="0"/>
              </a:rPr>
              <a:t>. – </a:t>
            </a:r>
            <a:r>
              <a:rPr lang="ru-RU" sz="1400">
                <a:latin typeface="Times New Roman" pitchFamily="18" charset="0"/>
              </a:rPr>
              <a:t>М.,  2005. – С. 3-5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41233046"/>
              </p:ext>
            </p:extLst>
          </p:nvPr>
        </p:nvGraphicFramePr>
        <p:xfrm>
          <a:off x="1357313" y="428625"/>
          <a:ext cx="6357937" cy="91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1844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17751860"/>
              </p:ext>
            </p:extLst>
          </p:nvPr>
        </p:nvGraphicFramePr>
        <p:xfrm>
          <a:off x="457200" y="274638"/>
          <a:ext cx="8229600" cy="1642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293096"/>
            <a:ext cx="3898776" cy="183306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400" dirty="0" err="1"/>
              <a:t>снижение</a:t>
            </a:r>
            <a:r>
              <a:rPr lang="en-US" sz="2400" dirty="0"/>
              <a:t> </a:t>
            </a:r>
            <a:r>
              <a:rPr lang="en-US" sz="2400" dirty="0" err="1"/>
              <a:t>младенческой</a:t>
            </a:r>
            <a:r>
              <a:rPr lang="en-US" sz="2400" dirty="0"/>
              <a:t> </a:t>
            </a:r>
            <a:r>
              <a:rPr lang="en-US" sz="2400" dirty="0" err="1"/>
              <a:t>смертности</a:t>
            </a:r>
            <a:r>
              <a:rPr lang="en-US" sz="2400" dirty="0"/>
              <a:t> </a:t>
            </a:r>
            <a:endParaRPr 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2013 </a:t>
            </a:r>
            <a:r>
              <a:rPr lang="ru-RU" sz="2400" dirty="0"/>
              <a:t>г. </a:t>
            </a:r>
            <a:r>
              <a:rPr lang="en-US" sz="2400" dirty="0" err="1"/>
              <a:t>до</a:t>
            </a:r>
            <a:r>
              <a:rPr lang="en-US" sz="2400" dirty="0"/>
              <a:t> 14,1</a:t>
            </a:r>
            <a:r>
              <a:rPr lang="ru-RU" sz="2400" dirty="0"/>
              <a:t>;</a:t>
            </a:r>
            <a:r>
              <a:rPr lang="en-US" sz="2400" dirty="0"/>
              <a:t> </a:t>
            </a:r>
            <a:endParaRPr 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2015</a:t>
            </a:r>
            <a:r>
              <a:rPr lang="ru-RU" sz="2400" dirty="0" smtClean="0"/>
              <a:t> </a:t>
            </a:r>
            <a:r>
              <a:rPr lang="ru-RU" sz="2400" dirty="0"/>
              <a:t>г.</a:t>
            </a:r>
            <a:r>
              <a:rPr lang="en-US" sz="2400" dirty="0"/>
              <a:t> – </a:t>
            </a:r>
            <a:r>
              <a:rPr lang="en-US" sz="2400" dirty="0" err="1"/>
              <a:t>до</a:t>
            </a:r>
            <a:r>
              <a:rPr lang="en-US" sz="2400" dirty="0"/>
              <a:t> 12,3 </a:t>
            </a:r>
            <a:endParaRPr 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/>
              <a:t>1000 </a:t>
            </a:r>
            <a:r>
              <a:rPr lang="en-US" sz="2400" dirty="0" err="1"/>
              <a:t>родившихся</a:t>
            </a:r>
            <a:r>
              <a:rPr lang="en-US" sz="2400" dirty="0"/>
              <a:t> </a:t>
            </a:r>
            <a:r>
              <a:rPr lang="en-US" sz="2400" dirty="0" err="1"/>
              <a:t>живыми</a:t>
            </a:r>
            <a:endParaRPr lang="en-US" sz="24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F:\Фото\image_2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39604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7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41693309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267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93593" y="1600200"/>
          <a:ext cx="7556814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Диаграмма" r:id="rId8" imgW="8858160" imgH="5305515" progId="MSGraph.Chart.8">
                  <p:embed followColorScheme="full"/>
                </p:oleObj>
              </mc:Choice>
              <mc:Fallback>
                <p:oleObj name="Диаграмма" r:id="rId8" imgW="8858160" imgH="53055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593" y="1600200"/>
                        <a:ext cx="7556814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12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9868353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 </a:t>
            </a:r>
            <a:r>
              <a:rPr lang="ru-RU" dirty="0"/>
              <a:t>определила число мертворожденных детей в мире в 2009 г как 3,3 </a:t>
            </a:r>
            <a:r>
              <a:rPr lang="ru-RU" dirty="0" smtClean="0"/>
              <a:t>миллиона в год (охвачены 190 стран)</a:t>
            </a:r>
          </a:p>
          <a:p>
            <a:r>
              <a:rPr lang="ru-RU" dirty="0" smtClean="0"/>
              <a:t>Однако </a:t>
            </a:r>
            <a:r>
              <a:rPr lang="ru-RU" dirty="0"/>
              <a:t>исследователи подчеркивают, что, по-видимому, реальная цифра больше (ближе к 4,1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Антенатальная гибель плода составляет до 77,9%  среди всех мертворожденных детей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F:\Фото 1\IMG_087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816424" cy="429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Результаты анализа причин антенатальной гибели плода и пути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6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97257958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34348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976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91569459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047152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769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11035238"/>
              </p:ext>
            </p:extLst>
          </p:nvPr>
        </p:nvGraphicFramePr>
        <p:xfrm>
          <a:off x="457200" y="277813"/>
          <a:ext cx="8229600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75864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902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434</Words>
  <Application>Microsoft Office PowerPoint</Application>
  <PresentationFormat>Экран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анализа причин антенатальной гибели плода и пути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41</cp:revision>
  <dcterms:created xsi:type="dcterms:W3CDTF">2013-10-09T06:41:13Z</dcterms:created>
  <dcterms:modified xsi:type="dcterms:W3CDTF">2013-10-19T04:21:35Z</dcterms:modified>
</cp:coreProperties>
</file>