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2"/>
  </p:notesMasterIdLst>
  <p:sldIdLst>
    <p:sldId id="256" r:id="rId2"/>
    <p:sldId id="265" r:id="rId3"/>
    <p:sldId id="275" r:id="rId4"/>
    <p:sldId id="259" r:id="rId5"/>
    <p:sldId id="290" r:id="rId6"/>
    <p:sldId id="296" r:id="rId7"/>
    <p:sldId id="271" r:id="rId8"/>
    <p:sldId id="277" r:id="rId9"/>
    <p:sldId id="257" r:id="rId10"/>
    <p:sldId id="274" r:id="rId11"/>
    <p:sldId id="298" r:id="rId12"/>
    <p:sldId id="299" r:id="rId13"/>
    <p:sldId id="300" r:id="rId14"/>
    <p:sldId id="302" r:id="rId15"/>
    <p:sldId id="312" r:id="rId16"/>
    <p:sldId id="309" r:id="rId17"/>
    <p:sldId id="306" r:id="rId18"/>
    <p:sldId id="307" r:id="rId19"/>
    <p:sldId id="288" r:id="rId20"/>
    <p:sldId id="297" r:id="rId21"/>
    <p:sldId id="310" r:id="rId22"/>
    <p:sldId id="286" r:id="rId23"/>
    <p:sldId id="287" r:id="rId24"/>
    <p:sldId id="304" r:id="rId25"/>
    <p:sldId id="289" r:id="rId26"/>
    <p:sldId id="269" r:id="rId27"/>
    <p:sldId id="278" r:id="rId28"/>
    <p:sldId id="308" r:id="rId29"/>
    <p:sldId id="291" r:id="rId30"/>
    <p:sldId id="26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812500000000142E-3"/>
          <c:w val="0.75296805645933562"/>
          <c:h val="0.686300338213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больных обратившихся с диагнозом ОКИ</c:v>
                </c:pt>
              </c:strCache>
            </c:strRef>
          </c:tx>
          <c:explosion val="10"/>
          <c:dPt>
            <c:idx val="0"/>
            <c:bubble3D val="0"/>
            <c:explosion val="15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0"/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БСП</c:v>
                </c:pt>
                <c:pt idx="1">
                  <c:v>Лечебные учреждения</c:v>
                </c:pt>
                <c:pt idx="2">
                  <c:v>Поликлиники</c:v>
                </c:pt>
                <c:pt idx="3">
                  <c:v>Самообращение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0.78100000000000003</c:v>
                </c:pt>
                <c:pt idx="1">
                  <c:v>5.6000000000000001E-2</c:v>
                </c:pt>
                <c:pt idx="2" formatCode="0%">
                  <c:v>7.0000000000000007E-2</c:v>
                </c:pt>
                <c:pt idx="3">
                  <c:v>9.2999999999999999E-2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435">
          <a:noFill/>
        </a:ln>
      </c:spPr>
    </c:plotArea>
    <c:legend>
      <c:legendPos val="r"/>
      <c:layout>
        <c:manualLayout>
          <c:xMode val="edge"/>
          <c:yMode val="edge"/>
          <c:x val="0.73537866134993246"/>
          <c:y val="0"/>
          <c:w val="0.26462133865006748"/>
          <c:h val="0.92787523575557951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30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0326997459233885E-2"/>
          <c:w val="0.69963644619085075"/>
          <c:h val="0.961955020536620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Хирургическая патология</c:v>
                </c:pt>
                <c:pt idx="1">
                  <c:v>Гинекологическая патология</c:v>
                </c:pt>
                <c:pt idx="2">
                  <c:v>Хронические заболевания ЖКТ</c:v>
                </c:pt>
                <c:pt idx="3">
                  <c:v>Онкопатология</c:v>
                </c:pt>
                <c:pt idx="4">
                  <c:v>Инфекции мочевыводящей системы</c:v>
                </c:pt>
                <c:pt idx="5">
                  <c:v>Алкогольная интоксикация</c:v>
                </c:pt>
                <c:pt idx="6">
                  <c:v>Другие заболевания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0.00%">
                  <c:v>0.19500000000000001</c:v>
                </c:pt>
                <c:pt idx="1">
                  <c:v>0.1</c:v>
                </c:pt>
                <c:pt idx="2">
                  <c:v>0.55000000000000004</c:v>
                </c:pt>
                <c:pt idx="3">
                  <c:v>0.01</c:v>
                </c:pt>
                <c:pt idx="4">
                  <c:v>0.02</c:v>
                </c:pt>
                <c:pt idx="5">
                  <c:v>0.02</c:v>
                </c:pt>
                <c:pt idx="6" formatCode="0.00%">
                  <c:v>0.105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5">
            <a:lumMod val="20000"/>
            <a:lumOff val="80000"/>
          </a:schemeClr>
        </a:solidFill>
        <a:ln w="28617">
          <a:noFill/>
        </a:ln>
      </c:spPr>
    </c:plotArea>
    <c:legend>
      <c:legendPos val="r"/>
      <c:layout>
        <c:manualLayout>
          <c:xMode val="edge"/>
          <c:yMode val="edge"/>
          <c:x val="0.70240347124239522"/>
          <c:y val="6.5627825933523018E-3"/>
          <c:w val="0.28833717172636653"/>
          <c:h val="0.9934372174066477"/>
        </c:manualLayout>
      </c:layout>
      <c:overlay val="0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202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066585620647188E-2"/>
          <c:w val="0.58098658956692917"/>
          <c:h val="0.81511605427054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Инфаркт миокарда</c:v>
                </c:pt>
                <c:pt idx="1">
                  <c:v>Пневмония</c:v>
                </c:pt>
                <c:pt idx="2">
                  <c:v>Язвенная болезнь, перфорация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736269685039372"/>
          <c:y val="1.9153980721278142E-2"/>
          <c:w val="0.35263732495865763"/>
          <c:h val="0.80079840319361273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427D4-522D-48B3-A1CD-30199814AC9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8C50F-5E3C-4B73-9FBB-6A0822256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7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44BEDD-00BB-4BBC-9EB8-538958F92A1A}" type="slidenum">
              <a:rPr 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41813"/>
            <a:ext cx="57070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415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C596905-7E11-47CE-9E04-6661CB0B0FBC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025" y="733425"/>
            <a:ext cx="6513513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4643438"/>
            <a:ext cx="4883150" cy="439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7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C50F-5E3C-4B73-9FBB-6A08222569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2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C182E-E3BA-4FFD-BF8D-093D6CFA44B9}" type="slidenum">
              <a:rPr lang="ru-RU"/>
              <a:pPr/>
              <a:t>19</a:t>
            </a:fld>
            <a:endParaRPr lang="ru-RU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Клинические </a:t>
            </a:r>
            <a:r>
              <a:rPr lang="ru-RU" sz="9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проявления нарушений черепно-мозговых нервов</a:t>
            </a:r>
            <a:r>
              <a:rPr lang="en-US"/>
              <a:t> </a:t>
            </a:r>
            <a:r>
              <a:rPr lang="ru-RU"/>
              <a:t>включают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нечеткость зрения и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потерю способности видеть вблизи</a:t>
            </a:r>
            <a:r>
              <a:rPr lang="en-US"/>
              <a:t>,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двоение в глазах</a:t>
            </a:r>
            <a:r>
              <a:rPr lang="en-US"/>
              <a:t>, </a:t>
            </a:r>
            <a:r>
              <a:rPr lang="ru-RU"/>
              <a:t>птоз</a:t>
            </a:r>
            <a:r>
              <a:rPr lang="en-US"/>
              <a:t>,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сухость во рту</a:t>
            </a:r>
            <a:r>
              <a:rPr lang="en-US"/>
              <a:t>,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нарушения глотания</a:t>
            </a:r>
            <a:r>
              <a:rPr lang="en-US"/>
              <a:t>,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нарушение речи</a:t>
            </a:r>
            <a:r>
              <a:rPr lang="en-US"/>
              <a:t> </a:t>
            </a:r>
            <a:r>
              <a:rPr lang="ru-RU"/>
              <a:t>и</a:t>
            </a:r>
            <a:r>
              <a:rPr lang="en-US"/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амимичность лица</a:t>
            </a:r>
            <a:r>
              <a:rPr lang="en-US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4587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6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1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6334A-1A1C-4F1F-BBD2-6B432A5B0A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8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9F936B6-2D35-4664-916A-8EBB8BEE5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75643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2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8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7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3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1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0D0E-F00C-4780-AF57-392CEC360D45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05AC-8870-4278-A59E-DE7DA23F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5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hyperlink" Target="http://images.google.com/imgres?imgurl=http://www.med.sc.edu:85/ghaffar/brucel-dk.jpg&amp;imgrefurl=http://thailabonline.com/bacteria12.htm&amp;h=400&amp;w=500&amp;sz=21&amp;tbnid=W32Ihze82a4J:&amp;tbnh=101&amp;tbnw=126&amp;start=104&amp;prev=/images?q=brucella&amp;start=100&amp;hl=en&amp;lr=&amp;sa=N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jpeg"/><Relationship Id="rId4" Type="http://schemas.openxmlformats.org/officeDocument/2006/relationships/image" Target="../media/image2.wmf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wmf"/><Relationship Id="rId7" Type="http://schemas.openxmlformats.org/officeDocument/2006/relationships/hyperlink" Target="http://dermimages.med.jhmi.edu/images/orf_2_040616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wm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-182880"/>
            <a:ext cx="10530840" cy="3924061"/>
          </a:xfrm>
        </p:spPr>
        <p:txBody>
          <a:bodyPr>
            <a:normAutofit/>
          </a:bodyPr>
          <a:lstStyle/>
          <a:p>
            <a:r>
              <a:rPr lang="ru-RU" dirty="0" smtClean="0"/>
              <a:t>Роль ПМСП </a:t>
            </a:r>
            <a:br>
              <a:rPr lang="ru-RU" dirty="0" smtClean="0"/>
            </a:br>
            <a:r>
              <a:rPr lang="ru-RU" dirty="0" smtClean="0"/>
              <a:t>в ранней диагностике инфекционных болезней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7874" y="4480560"/>
            <a:ext cx="9294126" cy="2211392"/>
          </a:xfrm>
        </p:spPr>
        <p:txBody>
          <a:bodyPr>
            <a:normAutofit fontScale="77500" lnSpcReduction="20000"/>
          </a:bodyPr>
          <a:lstStyle/>
          <a:p>
            <a:r>
              <a:rPr lang="ru-RU" sz="3900" dirty="0" smtClean="0"/>
              <a:t>Проф. </a:t>
            </a:r>
            <a:r>
              <a:rPr lang="ru-RU" sz="3900" dirty="0" err="1" smtClean="0"/>
              <a:t>Дуйсенова</a:t>
            </a:r>
            <a:r>
              <a:rPr lang="ru-RU" sz="3900" dirty="0" smtClean="0"/>
              <a:t> А.К. </a:t>
            </a:r>
          </a:p>
          <a:p>
            <a:r>
              <a:rPr lang="ru-RU" sz="3900" dirty="0" err="1" smtClean="0"/>
              <a:t>зав.кафедрой</a:t>
            </a:r>
            <a:r>
              <a:rPr lang="ru-RU" sz="3900" dirty="0" smtClean="0"/>
              <a:t> инфекционных и тропических болезней</a:t>
            </a:r>
          </a:p>
          <a:p>
            <a:endParaRPr lang="ru-RU" b="1" dirty="0" smtClean="0"/>
          </a:p>
          <a:p>
            <a:r>
              <a:rPr lang="ru-RU" b="1" dirty="0" smtClean="0"/>
              <a:t>Международная научно-практическая конференция </a:t>
            </a:r>
            <a:endParaRPr lang="ru-RU" dirty="0"/>
          </a:p>
          <a:p>
            <a:r>
              <a:rPr lang="ru-RU" b="1" dirty="0" smtClean="0"/>
              <a:t>«</a:t>
            </a:r>
            <a:r>
              <a:rPr lang="ru-RU" b="1" dirty="0"/>
              <a:t>ПЕРВИЧНАЯ МЕДИКО-САНИТАРНАЯ ПОМОЩЬ. ПОДГОТОВКА МЕДИЦИНСКИХ КАДРОВ В СОВРЕМЕННЫХ УСЛОВИЯХ</a:t>
            </a:r>
            <a:r>
              <a:rPr lang="ru-RU" b="1" dirty="0" smtClean="0"/>
              <a:t>», </a:t>
            </a:r>
            <a:r>
              <a:rPr lang="ru-RU" b="1" dirty="0" err="1" smtClean="0"/>
              <a:t>г.Алмты</a:t>
            </a:r>
            <a:r>
              <a:rPr lang="ru-RU" b="1" dirty="0" smtClean="0"/>
              <a:t>, 25.10.2013 г.</a:t>
            </a:r>
            <a:endParaRPr lang="ru-RU" dirty="0"/>
          </a:p>
        </p:txBody>
      </p:sp>
      <p:pic>
        <p:nvPicPr>
          <p:cNvPr id="4" name="Рисунок 3" descr="http://www.mz.gov.kz/images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"/>
            <a:ext cx="402336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09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ошибок </a:t>
            </a:r>
            <a:br>
              <a:rPr lang="ru-RU" dirty="0" smtClean="0"/>
            </a:br>
            <a:r>
              <a:rPr lang="ru-RU" dirty="0" smtClean="0"/>
              <a:t>в диагностике инфекционных болезней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ГИПО</a:t>
            </a:r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Менингеальный синдром (энцефалит)</a:t>
            </a:r>
          </a:p>
          <a:p>
            <a:r>
              <a:rPr lang="ru-RU" dirty="0" err="1" smtClean="0"/>
              <a:t>Лимфаденопатия</a:t>
            </a:r>
            <a:endParaRPr lang="ru-RU" dirty="0" smtClean="0"/>
          </a:p>
          <a:p>
            <a:r>
              <a:rPr lang="ru-RU" dirty="0" smtClean="0"/>
              <a:t>Ангина (тонзиллит)</a:t>
            </a:r>
          </a:p>
          <a:p>
            <a:r>
              <a:rPr lang="ru-RU" dirty="0" smtClean="0"/>
              <a:t>Суставной синдром</a:t>
            </a:r>
          </a:p>
          <a:p>
            <a:r>
              <a:rPr lang="ru-RU" dirty="0" smtClean="0"/>
              <a:t>Геморрагический синдром</a:t>
            </a:r>
          </a:p>
          <a:p>
            <a:r>
              <a:rPr lang="ru-RU" dirty="0" smtClean="0"/>
              <a:t>Шок</a:t>
            </a:r>
          </a:p>
          <a:p>
            <a:r>
              <a:rPr lang="ru-RU" dirty="0" smtClean="0"/>
              <a:t>Кома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ГИПЕР</a:t>
            </a:r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Лихорадка </a:t>
            </a:r>
          </a:p>
          <a:p>
            <a:r>
              <a:rPr lang="ru-RU" dirty="0" smtClean="0"/>
              <a:t>Диарея</a:t>
            </a:r>
          </a:p>
          <a:p>
            <a:r>
              <a:rPr lang="ru-RU" dirty="0" smtClean="0"/>
              <a:t>Желтуха</a:t>
            </a:r>
          </a:p>
          <a:p>
            <a:r>
              <a:rPr lang="ru-RU" dirty="0" smtClean="0"/>
              <a:t>Экзантема (сыпь)</a:t>
            </a:r>
          </a:p>
          <a:p>
            <a:r>
              <a:rPr lang="ru-RU" dirty="0" smtClean="0"/>
              <a:t>Шок</a:t>
            </a:r>
          </a:p>
          <a:p>
            <a:r>
              <a:rPr lang="ru-RU" dirty="0" smtClean="0"/>
              <a:t>Кома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1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43841"/>
            <a:ext cx="11125200" cy="1446848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больных с диагнозом ОКИ обратившихся в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ПКО ГКИБ </a:t>
            </a:r>
            <a:r>
              <a:rPr lang="ru-RU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9 мес.2013 г.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534" y="1897039"/>
            <a:ext cx="5924266" cy="4279924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latin typeface="Times New Roman" pitchFamily="18" charset="0"/>
              </a:rPr>
              <a:t>Всего с диагнозом ОКИ – 8901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</a:rPr>
              <a:t>Бригады скорой помощи – 6954  (78,1%)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</a:rPr>
              <a:t>Лечебные учреждения – 501  (5,6%)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</a:rPr>
              <a:t>Поликлиники – 624 (7%)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</a:rPr>
              <a:t>Самообращение – 822 (9,3%)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6" name="Диаграмма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9916651"/>
              </p:ext>
            </p:extLst>
          </p:nvPr>
        </p:nvGraphicFramePr>
        <p:xfrm>
          <a:off x="5745707" y="1690688"/>
          <a:ext cx="5995159" cy="468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833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направительные диагнозы: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87 % - ОКИ, «Острый </a:t>
            </a:r>
            <a:r>
              <a:rPr lang="ru-RU" dirty="0" err="1" smtClean="0">
                <a:latin typeface="Times New Roman" pitchFamily="18" charset="0"/>
              </a:rPr>
              <a:t>гастроэнтероколит</a:t>
            </a:r>
            <a:r>
              <a:rPr lang="ru-RU" dirty="0" smtClean="0">
                <a:latin typeface="Times New Roman" pitchFamily="18" charset="0"/>
              </a:rPr>
              <a:t>»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10 % - «Пищевая </a:t>
            </a:r>
            <a:r>
              <a:rPr lang="ru-RU" dirty="0" err="1" smtClean="0">
                <a:latin typeface="Times New Roman" pitchFamily="18" charset="0"/>
              </a:rPr>
              <a:t>токсикоинфекция</a:t>
            </a:r>
            <a:r>
              <a:rPr lang="ru-RU" dirty="0" smtClean="0">
                <a:latin typeface="Times New Roman" pitchFamily="18" charset="0"/>
              </a:rPr>
              <a:t>»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2 % - «Острая дизентерия»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1 %- «Сальмонеллез»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2723252"/>
              </p:ext>
            </p:extLst>
          </p:nvPr>
        </p:nvGraphicFramePr>
        <p:xfrm>
          <a:off x="5554639" y="1583141"/>
          <a:ext cx="6455391" cy="409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39" y="1583141"/>
                        <a:ext cx="6455391" cy="4094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59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38" y="105817"/>
            <a:ext cx="10515600" cy="1325563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«ОСТРАЯ КИШЕЧНАЯ ИНФЕКЦИЯ»  СНЯТ </a:t>
            </a:r>
            <a:b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 ПРИЕМНО-КОНСУЛЬТАТИВНОГО ОТДЕЛЕНИЯ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>
                <a:latin typeface="Times New Roman" pitchFamily="18" charset="0"/>
              </a:rPr>
              <a:t>Всего – 2557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>28,7%</a:t>
            </a:r>
            <a:r>
              <a:rPr lang="ru-RU" sz="4400" dirty="0" smtClean="0">
                <a:latin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4400" dirty="0" smtClean="0">
                <a:latin typeface="Times New Roman" pitchFamily="18" charset="0"/>
              </a:rPr>
              <a:t>Бригады скорой помощи – 1892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>74 %</a:t>
            </a:r>
            <a:r>
              <a:rPr lang="ru-RU" sz="4400" dirty="0" smtClean="0">
                <a:latin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4400" dirty="0" smtClean="0">
                <a:latin typeface="Times New Roman" pitchFamily="18" charset="0"/>
              </a:rPr>
              <a:t>Лечебные учреждения – 215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>8,5 %</a:t>
            </a:r>
            <a:r>
              <a:rPr lang="ru-RU" sz="4400" dirty="0" smtClean="0">
                <a:latin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4400" dirty="0" smtClean="0">
                <a:latin typeface="Times New Roman" pitchFamily="18" charset="0"/>
              </a:rPr>
              <a:t>Поликлиники – 223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>8,7 %</a:t>
            </a:r>
            <a:r>
              <a:rPr lang="ru-RU" sz="4400" dirty="0" smtClean="0">
                <a:latin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4400" dirty="0" smtClean="0">
                <a:latin typeface="Times New Roman" pitchFamily="18" charset="0"/>
              </a:rPr>
              <a:t>Самообращение – 227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>8,8 %</a:t>
            </a:r>
            <a:r>
              <a:rPr lang="ru-RU" sz="4400" dirty="0" smtClean="0">
                <a:latin typeface="Times New Roman" pitchFamily="18" charset="0"/>
              </a:rPr>
              <a:t>)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02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1" y="1"/>
            <a:ext cx="10630469" cy="169068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заболеваний,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протекающих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маской ОКИ</a:t>
            </a:r>
            <a:b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311006"/>
              </p:ext>
            </p:extLst>
          </p:nvPr>
        </p:nvGraphicFramePr>
        <p:xfrm>
          <a:off x="555766" y="1374634"/>
          <a:ext cx="11144155" cy="511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97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888" y="-300251"/>
            <a:ext cx="8614012" cy="13261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Бруцеллез- полиморфизм </a:t>
            </a:r>
            <a:r>
              <a:rPr lang="ru-RU" dirty="0" smtClean="0"/>
              <a:t>клиники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23331"/>
            <a:ext cx="11941791" cy="613466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Опорно-двигательный аппарат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артрит, пери-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параартрит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сакроилеит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остеоартрит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артроз,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спондилоартрит, спондилит,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спондилодисцит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спондилез, бурсит, тендовагинит фиброзит, периостит,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перихондрит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остеохондроз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Нервная система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ЦНС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менингит, энцефалит, миелит,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васкулит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сосудов головного мозга,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вертебро-базилярная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недостаточность,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гипертензионный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диэнцефальный, гипоталамический  синдромы и т.д.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ПНС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неврит, радикулит, плексит,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солярит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корешковый синдром и т.д.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вегето-сосудистая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дистония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нарушения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микроцикуляции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атония кишечника и т.д.)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Психобруцеллез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астеноневротический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синдром, депрессивный синдром,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галлюциноз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т.д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Органы чувств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невриты зрительного и слухового нерва,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увеонейрохориоретинит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т.д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(миокардит, перикардит, эндокардит, нарушения ритма и проводимости, миокардиодистрофия, флебит, тромбофлебит и т.д.)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Половая система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(орхит,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орхоэпидидимит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сальпингооофорит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нарушения менструального цикла, бесплодие и т.д.)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Мочевыделительная система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гломерулонефрит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мочевой синдром и т.д.)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Дыхательная система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(бронхит, пневмония – редко)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Пищеварительная система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(гепатит, холецистит, гастрит – редко)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Последствия ошибочной диагностики инфекционных заболеваний?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начала моего врачебного поприща я принял за правило не скрывать ни моих заблуждений, ни моих неудач, и я доказал это, обнародовав все мои ошибки и неудачи, и, чистый перед судом моей совести, я смелее вызываю мне показать, когда и где я утаил хотя бы одну мою ошибку, хотя бы одну мою неудачу</a:t>
            </a:r>
            <a:r>
              <a:rPr lang="ru-RU" sz="1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 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(Н.И. ПИРОГОВ, 1923</a:t>
            </a:r>
            <a:r>
              <a:rPr lang="ru-RU" sz="9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9600" dirty="0"/>
          </a:p>
          <a:p>
            <a:pPr algn="ctr">
              <a:lnSpc>
                <a:spcPct val="170000"/>
              </a:lnSpc>
              <a:spcBef>
                <a:spcPts val="0"/>
              </a:spcBef>
            </a:pPr>
            <a:endParaRPr lang="ru-RU" sz="12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6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74319"/>
            <a:ext cx="11993880" cy="1385889"/>
          </a:xfrm>
        </p:spPr>
        <p:txBody>
          <a:bodyPr/>
          <a:lstStyle/>
          <a:p>
            <a:pPr eaLnBrk="1" hangingPunct="1"/>
            <a:r>
              <a:rPr lang="ru-RU" sz="4000" b="1" dirty="0">
                <a:latin typeface="Cambria" pitchFamily="18" charset="0"/>
              </a:rPr>
              <a:t>Структура </a:t>
            </a:r>
            <a:r>
              <a:rPr lang="ru-RU" sz="4000" b="1" dirty="0" smtClean="0">
                <a:latin typeface="Cambria" pitchFamily="18" charset="0"/>
              </a:rPr>
              <a:t>летальности в ГКИБ за 2011-2012 </a:t>
            </a:r>
            <a:r>
              <a:rPr lang="ru-RU" sz="4000" b="1" dirty="0" err="1" smtClean="0">
                <a:latin typeface="Cambria" pitchFamily="18" charset="0"/>
              </a:rPr>
              <a:t>гг</a:t>
            </a:r>
            <a:endParaRPr lang="ru-RU" sz="4000" b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798714"/>
              </p:ext>
            </p:extLst>
          </p:nvPr>
        </p:nvGraphicFramePr>
        <p:xfrm>
          <a:off x="944881" y="1447800"/>
          <a:ext cx="10713718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0294"/>
                <a:gridCol w="3541712"/>
                <a:gridCol w="3541712"/>
              </a:tblGrid>
              <a:tr h="1696720"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Нозологии</a:t>
                      </a:r>
                      <a:endParaRPr lang="ru-RU" sz="3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2011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2012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</a:tr>
              <a:tr h="1696720">
                <a:tc>
                  <a:txBody>
                    <a:bodyPr/>
                    <a:lstStyle/>
                    <a:p>
                      <a:r>
                        <a:rPr lang="ru-RU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Неинфекционные</a:t>
                      </a:r>
                      <a:endParaRPr lang="ru-RU" sz="3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ambria" pitchFamily="18" charset="0"/>
                        </a:rPr>
                        <a:t>7 (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58,3%</a:t>
                      </a:r>
                      <a:r>
                        <a:rPr lang="ru-RU" sz="3600" dirty="0" smtClean="0">
                          <a:latin typeface="Cambria" pitchFamily="18" charset="0"/>
                        </a:rPr>
                        <a:t>)</a:t>
                      </a:r>
                      <a:endParaRPr lang="ru-RU" sz="3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ambria" pitchFamily="18" charset="0"/>
                        </a:rPr>
                        <a:t>9 (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81,8%</a:t>
                      </a:r>
                      <a:r>
                        <a:rPr lang="ru-RU" sz="3600" dirty="0" smtClean="0">
                          <a:latin typeface="Cambria" pitchFamily="18" charset="0"/>
                        </a:rPr>
                        <a:t>)</a:t>
                      </a:r>
                      <a:endParaRPr lang="ru-RU" sz="3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696720">
                <a:tc>
                  <a:txBody>
                    <a:bodyPr/>
                    <a:lstStyle/>
                    <a:p>
                      <a:r>
                        <a:rPr lang="ru-RU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Инфекционные</a:t>
                      </a:r>
                      <a:endParaRPr lang="ru-RU" sz="3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ambria" pitchFamily="18" charset="0"/>
                        </a:rPr>
                        <a:t>5 (41,7%)</a:t>
                      </a:r>
                      <a:endParaRPr lang="ru-RU" sz="3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ambria" pitchFamily="18" charset="0"/>
                        </a:rPr>
                        <a:t>2 (18,2%)</a:t>
                      </a:r>
                      <a:endParaRPr lang="ru-RU" sz="3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824001"/>
              </p:ext>
            </p:extLst>
          </p:nvPr>
        </p:nvGraphicFramePr>
        <p:xfrm>
          <a:off x="640080" y="1341120"/>
          <a:ext cx="1121664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716280" y="0"/>
            <a:ext cx="1053084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летальности от неинфекционных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заболеваний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ГКИБ 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2012 год</a:t>
            </a:r>
          </a:p>
        </p:txBody>
      </p:sp>
    </p:spTree>
    <p:extLst>
      <p:ext uri="{BB962C8B-B14F-4D97-AF65-F5344CB8AC3E}">
        <p14:creationId xmlns:p14="http://schemas.microsoft.com/office/powerpoint/2010/main" val="38363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ptosis_congenit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7414" y="4005263"/>
            <a:ext cx="2160587" cy="152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95534" y="0"/>
            <a:ext cx="11791666" cy="1144637"/>
          </a:xfrm>
        </p:spPr>
        <p:txBody>
          <a:bodyPr/>
          <a:lstStyle/>
          <a:p>
            <a:r>
              <a:rPr lang="ru-RU" sz="3200" dirty="0" err="1" smtClean="0"/>
              <a:t>Гиподиагностика</a:t>
            </a:r>
            <a:r>
              <a:rPr lang="ru-RU" sz="3200" dirty="0" smtClean="0"/>
              <a:t> ботулизма приводит к госпитализации в непрофильный стационар, упускается время для введения ПБС</a:t>
            </a:r>
            <a:endParaRPr lang="en-US" sz="3200" dirty="0"/>
          </a:p>
        </p:txBody>
      </p:sp>
      <p:pic>
        <p:nvPicPr>
          <p:cNvPr id="179204" name="Picture 4" descr="Photo of person with slurred vis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005263"/>
            <a:ext cx="2287588" cy="167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5" name="Picture 5" descr="Photo of person with blurry vi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91" y="1029911"/>
            <a:ext cx="169068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6" name="Picture 6" descr="Photo of person with double vi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052513"/>
            <a:ext cx="1630362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7" name="Picture 7" descr="Photo of person with dry mou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005263"/>
            <a:ext cx="1655762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8" name="Picture 8" descr="Photo of person with trouble swallow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005263"/>
            <a:ext cx="165893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1774826" y="3141664"/>
            <a:ext cx="272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Нечеткость зрения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потеря зрения вблизи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8458200" y="3357564"/>
            <a:ext cx="218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Двоение в глазах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8904289" y="5805489"/>
            <a:ext cx="1489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Птоз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79212" name="Picture 12" descr="botulism_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44" y="1076325"/>
            <a:ext cx="1544638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2135189" y="6021389"/>
            <a:ext cx="1957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Сухость во рту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4295775" y="6156326"/>
            <a:ext cx="1957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Нарушения глотания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6553200" y="5876926"/>
            <a:ext cx="1957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Нарушение речи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5303839" y="3068639"/>
            <a:ext cx="2173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Амимичность лица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ОПРЕДЕЛЕНИЕ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143716" y="1341134"/>
            <a:ext cx="6963247" cy="5557787"/>
          </a:xfrm>
        </p:spPr>
        <p:txBody>
          <a:bodyPr>
            <a:normAutofit lnSpcReduction="10000"/>
          </a:bodyPr>
          <a:lstStyle/>
          <a:p>
            <a:pPr marL="914400" indent="-914400" algn="ctr">
              <a:buNone/>
              <a:defRPr/>
            </a:pPr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Инфекционные болезни–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это болезни, вызываемые патогенными микроорганизами (вирусами, бактериями, риккетсиями, простейшими, грибами, прионами и др.)</a:t>
            </a:r>
          </a:p>
          <a:p>
            <a:pPr eaLnBrk="1" hangingPunct="1">
              <a:buFont typeface="Arial" charset="0"/>
              <a:buNone/>
              <a:defRPr/>
            </a:pP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У многих болезней, считавшимися неинфекционными доказана или обсуждается инфекционная природа (язвенная болезнь желудка, цирроз печени, ГЦК, рак шейки матки и др.)</a:t>
            </a:r>
            <a:endParaRPr lang="ru-RU" sz="3200" dirty="0"/>
          </a:p>
        </p:txBody>
      </p:sp>
      <p:sp>
        <p:nvSpPr>
          <p:cNvPr id="9222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914400" indent="-914400">
              <a:buNone/>
            </a:pPr>
            <a:r>
              <a:rPr lang="kk-KZ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/>
          </a:p>
        </p:txBody>
      </p:sp>
      <p:graphicFrame>
        <p:nvGraphicFramePr>
          <p:cNvPr id="9218" name="Object 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29821154"/>
              </p:ext>
            </p:extLst>
          </p:nvPr>
        </p:nvGraphicFramePr>
        <p:xfrm>
          <a:off x="7797662" y="4246273"/>
          <a:ext cx="1570038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orelDRAW!" r:id="rId3" imgW="4968720" imgH="4429080" progId="">
                  <p:embed/>
                </p:oleObj>
              </mc:Choice>
              <mc:Fallback>
                <p:oleObj name="CorelDRAW!" r:id="rId3" imgW="4968720" imgH="44290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662" y="4246273"/>
                        <a:ext cx="1570038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3" name="Group 10"/>
          <p:cNvGrpSpPr>
            <a:grpSpLocks/>
          </p:cNvGrpSpPr>
          <p:nvPr/>
        </p:nvGrpSpPr>
        <p:grpSpPr bwMode="auto">
          <a:xfrm>
            <a:off x="9998802" y="274638"/>
            <a:ext cx="1524000" cy="1676400"/>
            <a:chOff x="480" y="844"/>
            <a:chExt cx="2347" cy="2417"/>
          </a:xfrm>
        </p:grpSpPr>
        <p:sp>
          <p:nvSpPr>
            <p:cNvPr id="9226" name="Oval 11"/>
            <p:cNvSpPr>
              <a:spLocks noChangeArrowheads="1"/>
            </p:cNvSpPr>
            <p:nvPr/>
          </p:nvSpPr>
          <p:spPr bwMode="auto">
            <a:xfrm>
              <a:off x="962" y="1296"/>
              <a:ext cx="1432" cy="148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27" name="AutoShape 12"/>
            <p:cNvSpPr>
              <a:spLocks noChangeArrowheads="1"/>
            </p:cNvSpPr>
            <p:nvPr/>
          </p:nvSpPr>
          <p:spPr bwMode="auto">
            <a:xfrm>
              <a:off x="1154" y="1632"/>
              <a:ext cx="1000" cy="856"/>
            </a:xfrm>
            <a:prstGeom prst="hexagon">
              <a:avLst>
                <a:gd name="adj" fmla="val 29200"/>
                <a:gd name="vf" fmla="val 115470"/>
              </a:avLst>
            </a:prstGeom>
            <a:gradFill rotWithShape="0">
              <a:gsLst>
                <a:gs pos="0">
                  <a:srgbClr val="FF8200"/>
                </a:gs>
                <a:gs pos="10001">
                  <a:srgbClr val="FF0000"/>
                </a:gs>
                <a:gs pos="35001">
                  <a:srgbClr val="BA0066"/>
                </a:gs>
                <a:gs pos="70000">
                  <a:srgbClr val="66008F"/>
                </a:gs>
                <a:gs pos="100000">
                  <a:srgbClr val="00008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28" name="Oval 13"/>
            <p:cNvSpPr>
              <a:spLocks noChangeArrowheads="1"/>
            </p:cNvSpPr>
            <p:nvPr/>
          </p:nvSpPr>
          <p:spPr bwMode="auto">
            <a:xfrm>
              <a:off x="1830" y="1252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29" name="Oval 14"/>
            <p:cNvSpPr>
              <a:spLocks noChangeArrowheads="1"/>
            </p:cNvSpPr>
            <p:nvPr/>
          </p:nvSpPr>
          <p:spPr bwMode="auto">
            <a:xfrm>
              <a:off x="1350" y="1252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30" name="Oval 15"/>
            <p:cNvSpPr>
              <a:spLocks noChangeArrowheads="1"/>
            </p:cNvSpPr>
            <p:nvPr/>
          </p:nvSpPr>
          <p:spPr bwMode="auto">
            <a:xfrm>
              <a:off x="1590" y="1252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31" name="Freeform 16"/>
            <p:cNvSpPr>
              <a:spLocks/>
            </p:cNvSpPr>
            <p:nvPr/>
          </p:nvSpPr>
          <p:spPr bwMode="auto">
            <a:xfrm>
              <a:off x="1759" y="844"/>
              <a:ext cx="206" cy="449"/>
            </a:xfrm>
            <a:custGeom>
              <a:avLst/>
              <a:gdLst>
                <a:gd name="T0" fmla="*/ 63 w 206"/>
                <a:gd name="T1" fmla="*/ 448 h 449"/>
                <a:gd name="T2" fmla="*/ 46 w 206"/>
                <a:gd name="T3" fmla="*/ 400 h 449"/>
                <a:gd name="T4" fmla="*/ 46 w 206"/>
                <a:gd name="T5" fmla="*/ 366 h 449"/>
                <a:gd name="T6" fmla="*/ 46 w 206"/>
                <a:gd name="T7" fmla="*/ 320 h 449"/>
                <a:gd name="T8" fmla="*/ 46 w 206"/>
                <a:gd name="T9" fmla="*/ 274 h 449"/>
                <a:gd name="T10" fmla="*/ 46 w 206"/>
                <a:gd name="T11" fmla="*/ 228 h 449"/>
                <a:gd name="T12" fmla="*/ 34 w 206"/>
                <a:gd name="T13" fmla="*/ 183 h 449"/>
                <a:gd name="T14" fmla="*/ 0 w 206"/>
                <a:gd name="T15" fmla="*/ 160 h 449"/>
                <a:gd name="T16" fmla="*/ 0 w 206"/>
                <a:gd name="T17" fmla="*/ 194 h 449"/>
                <a:gd name="T18" fmla="*/ 46 w 206"/>
                <a:gd name="T19" fmla="*/ 217 h 449"/>
                <a:gd name="T20" fmla="*/ 80 w 206"/>
                <a:gd name="T21" fmla="*/ 217 h 449"/>
                <a:gd name="T22" fmla="*/ 114 w 206"/>
                <a:gd name="T23" fmla="*/ 183 h 449"/>
                <a:gd name="T24" fmla="*/ 148 w 206"/>
                <a:gd name="T25" fmla="*/ 160 h 449"/>
                <a:gd name="T26" fmla="*/ 171 w 206"/>
                <a:gd name="T27" fmla="*/ 126 h 449"/>
                <a:gd name="T28" fmla="*/ 194 w 206"/>
                <a:gd name="T29" fmla="*/ 91 h 449"/>
                <a:gd name="T30" fmla="*/ 205 w 206"/>
                <a:gd name="T31" fmla="*/ 46 h 449"/>
                <a:gd name="T32" fmla="*/ 205 w 206"/>
                <a:gd name="T33" fmla="*/ 0 h 449"/>
                <a:gd name="T34" fmla="*/ 160 w 206"/>
                <a:gd name="T35" fmla="*/ 0 h 449"/>
                <a:gd name="T36" fmla="*/ 148 w 206"/>
                <a:gd name="T37" fmla="*/ 34 h 449"/>
                <a:gd name="T38" fmla="*/ 148 w 206"/>
                <a:gd name="T39" fmla="*/ 68 h 449"/>
                <a:gd name="T40" fmla="*/ 160 w 206"/>
                <a:gd name="T41" fmla="*/ 103 h 449"/>
                <a:gd name="T42" fmla="*/ 183 w 206"/>
                <a:gd name="T43" fmla="*/ 148 h 449"/>
                <a:gd name="T44" fmla="*/ 194 w 206"/>
                <a:gd name="T45" fmla="*/ 194 h 449"/>
                <a:gd name="T46" fmla="*/ 205 w 206"/>
                <a:gd name="T47" fmla="*/ 251 h 449"/>
                <a:gd name="T48" fmla="*/ 194 w 206"/>
                <a:gd name="T49" fmla="*/ 286 h 449"/>
                <a:gd name="T50" fmla="*/ 160 w 206"/>
                <a:gd name="T51" fmla="*/ 297 h 449"/>
                <a:gd name="T52" fmla="*/ 126 w 206"/>
                <a:gd name="T53" fmla="*/ 297 h 449"/>
                <a:gd name="T54" fmla="*/ 103 w 206"/>
                <a:gd name="T55" fmla="*/ 331 h 449"/>
                <a:gd name="T56" fmla="*/ 68 w 206"/>
                <a:gd name="T57" fmla="*/ 354 h 449"/>
                <a:gd name="T58" fmla="*/ 68 w 206"/>
                <a:gd name="T59" fmla="*/ 389 h 449"/>
                <a:gd name="T60" fmla="*/ 63 w 206"/>
                <a:gd name="T61" fmla="*/ 448 h 449"/>
                <a:gd name="T62" fmla="*/ 63 w 206"/>
                <a:gd name="T63" fmla="*/ 448 h 4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449"/>
                <a:gd name="T98" fmla="*/ 206 w 206"/>
                <a:gd name="T99" fmla="*/ 449 h 4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449">
                  <a:moveTo>
                    <a:pt x="63" y="448"/>
                  </a:moveTo>
                  <a:lnTo>
                    <a:pt x="46" y="400"/>
                  </a:lnTo>
                  <a:lnTo>
                    <a:pt x="46" y="366"/>
                  </a:lnTo>
                  <a:lnTo>
                    <a:pt x="46" y="320"/>
                  </a:lnTo>
                  <a:lnTo>
                    <a:pt x="46" y="274"/>
                  </a:lnTo>
                  <a:lnTo>
                    <a:pt x="46" y="228"/>
                  </a:lnTo>
                  <a:lnTo>
                    <a:pt x="34" y="183"/>
                  </a:lnTo>
                  <a:lnTo>
                    <a:pt x="0" y="160"/>
                  </a:lnTo>
                  <a:lnTo>
                    <a:pt x="0" y="194"/>
                  </a:lnTo>
                  <a:lnTo>
                    <a:pt x="46" y="217"/>
                  </a:lnTo>
                  <a:lnTo>
                    <a:pt x="80" y="217"/>
                  </a:lnTo>
                  <a:lnTo>
                    <a:pt x="114" y="183"/>
                  </a:lnTo>
                  <a:lnTo>
                    <a:pt x="148" y="160"/>
                  </a:lnTo>
                  <a:lnTo>
                    <a:pt x="171" y="126"/>
                  </a:lnTo>
                  <a:lnTo>
                    <a:pt x="194" y="91"/>
                  </a:lnTo>
                  <a:lnTo>
                    <a:pt x="205" y="46"/>
                  </a:lnTo>
                  <a:lnTo>
                    <a:pt x="205" y="0"/>
                  </a:lnTo>
                  <a:lnTo>
                    <a:pt x="160" y="0"/>
                  </a:lnTo>
                  <a:lnTo>
                    <a:pt x="148" y="34"/>
                  </a:lnTo>
                  <a:lnTo>
                    <a:pt x="148" y="68"/>
                  </a:lnTo>
                  <a:lnTo>
                    <a:pt x="160" y="103"/>
                  </a:lnTo>
                  <a:lnTo>
                    <a:pt x="183" y="148"/>
                  </a:lnTo>
                  <a:lnTo>
                    <a:pt x="194" y="194"/>
                  </a:lnTo>
                  <a:lnTo>
                    <a:pt x="205" y="251"/>
                  </a:lnTo>
                  <a:lnTo>
                    <a:pt x="194" y="286"/>
                  </a:lnTo>
                  <a:lnTo>
                    <a:pt x="160" y="297"/>
                  </a:lnTo>
                  <a:lnTo>
                    <a:pt x="126" y="297"/>
                  </a:lnTo>
                  <a:lnTo>
                    <a:pt x="103" y="331"/>
                  </a:lnTo>
                  <a:lnTo>
                    <a:pt x="68" y="354"/>
                  </a:lnTo>
                  <a:lnTo>
                    <a:pt x="68" y="389"/>
                  </a:lnTo>
                  <a:lnTo>
                    <a:pt x="63" y="448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7"/>
            <p:cNvSpPr>
              <a:spLocks/>
            </p:cNvSpPr>
            <p:nvPr/>
          </p:nvSpPr>
          <p:spPr bwMode="auto">
            <a:xfrm>
              <a:off x="1519" y="844"/>
              <a:ext cx="206" cy="449"/>
            </a:xfrm>
            <a:custGeom>
              <a:avLst/>
              <a:gdLst>
                <a:gd name="T0" fmla="*/ 63 w 206"/>
                <a:gd name="T1" fmla="*/ 448 h 449"/>
                <a:gd name="T2" fmla="*/ 46 w 206"/>
                <a:gd name="T3" fmla="*/ 400 h 449"/>
                <a:gd name="T4" fmla="*/ 46 w 206"/>
                <a:gd name="T5" fmla="*/ 366 h 449"/>
                <a:gd name="T6" fmla="*/ 46 w 206"/>
                <a:gd name="T7" fmla="*/ 320 h 449"/>
                <a:gd name="T8" fmla="*/ 46 w 206"/>
                <a:gd name="T9" fmla="*/ 274 h 449"/>
                <a:gd name="T10" fmla="*/ 46 w 206"/>
                <a:gd name="T11" fmla="*/ 228 h 449"/>
                <a:gd name="T12" fmla="*/ 34 w 206"/>
                <a:gd name="T13" fmla="*/ 183 h 449"/>
                <a:gd name="T14" fmla="*/ 0 w 206"/>
                <a:gd name="T15" fmla="*/ 160 h 449"/>
                <a:gd name="T16" fmla="*/ 0 w 206"/>
                <a:gd name="T17" fmla="*/ 194 h 449"/>
                <a:gd name="T18" fmla="*/ 46 w 206"/>
                <a:gd name="T19" fmla="*/ 217 h 449"/>
                <a:gd name="T20" fmla="*/ 80 w 206"/>
                <a:gd name="T21" fmla="*/ 217 h 449"/>
                <a:gd name="T22" fmla="*/ 114 w 206"/>
                <a:gd name="T23" fmla="*/ 183 h 449"/>
                <a:gd name="T24" fmla="*/ 148 w 206"/>
                <a:gd name="T25" fmla="*/ 160 h 449"/>
                <a:gd name="T26" fmla="*/ 171 w 206"/>
                <a:gd name="T27" fmla="*/ 126 h 449"/>
                <a:gd name="T28" fmla="*/ 194 w 206"/>
                <a:gd name="T29" fmla="*/ 91 h 449"/>
                <a:gd name="T30" fmla="*/ 205 w 206"/>
                <a:gd name="T31" fmla="*/ 46 h 449"/>
                <a:gd name="T32" fmla="*/ 205 w 206"/>
                <a:gd name="T33" fmla="*/ 0 h 449"/>
                <a:gd name="T34" fmla="*/ 160 w 206"/>
                <a:gd name="T35" fmla="*/ 0 h 449"/>
                <a:gd name="T36" fmla="*/ 148 w 206"/>
                <a:gd name="T37" fmla="*/ 34 h 449"/>
                <a:gd name="T38" fmla="*/ 148 w 206"/>
                <a:gd name="T39" fmla="*/ 68 h 449"/>
                <a:gd name="T40" fmla="*/ 160 w 206"/>
                <a:gd name="T41" fmla="*/ 103 h 449"/>
                <a:gd name="T42" fmla="*/ 183 w 206"/>
                <a:gd name="T43" fmla="*/ 148 h 449"/>
                <a:gd name="T44" fmla="*/ 194 w 206"/>
                <a:gd name="T45" fmla="*/ 194 h 449"/>
                <a:gd name="T46" fmla="*/ 205 w 206"/>
                <a:gd name="T47" fmla="*/ 251 h 449"/>
                <a:gd name="T48" fmla="*/ 194 w 206"/>
                <a:gd name="T49" fmla="*/ 286 h 449"/>
                <a:gd name="T50" fmla="*/ 160 w 206"/>
                <a:gd name="T51" fmla="*/ 297 h 449"/>
                <a:gd name="T52" fmla="*/ 126 w 206"/>
                <a:gd name="T53" fmla="*/ 297 h 449"/>
                <a:gd name="T54" fmla="*/ 103 w 206"/>
                <a:gd name="T55" fmla="*/ 331 h 449"/>
                <a:gd name="T56" fmla="*/ 68 w 206"/>
                <a:gd name="T57" fmla="*/ 354 h 449"/>
                <a:gd name="T58" fmla="*/ 68 w 206"/>
                <a:gd name="T59" fmla="*/ 389 h 449"/>
                <a:gd name="T60" fmla="*/ 63 w 206"/>
                <a:gd name="T61" fmla="*/ 448 h 449"/>
                <a:gd name="T62" fmla="*/ 63 w 206"/>
                <a:gd name="T63" fmla="*/ 448 h 4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449"/>
                <a:gd name="T98" fmla="*/ 206 w 206"/>
                <a:gd name="T99" fmla="*/ 449 h 4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449">
                  <a:moveTo>
                    <a:pt x="63" y="448"/>
                  </a:moveTo>
                  <a:lnTo>
                    <a:pt x="46" y="400"/>
                  </a:lnTo>
                  <a:lnTo>
                    <a:pt x="46" y="366"/>
                  </a:lnTo>
                  <a:lnTo>
                    <a:pt x="46" y="320"/>
                  </a:lnTo>
                  <a:lnTo>
                    <a:pt x="46" y="274"/>
                  </a:lnTo>
                  <a:lnTo>
                    <a:pt x="46" y="228"/>
                  </a:lnTo>
                  <a:lnTo>
                    <a:pt x="34" y="183"/>
                  </a:lnTo>
                  <a:lnTo>
                    <a:pt x="0" y="160"/>
                  </a:lnTo>
                  <a:lnTo>
                    <a:pt x="0" y="194"/>
                  </a:lnTo>
                  <a:lnTo>
                    <a:pt x="46" y="217"/>
                  </a:lnTo>
                  <a:lnTo>
                    <a:pt x="80" y="217"/>
                  </a:lnTo>
                  <a:lnTo>
                    <a:pt x="114" y="183"/>
                  </a:lnTo>
                  <a:lnTo>
                    <a:pt x="148" y="160"/>
                  </a:lnTo>
                  <a:lnTo>
                    <a:pt x="171" y="126"/>
                  </a:lnTo>
                  <a:lnTo>
                    <a:pt x="194" y="91"/>
                  </a:lnTo>
                  <a:lnTo>
                    <a:pt x="205" y="46"/>
                  </a:lnTo>
                  <a:lnTo>
                    <a:pt x="205" y="0"/>
                  </a:lnTo>
                  <a:lnTo>
                    <a:pt x="160" y="0"/>
                  </a:lnTo>
                  <a:lnTo>
                    <a:pt x="148" y="34"/>
                  </a:lnTo>
                  <a:lnTo>
                    <a:pt x="148" y="68"/>
                  </a:lnTo>
                  <a:lnTo>
                    <a:pt x="160" y="103"/>
                  </a:lnTo>
                  <a:lnTo>
                    <a:pt x="183" y="148"/>
                  </a:lnTo>
                  <a:lnTo>
                    <a:pt x="194" y="194"/>
                  </a:lnTo>
                  <a:lnTo>
                    <a:pt x="205" y="251"/>
                  </a:lnTo>
                  <a:lnTo>
                    <a:pt x="194" y="286"/>
                  </a:lnTo>
                  <a:lnTo>
                    <a:pt x="160" y="297"/>
                  </a:lnTo>
                  <a:lnTo>
                    <a:pt x="126" y="297"/>
                  </a:lnTo>
                  <a:lnTo>
                    <a:pt x="103" y="331"/>
                  </a:lnTo>
                  <a:lnTo>
                    <a:pt x="68" y="354"/>
                  </a:lnTo>
                  <a:lnTo>
                    <a:pt x="68" y="389"/>
                  </a:lnTo>
                  <a:lnTo>
                    <a:pt x="63" y="448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18"/>
            <p:cNvSpPr>
              <a:spLocks/>
            </p:cNvSpPr>
            <p:nvPr/>
          </p:nvSpPr>
          <p:spPr bwMode="auto">
            <a:xfrm>
              <a:off x="1279" y="892"/>
              <a:ext cx="206" cy="449"/>
            </a:xfrm>
            <a:custGeom>
              <a:avLst/>
              <a:gdLst>
                <a:gd name="T0" fmla="*/ 63 w 206"/>
                <a:gd name="T1" fmla="*/ 448 h 449"/>
                <a:gd name="T2" fmla="*/ 46 w 206"/>
                <a:gd name="T3" fmla="*/ 400 h 449"/>
                <a:gd name="T4" fmla="*/ 46 w 206"/>
                <a:gd name="T5" fmla="*/ 366 h 449"/>
                <a:gd name="T6" fmla="*/ 46 w 206"/>
                <a:gd name="T7" fmla="*/ 320 h 449"/>
                <a:gd name="T8" fmla="*/ 46 w 206"/>
                <a:gd name="T9" fmla="*/ 274 h 449"/>
                <a:gd name="T10" fmla="*/ 46 w 206"/>
                <a:gd name="T11" fmla="*/ 228 h 449"/>
                <a:gd name="T12" fmla="*/ 34 w 206"/>
                <a:gd name="T13" fmla="*/ 183 h 449"/>
                <a:gd name="T14" fmla="*/ 0 w 206"/>
                <a:gd name="T15" fmla="*/ 160 h 449"/>
                <a:gd name="T16" fmla="*/ 0 w 206"/>
                <a:gd name="T17" fmla="*/ 194 h 449"/>
                <a:gd name="T18" fmla="*/ 46 w 206"/>
                <a:gd name="T19" fmla="*/ 217 h 449"/>
                <a:gd name="T20" fmla="*/ 80 w 206"/>
                <a:gd name="T21" fmla="*/ 217 h 449"/>
                <a:gd name="T22" fmla="*/ 114 w 206"/>
                <a:gd name="T23" fmla="*/ 183 h 449"/>
                <a:gd name="T24" fmla="*/ 148 w 206"/>
                <a:gd name="T25" fmla="*/ 160 h 449"/>
                <a:gd name="T26" fmla="*/ 171 w 206"/>
                <a:gd name="T27" fmla="*/ 126 h 449"/>
                <a:gd name="T28" fmla="*/ 194 w 206"/>
                <a:gd name="T29" fmla="*/ 91 h 449"/>
                <a:gd name="T30" fmla="*/ 205 w 206"/>
                <a:gd name="T31" fmla="*/ 46 h 449"/>
                <a:gd name="T32" fmla="*/ 205 w 206"/>
                <a:gd name="T33" fmla="*/ 0 h 449"/>
                <a:gd name="T34" fmla="*/ 160 w 206"/>
                <a:gd name="T35" fmla="*/ 0 h 449"/>
                <a:gd name="T36" fmla="*/ 148 w 206"/>
                <a:gd name="T37" fmla="*/ 34 h 449"/>
                <a:gd name="T38" fmla="*/ 148 w 206"/>
                <a:gd name="T39" fmla="*/ 68 h 449"/>
                <a:gd name="T40" fmla="*/ 160 w 206"/>
                <a:gd name="T41" fmla="*/ 103 h 449"/>
                <a:gd name="T42" fmla="*/ 183 w 206"/>
                <a:gd name="T43" fmla="*/ 148 h 449"/>
                <a:gd name="T44" fmla="*/ 194 w 206"/>
                <a:gd name="T45" fmla="*/ 194 h 449"/>
                <a:gd name="T46" fmla="*/ 205 w 206"/>
                <a:gd name="T47" fmla="*/ 251 h 449"/>
                <a:gd name="T48" fmla="*/ 194 w 206"/>
                <a:gd name="T49" fmla="*/ 286 h 449"/>
                <a:gd name="T50" fmla="*/ 160 w 206"/>
                <a:gd name="T51" fmla="*/ 297 h 449"/>
                <a:gd name="T52" fmla="*/ 126 w 206"/>
                <a:gd name="T53" fmla="*/ 297 h 449"/>
                <a:gd name="T54" fmla="*/ 103 w 206"/>
                <a:gd name="T55" fmla="*/ 331 h 449"/>
                <a:gd name="T56" fmla="*/ 68 w 206"/>
                <a:gd name="T57" fmla="*/ 354 h 449"/>
                <a:gd name="T58" fmla="*/ 68 w 206"/>
                <a:gd name="T59" fmla="*/ 389 h 449"/>
                <a:gd name="T60" fmla="*/ 63 w 206"/>
                <a:gd name="T61" fmla="*/ 448 h 449"/>
                <a:gd name="T62" fmla="*/ 63 w 206"/>
                <a:gd name="T63" fmla="*/ 448 h 4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449"/>
                <a:gd name="T98" fmla="*/ 206 w 206"/>
                <a:gd name="T99" fmla="*/ 449 h 4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449">
                  <a:moveTo>
                    <a:pt x="63" y="448"/>
                  </a:moveTo>
                  <a:lnTo>
                    <a:pt x="46" y="400"/>
                  </a:lnTo>
                  <a:lnTo>
                    <a:pt x="46" y="366"/>
                  </a:lnTo>
                  <a:lnTo>
                    <a:pt x="46" y="320"/>
                  </a:lnTo>
                  <a:lnTo>
                    <a:pt x="46" y="274"/>
                  </a:lnTo>
                  <a:lnTo>
                    <a:pt x="46" y="228"/>
                  </a:lnTo>
                  <a:lnTo>
                    <a:pt x="34" y="183"/>
                  </a:lnTo>
                  <a:lnTo>
                    <a:pt x="0" y="160"/>
                  </a:lnTo>
                  <a:lnTo>
                    <a:pt x="0" y="194"/>
                  </a:lnTo>
                  <a:lnTo>
                    <a:pt x="46" y="217"/>
                  </a:lnTo>
                  <a:lnTo>
                    <a:pt x="80" y="217"/>
                  </a:lnTo>
                  <a:lnTo>
                    <a:pt x="114" y="183"/>
                  </a:lnTo>
                  <a:lnTo>
                    <a:pt x="148" y="160"/>
                  </a:lnTo>
                  <a:lnTo>
                    <a:pt x="171" y="126"/>
                  </a:lnTo>
                  <a:lnTo>
                    <a:pt x="194" y="91"/>
                  </a:lnTo>
                  <a:lnTo>
                    <a:pt x="205" y="46"/>
                  </a:lnTo>
                  <a:lnTo>
                    <a:pt x="205" y="0"/>
                  </a:lnTo>
                  <a:lnTo>
                    <a:pt x="160" y="0"/>
                  </a:lnTo>
                  <a:lnTo>
                    <a:pt x="148" y="34"/>
                  </a:lnTo>
                  <a:lnTo>
                    <a:pt x="148" y="68"/>
                  </a:lnTo>
                  <a:lnTo>
                    <a:pt x="160" y="103"/>
                  </a:lnTo>
                  <a:lnTo>
                    <a:pt x="183" y="148"/>
                  </a:lnTo>
                  <a:lnTo>
                    <a:pt x="194" y="194"/>
                  </a:lnTo>
                  <a:lnTo>
                    <a:pt x="205" y="251"/>
                  </a:lnTo>
                  <a:lnTo>
                    <a:pt x="194" y="286"/>
                  </a:lnTo>
                  <a:lnTo>
                    <a:pt x="160" y="297"/>
                  </a:lnTo>
                  <a:lnTo>
                    <a:pt x="126" y="297"/>
                  </a:lnTo>
                  <a:lnTo>
                    <a:pt x="103" y="331"/>
                  </a:lnTo>
                  <a:lnTo>
                    <a:pt x="68" y="354"/>
                  </a:lnTo>
                  <a:lnTo>
                    <a:pt x="68" y="389"/>
                  </a:lnTo>
                  <a:lnTo>
                    <a:pt x="63" y="448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19"/>
            <p:cNvSpPr>
              <a:spLocks/>
            </p:cNvSpPr>
            <p:nvPr/>
          </p:nvSpPr>
          <p:spPr bwMode="auto">
            <a:xfrm>
              <a:off x="2354" y="1564"/>
              <a:ext cx="406" cy="269"/>
            </a:xfrm>
            <a:custGeom>
              <a:avLst/>
              <a:gdLst>
                <a:gd name="T0" fmla="*/ 0 w 406"/>
                <a:gd name="T1" fmla="*/ 268 h 269"/>
                <a:gd name="T2" fmla="*/ 20 w 406"/>
                <a:gd name="T3" fmla="*/ 221 h 269"/>
                <a:gd name="T4" fmla="*/ 42 w 406"/>
                <a:gd name="T5" fmla="*/ 196 h 269"/>
                <a:gd name="T6" fmla="*/ 73 w 406"/>
                <a:gd name="T7" fmla="*/ 162 h 269"/>
                <a:gd name="T8" fmla="*/ 104 w 406"/>
                <a:gd name="T9" fmla="*/ 128 h 269"/>
                <a:gd name="T10" fmla="*/ 135 w 406"/>
                <a:gd name="T11" fmla="*/ 94 h 269"/>
                <a:gd name="T12" fmla="*/ 156 w 406"/>
                <a:gd name="T13" fmla="*/ 52 h 269"/>
                <a:gd name="T14" fmla="*/ 146 w 406"/>
                <a:gd name="T15" fmla="*/ 12 h 269"/>
                <a:gd name="T16" fmla="*/ 123 w 406"/>
                <a:gd name="T17" fmla="*/ 37 h 269"/>
                <a:gd name="T18" fmla="*/ 142 w 406"/>
                <a:gd name="T19" fmla="*/ 85 h 269"/>
                <a:gd name="T20" fmla="*/ 167 w 406"/>
                <a:gd name="T21" fmla="*/ 108 h 269"/>
                <a:gd name="T22" fmla="*/ 215 w 406"/>
                <a:gd name="T23" fmla="*/ 106 h 269"/>
                <a:gd name="T24" fmla="*/ 256 w 406"/>
                <a:gd name="T25" fmla="*/ 111 h 269"/>
                <a:gd name="T26" fmla="*/ 296 w 406"/>
                <a:gd name="T27" fmla="*/ 101 h 269"/>
                <a:gd name="T28" fmla="*/ 336 w 406"/>
                <a:gd name="T29" fmla="*/ 91 h 269"/>
                <a:gd name="T30" fmla="*/ 375 w 406"/>
                <a:gd name="T31" fmla="*/ 65 h 269"/>
                <a:gd name="T32" fmla="*/ 405 w 406"/>
                <a:gd name="T33" fmla="*/ 30 h 269"/>
                <a:gd name="T34" fmla="*/ 372 w 406"/>
                <a:gd name="T35" fmla="*/ 0 h 269"/>
                <a:gd name="T36" fmla="*/ 340 w 406"/>
                <a:gd name="T37" fmla="*/ 18 h 269"/>
                <a:gd name="T38" fmla="*/ 318 w 406"/>
                <a:gd name="T39" fmla="*/ 43 h 269"/>
                <a:gd name="T40" fmla="*/ 303 w 406"/>
                <a:gd name="T41" fmla="*/ 77 h 269"/>
                <a:gd name="T42" fmla="*/ 290 w 406"/>
                <a:gd name="T43" fmla="*/ 126 h 269"/>
                <a:gd name="T44" fmla="*/ 267 w 406"/>
                <a:gd name="T45" fmla="*/ 167 h 269"/>
                <a:gd name="T46" fmla="*/ 237 w 406"/>
                <a:gd name="T47" fmla="*/ 217 h 269"/>
                <a:gd name="T48" fmla="*/ 206 w 406"/>
                <a:gd name="T49" fmla="*/ 236 h 269"/>
                <a:gd name="T50" fmla="*/ 173 w 406"/>
                <a:gd name="T51" fmla="*/ 221 h 269"/>
                <a:gd name="T52" fmla="*/ 148 w 406"/>
                <a:gd name="T53" fmla="*/ 198 h 269"/>
                <a:gd name="T54" fmla="*/ 108 w 406"/>
                <a:gd name="T55" fmla="*/ 208 h 269"/>
                <a:gd name="T56" fmla="*/ 67 w 406"/>
                <a:gd name="T57" fmla="*/ 202 h 269"/>
                <a:gd name="T58" fmla="*/ 43 w 406"/>
                <a:gd name="T59" fmla="*/ 228 h 269"/>
                <a:gd name="T60" fmla="*/ 0 w 406"/>
                <a:gd name="T61" fmla="*/ 268 h 269"/>
                <a:gd name="T62" fmla="*/ 0 w 406"/>
                <a:gd name="T63" fmla="*/ 268 h 2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6"/>
                <a:gd name="T97" fmla="*/ 0 h 269"/>
                <a:gd name="T98" fmla="*/ 406 w 406"/>
                <a:gd name="T99" fmla="*/ 269 h 2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6" h="269">
                  <a:moveTo>
                    <a:pt x="0" y="268"/>
                  </a:moveTo>
                  <a:lnTo>
                    <a:pt x="20" y="221"/>
                  </a:lnTo>
                  <a:lnTo>
                    <a:pt x="42" y="196"/>
                  </a:lnTo>
                  <a:lnTo>
                    <a:pt x="73" y="162"/>
                  </a:lnTo>
                  <a:lnTo>
                    <a:pt x="104" y="128"/>
                  </a:lnTo>
                  <a:lnTo>
                    <a:pt x="135" y="94"/>
                  </a:lnTo>
                  <a:lnTo>
                    <a:pt x="156" y="52"/>
                  </a:lnTo>
                  <a:lnTo>
                    <a:pt x="146" y="12"/>
                  </a:lnTo>
                  <a:lnTo>
                    <a:pt x="123" y="37"/>
                  </a:lnTo>
                  <a:lnTo>
                    <a:pt x="142" y="85"/>
                  </a:lnTo>
                  <a:lnTo>
                    <a:pt x="167" y="108"/>
                  </a:lnTo>
                  <a:lnTo>
                    <a:pt x="215" y="106"/>
                  </a:lnTo>
                  <a:lnTo>
                    <a:pt x="256" y="111"/>
                  </a:lnTo>
                  <a:lnTo>
                    <a:pt x="296" y="101"/>
                  </a:lnTo>
                  <a:lnTo>
                    <a:pt x="336" y="91"/>
                  </a:lnTo>
                  <a:lnTo>
                    <a:pt x="375" y="65"/>
                  </a:lnTo>
                  <a:lnTo>
                    <a:pt x="405" y="30"/>
                  </a:lnTo>
                  <a:lnTo>
                    <a:pt x="372" y="0"/>
                  </a:lnTo>
                  <a:lnTo>
                    <a:pt x="340" y="18"/>
                  </a:lnTo>
                  <a:lnTo>
                    <a:pt x="318" y="43"/>
                  </a:lnTo>
                  <a:lnTo>
                    <a:pt x="303" y="77"/>
                  </a:lnTo>
                  <a:lnTo>
                    <a:pt x="290" y="126"/>
                  </a:lnTo>
                  <a:lnTo>
                    <a:pt x="267" y="167"/>
                  </a:lnTo>
                  <a:lnTo>
                    <a:pt x="237" y="217"/>
                  </a:lnTo>
                  <a:lnTo>
                    <a:pt x="206" y="236"/>
                  </a:lnTo>
                  <a:lnTo>
                    <a:pt x="173" y="221"/>
                  </a:lnTo>
                  <a:lnTo>
                    <a:pt x="148" y="198"/>
                  </a:lnTo>
                  <a:lnTo>
                    <a:pt x="108" y="208"/>
                  </a:lnTo>
                  <a:lnTo>
                    <a:pt x="67" y="202"/>
                  </a:lnTo>
                  <a:lnTo>
                    <a:pt x="43" y="228"/>
                  </a:lnTo>
                  <a:lnTo>
                    <a:pt x="0" y="268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20"/>
            <p:cNvSpPr>
              <a:spLocks/>
            </p:cNvSpPr>
            <p:nvPr/>
          </p:nvSpPr>
          <p:spPr bwMode="auto">
            <a:xfrm>
              <a:off x="2258" y="1324"/>
              <a:ext cx="406" cy="269"/>
            </a:xfrm>
            <a:custGeom>
              <a:avLst/>
              <a:gdLst>
                <a:gd name="T0" fmla="*/ 0 w 406"/>
                <a:gd name="T1" fmla="*/ 268 h 269"/>
                <a:gd name="T2" fmla="*/ 20 w 406"/>
                <a:gd name="T3" fmla="*/ 221 h 269"/>
                <a:gd name="T4" fmla="*/ 42 w 406"/>
                <a:gd name="T5" fmla="*/ 196 h 269"/>
                <a:gd name="T6" fmla="*/ 73 w 406"/>
                <a:gd name="T7" fmla="*/ 162 h 269"/>
                <a:gd name="T8" fmla="*/ 104 w 406"/>
                <a:gd name="T9" fmla="*/ 128 h 269"/>
                <a:gd name="T10" fmla="*/ 135 w 406"/>
                <a:gd name="T11" fmla="*/ 94 h 269"/>
                <a:gd name="T12" fmla="*/ 156 w 406"/>
                <a:gd name="T13" fmla="*/ 52 h 269"/>
                <a:gd name="T14" fmla="*/ 146 w 406"/>
                <a:gd name="T15" fmla="*/ 12 h 269"/>
                <a:gd name="T16" fmla="*/ 123 w 406"/>
                <a:gd name="T17" fmla="*/ 37 h 269"/>
                <a:gd name="T18" fmla="*/ 142 w 406"/>
                <a:gd name="T19" fmla="*/ 85 h 269"/>
                <a:gd name="T20" fmla="*/ 167 w 406"/>
                <a:gd name="T21" fmla="*/ 108 h 269"/>
                <a:gd name="T22" fmla="*/ 215 w 406"/>
                <a:gd name="T23" fmla="*/ 106 h 269"/>
                <a:gd name="T24" fmla="*/ 256 w 406"/>
                <a:gd name="T25" fmla="*/ 111 h 269"/>
                <a:gd name="T26" fmla="*/ 296 w 406"/>
                <a:gd name="T27" fmla="*/ 101 h 269"/>
                <a:gd name="T28" fmla="*/ 336 w 406"/>
                <a:gd name="T29" fmla="*/ 91 h 269"/>
                <a:gd name="T30" fmla="*/ 375 w 406"/>
                <a:gd name="T31" fmla="*/ 65 h 269"/>
                <a:gd name="T32" fmla="*/ 405 w 406"/>
                <a:gd name="T33" fmla="*/ 30 h 269"/>
                <a:gd name="T34" fmla="*/ 372 w 406"/>
                <a:gd name="T35" fmla="*/ 0 h 269"/>
                <a:gd name="T36" fmla="*/ 340 w 406"/>
                <a:gd name="T37" fmla="*/ 18 h 269"/>
                <a:gd name="T38" fmla="*/ 318 w 406"/>
                <a:gd name="T39" fmla="*/ 43 h 269"/>
                <a:gd name="T40" fmla="*/ 303 w 406"/>
                <a:gd name="T41" fmla="*/ 77 h 269"/>
                <a:gd name="T42" fmla="*/ 290 w 406"/>
                <a:gd name="T43" fmla="*/ 126 h 269"/>
                <a:gd name="T44" fmla="*/ 267 w 406"/>
                <a:gd name="T45" fmla="*/ 167 h 269"/>
                <a:gd name="T46" fmla="*/ 237 w 406"/>
                <a:gd name="T47" fmla="*/ 217 h 269"/>
                <a:gd name="T48" fmla="*/ 206 w 406"/>
                <a:gd name="T49" fmla="*/ 236 h 269"/>
                <a:gd name="T50" fmla="*/ 173 w 406"/>
                <a:gd name="T51" fmla="*/ 221 h 269"/>
                <a:gd name="T52" fmla="*/ 148 w 406"/>
                <a:gd name="T53" fmla="*/ 198 h 269"/>
                <a:gd name="T54" fmla="*/ 108 w 406"/>
                <a:gd name="T55" fmla="*/ 208 h 269"/>
                <a:gd name="T56" fmla="*/ 67 w 406"/>
                <a:gd name="T57" fmla="*/ 202 h 269"/>
                <a:gd name="T58" fmla="*/ 43 w 406"/>
                <a:gd name="T59" fmla="*/ 228 h 269"/>
                <a:gd name="T60" fmla="*/ 0 w 406"/>
                <a:gd name="T61" fmla="*/ 268 h 269"/>
                <a:gd name="T62" fmla="*/ 0 w 406"/>
                <a:gd name="T63" fmla="*/ 268 h 2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6"/>
                <a:gd name="T97" fmla="*/ 0 h 269"/>
                <a:gd name="T98" fmla="*/ 406 w 406"/>
                <a:gd name="T99" fmla="*/ 269 h 2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6" h="269">
                  <a:moveTo>
                    <a:pt x="0" y="268"/>
                  </a:moveTo>
                  <a:lnTo>
                    <a:pt x="20" y="221"/>
                  </a:lnTo>
                  <a:lnTo>
                    <a:pt x="42" y="196"/>
                  </a:lnTo>
                  <a:lnTo>
                    <a:pt x="73" y="162"/>
                  </a:lnTo>
                  <a:lnTo>
                    <a:pt x="104" y="128"/>
                  </a:lnTo>
                  <a:lnTo>
                    <a:pt x="135" y="94"/>
                  </a:lnTo>
                  <a:lnTo>
                    <a:pt x="156" y="52"/>
                  </a:lnTo>
                  <a:lnTo>
                    <a:pt x="146" y="12"/>
                  </a:lnTo>
                  <a:lnTo>
                    <a:pt x="123" y="37"/>
                  </a:lnTo>
                  <a:lnTo>
                    <a:pt x="142" y="85"/>
                  </a:lnTo>
                  <a:lnTo>
                    <a:pt x="167" y="108"/>
                  </a:lnTo>
                  <a:lnTo>
                    <a:pt x="215" y="106"/>
                  </a:lnTo>
                  <a:lnTo>
                    <a:pt x="256" y="111"/>
                  </a:lnTo>
                  <a:lnTo>
                    <a:pt x="296" y="101"/>
                  </a:lnTo>
                  <a:lnTo>
                    <a:pt x="336" y="91"/>
                  </a:lnTo>
                  <a:lnTo>
                    <a:pt x="375" y="65"/>
                  </a:lnTo>
                  <a:lnTo>
                    <a:pt x="405" y="30"/>
                  </a:lnTo>
                  <a:lnTo>
                    <a:pt x="372" y="0"/>
                  </a:lnTo>
                  <a:lnTo>
                    <a:pt x="340" y="18"/>
                  </a:lnTo>
                  <a:lnTo>
                    <a:pt x="318" y="43"/>
                  </a:lnTo>
                  <a:lnTo>
                    <a:pt x="303" y="77"/>
                  </a:lnTo>
                  <a:lnTo>
                    <a:pt x="290" y="126"/>
                  </a:lnTo>
                  <a:lnTo>
                    <a:pt x="267" y="167"/>
                  </a:lnTo>
                  <a:lnTo>
                    <a:pt x="237" y="217"/>
                  </a:lnTo>
                  <a:lnTo>
                    <a:pt x="206" y="236"/>
                  </a:lnTo>
                  <a:lnTo>
                    <a:pt x="173" y="221"/>
                  </a:lnTo>
                  <a:lnTo>
                    <a:pt x="148" y="198"/>
                  </a:lnTo>
                  <a:lnTo>
                    <a:pt x="108" y="208"/>
                  </a:lnTo>
                  <a:lnTo>
                    <a:pt x="67" y="202"/>
                  </a:lnTo>
                  <a:lnTo>
                    <a:pt x="43" y="228"/>
                  </a:lnTo>
                  <a:lnTo>
                    <a:pt x="0" y="268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1"/>
            <p:cNvSpPr>
              <a:spLocks/>
            </p:cNvSpPr>
            <p:nvPr/>
          </p:nvSpPr>
          <p:spPr bwMode="auto">
            <a:xfrm>
              <a:off x="2066" y="1132"/>
              <a:ext cx="406" cy="269"/>
            </a:xfrm>
            <a:custGeom>
              <a:avLst/>
              <a:gdLst>
                <a:gd name="T0" fmla="*/ 0 w 406"/>
                <a:gd name="T1" fmla="*/ 268 h 269"/>
                <a:gd name="T2" fmla="*/ 20 w 406"/>
                <a:gd name="T3" fmla="*/ 221 h 269"/>
                <a:gd name="T4" fmla="*/ 42 w 406"/>
                <a:gd name="T5" fmla="*/ 196 h 269"/>
                <a:gd name="T6" fmla="*/ 73 w 406"/>
                <a:gd name="T7" fmla="*/ 162 h 269"/>
                <a:gd name="T8" fmla="*/ 104 w 406"/>
                <a:gd name="T9" fmla="*/ 128 h 269"/>
                <a:gd name="T10" fmla="*/ 135 w 406"/>
                <a:gd name="T11" fmla="*/ 94 h 269"/>
                <a:gd name="T12" fmla="*/ 156 w 406"/>
                <a:gd name="T13" fmla="*/ 52 h 269"/>
                <a:gd name="T14" fmla="*/ 146 w 406"/>
                <a:gd name="T15" fmla="*/ 12 h 269"/>
                <a:gd name="T16" fmla="*/ 123 w 406"/>
                <a:gd name="T17" fmla="*/ 37 h 269"/>
                <a:gd name="T18" fmla="*/ 142 w 406"/>
                <a:gd name="T19" fmla="*/ 85 h 269"/>
                <a:gd name="T20" fmla="*/ 167 w 406"/>
                <a:gd name="T21" fmla="*/ 108 h 269"/>
                <a:gd name="T22" fmla="*/ 215 w 406"/>
                <a:gd name="T23" fmla="*/ 106 h 269"/>
                <a:gd name="T24" fmla="*/ 256 w 406"/>
                <a:gd name="T25" fmla="*/ 111 h 269"/>
                <a:gd name="T26" fmla="*/ 296 w 406"/>
                <a:gd name="T27" fmla="*/ 101 h 269"/>
                <a:gd name="T28" fmla="*/ 336 w 406"/>
                <a:gd name="T29" fmla="*/ 91 h 269"/>
                <a:gd name="T30" fmla="*/ 375 w 406"/>
                <a:gd name="T31" fmla="*/ 65 h 269"/>
                <a:gd name="T32" fmla="*/ 405 w 406"/>
                <a:gd name="T33" fmla="*/ 30 h 269"/>
                <a:gd name="T34" fmla="*/ 372 w 406"/>
                <a:gd name="T35" fmla="*/ 0 h 269"/>
                <a:gd name="T36" fmla="*/ 340 w 406"/>
                <a:gd name="T37" fmla="*/ 18 h 269"/>
                <a:gd name="T38" fmla="*/ 318 w 406"/>
                <a:gd name="T39" fmla="*/ 43 h 269"/>
                <a:gd name="T40" fmla="*/ 303 w 406"/>
                <a:gd name="T41" fmla="*/ 77 h 269"/>
                <a:gd name="T42" fmla="*/ 290 w 406"/>
                <a:gd name="T43" fmla="*/ 126 h 269"/>
                <a:gd name="T44" fmla="*/ 267 w 406"/>
                <a:gd name="T45" fmla="*/ 167 h 269"/>
                <a:gd name="T46" fmla="*/ 237 w 406"/>
                <a:gd name="T47" fmla="*/ 217 h 269"/>
                <a:gd name="T48" fmla="*/ 206 w 406"/>
                <a:gd name="T49" fmla="*/ 236 h 269"/>
                <a:gd name="T50" fmla="*/ 173 w 406"/>
                <a:gd name="T51" fmla="*/ 221 h 269"/>
                <a:gd name="T52" fmla="*/ 148 w 406"/>
                <a:gd name="T53" fmla="*/ 198 h 269"/>
                <a:gd name="T54" fmla="*/ 108 w 406"/>
                <a:gd name="T55" fmla="*/ 208 h 269"/>
                <a:gd name="T56" fmla="*/ 67 w 406"/>
                <a:gd name="T57" fmla="*/ 202 h 269"/>
                <a:gd name="T58" fmla="*/ 43 w 406"/>
                <a:gd name="T59" fmla="*/ 228 h 269"/>
                <a:gd name="T60" fmla="*/ 0 w 406"/>
                <a:gd name="T61" fmla="*/ 268 h 269"/>
                <a:gd name="T62" fmla="*/ 0 w 406"/>
                <a:gd name="T63" fmla="*/ 268 h 2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6"/>
                <a:gd name="T97" fmla="*/ 0 h 269"/>
                <a:gd name="T98" fmla="*/ 406 w 406"/>
                <a:gd name="T99" fmla="*/ 269 h 2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6" h="269">
                  <a:moveTo>
                    <a:pt x="0" y="268"/>
                  </a:moveTo>
                  <a:lnTo>
                    <a:pt x="20" y="221"/>
                  </a:lnTo>
                  <a:lnTo>
                    <a:pt x="42" y="196"/>
                  </a:lnTo>
                  <a:lnTo>
                    <a:pt x="73" y="162"/>
                  </a:lnTo>
                  <a:lnTo>
                    <a:pt x="104" y="128"/>
                  </a:lnTo>
                  <a:lnTo>
                    <a:pt x="135" y="94"/>
                  </a:lnTo>
                  <a:lnTo>
                    <a:pt x="156" y="52"/>
                  </a:lnTo>
                  <a:lnTo>
                    <a:pt x="146" y="12"/>
                  </a:lnTo>
                  <a:lnTo>
                    <a:pt x="123" y="37"/>
                  </a:lnTo>
                  <a:lnTo>
                    <a:pt x="142" y="85"/>
                  </a:lnTo>
                  <a:lnTo>
                    <a:pt x="167" y="108"/>
                  </a:lnTo>
                  <a:lnTo>
                    <a:pt x="215" y="106"/>
                  </a:lnTo>
                  <a:lnTo>
                    <a:pt x="256" y="111"/>
                  </a:lnTo>
                  <a:lnTo>
                    <a:pt x="296" y="101"/>
                  </a:lnTo>
                  <a:lnTo>
                    <a:pt x="336" y="91"/>
                  </a:lnTo>
                  <a:lnTo>
                    <a:pt x="375" y="65"/>
                  </a:lnTo>
                  <a:lnTo>
                    <a:pt x="405" y="30"/>
                  </a:lnTo>
                  <a:lnTo>
                    <a:pt x="372" y="0"/>
                  </a:lnTo>
                  <a:lnTo>
                    <a:pt x="340" y="18"/>
                  </a:lnTo>
                  <a:lnTo>
                    <a:pt x="318" y="43"/>
                  </a:lnTo>
                  <a:lnTo>
                    <a:pt x="303" y="77"/>
                  </a:lnTo>
                  <a:lnTo>
                    <a:pt x="290" y="126"/>
                  </a:lnTo>
                  <a:lnTo>
                    <a:pt x="267" y="167"/>
                  </a:lnTo>
                  <a:lnTo>
                    <a:pt x="237" y="217"/>
                  </a:lnTo>
                  <a:lnTo>
                    <a:pt x="206" y="236"/>
                  </a:lnTo>
                  <a:lnTo>
                    <a:pt x="173" y="221"/>
                  </a:lnTo>
                  <a:lnTo>
                    <a:pt x="148" y="198"/>
                  </a:lnTo>
                  <a:lnTo>
                    <a:pt x="108" y="208"/>
                  </a:lnTo>
                  <a:lnTo>
                    <a:pt x="67" y="202"/>
                  </a:lnTo>
                  <a:lnTo>
                    <a:pt x="43" y="228"/>
                  </a:lnTo>
                  <a:lnTo>
                    <a:pt x="0" y="268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Oval 22"/>
            <p:cNvSpPr>
              <a:spLocks noChangeArrowheads="1"/>
            </p:cNvSpPr>
            <p:nvPr/>
          </p:nvSpPr>
          <p:spPr bwMode="auto">
            <a:xfrm>
              <a:off x="1734" y="2644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38" name="Oval 23"/>
            <p:cNvSpPr>
              <a:spLocks noChangeArrowheads="1"/>
            </p:cNvSpPr>
            <p:nvPr/>
          </p:nvSpPr>
          <p:spPr bwMode="auto">
            <a:xfrm>
              <a:off x="1254" y="2644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39" name="Oval 24"/>
            <p:cNvSpPr>
              <a:spLocks noChangeArrowheads="1"/>
            </p:cNvSpPr>
            <p:nvPr/>
          </p:nvSpPr>
          <p:spPr bwMode="auto">
            <a:xfrm>
              <a:off x="1494" y="2644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40" name="Freeform 25"/>
            <p:cNvSpPr>
              <a:spLocks/>
            </p:cNvSpPr>
            <p:nvPr/>
          </p:nvSpPr>
          <p:spPr bwMode="auto">
            <a:xfrm>
              <a:off x="1949" y="2764"/>
              <a:ext cx="206" cy="449"/>
            </a:xfrm>
            <a:custGeom>
              <a:avLst/>
              <a:gdLst>
                <a:gd name="T0" fmla="*/ 63 w 206"/>
                <a:gd name="T1" fmla="*/ 0 h 449"/>
                <a:gd name="T2" fmla="*/ 46 w 206"/>
                <a:gd name="T3" fmla="*/ 48 h 449"/>
                <a:gd name="T4" fmla="*/ 46 w 206"/>
                <a:gd name="T5" fmla="*/ 82 h 449"/>
                <a:gd name="T6" fmla="*/ 46 w 206"/>
                <a:gd name="T7" fmla="*/ 128 h 449"/>
                <a:gd name="T8" fmla="*/ 46 w 206"/>
                <a:gd name="T9" fmla="*/ 174 h 449"/>
                <a:gd name="T10" fmla="*/ 46 w 206"/>
                <a:gd name="T11" fmla="*/ 220 h 449"/>
                <a:gd name="T12" fmla="*/ 34 w 206"/>
                <a:gd name="T13" fmla="*/ 265 h 449"/>
                <a:gd name="T14" fmla="*/ 0 w 206"/>
                <a:gd name="T15" fmla="*/ 288 h 449"/>
                <a:gd name="T16" fmla="*/ 0 w 206"/>
                <a:gd name="T17" fmla="*/ 254 h 449"/>
                <a:gd name="T18" fmla="*/ 46 w 206"/>
                <a:gd name="T19" fmla="*/ 231 h 449"/>
                <a:gd name="T20" fmla="*/ 80 w 206"/>
                <a:gd name="T21" fmla="*/ 231 h 449"/>
                <a:gd name="T22" fmla="*/ 114 w 206"/>
                <a:gd name="T23" fmla="*/ 265 h 449"/>
                <a:gd name="T24" fmla="*/ 148 w 206"/>
                <a:gd name="T25" fmla="*/ 288 h 449"/>
                <a:gd name="T26" fmla="*/ 171 w 206"/>
                <a:gd name="T27" fmla="*/ 322 h 449"/>
                <a:gd name="T28" fmla="*/ 194 w 206"/>
                <a:gd name="T29" fmla="*/ 357 h 449"/>
                <a:gd name="T30" fmla="*/ 205 w 206"/>
                <a:gd name="T31" fmla="*/ 402 h 449"/>
                <a:gd name="T32" fmla="*/ 205 w 206"/>
                <a:gd name="T33" fmla="*/ 448 h 449"/>
                <a:gd name="T34" fmla="*/ 160 w 206"/>
                <a:gd name="T35" fmla="*/ 448 h 449"/>
                <a:gd name="T36" fmla="*/ 148 w 206"/>
                <a:gd name="T37" fmla="*/ 414 h 449"/>
                <a:gd name="T38" fmla="*/ 148 w 206"/>
                <a:gd name="T39" fmla="*/ 380 h 449"/>
                <a:gd name="T40" fmla="*/ 160 w 206"/>
                <a:gd name="T41" fmla="*/ 345 h 449"/>
                <a:gd name="T42" fmla="*/ 183 w 206"/>
                <a:gd name="T43" fmla="*/ 300 h 449"/>
                <a:gd name="T44" fmla="*/ 194 w 206"/>
                <a:gd name="T45" fmla="*/ 254 h 449"/>
                <a:gd name="T46" fmla="*/ 205 w 206"/>
                <a:gd name="T47" fmla="*/ 197 h 449"/>
                <a:gd name="T48" fmla="*/ 194 w 206"/>
                <a:gd name="T49" fmla="*/ 162 h 449"/>
                <a:gd name="T50" fmla="*/ 160 w 206"/>
                <a:gd name="T51" fmla="*/ 151 h 449"/>
                <a:gd name="T52" fmla="*/ 126 w 206"/>
                <a:gd name="T53" fmla="*/ 151 h 449"/>
                <a:gd name="T54" fmla="*/ 103 w 206"/>
                <a:gd name="T55" fmla="*/ 117 h 449"/>
                <a:gd name="T56" fmla="*/ 68 w 206"/>
                <a:gd name="T57" fmla="*/ 94 h 449"/>
                <a:gd name="T58" fmla="*/ 68 w 206"/>
                <a:gd name="T59" fmla="*/ 59 h 449"/>
                <a:gd name="T60" fmla="*/ 63 w 206"/>
                <a:gd name="T61" fmla="*/ 0 h 449"/>
                <a:gd name="T62" fmla="*/ 63 w 206"/>
                <a:gd name="T63" fmla="*/ 0 h 4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449"/>
                <a:gd name="T98" fmla="*/ 206 w 206"/>
                <a:gd name="T99" fmla="*/ 449 h 4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449">
                  <a:moveTo>
                    <a:pt x="63" y="0"/>
                  </a:moveTo>
                  <a:lnTo>
                    <a:pt x="46" y="48"/>
                  </a:lnTo>
                  <a:lnTo>
                    <a:pt x="46" y="82"/>
                  </a:lnTo>
                  <a:lnTo>
                    <a:pt x="46" y="128"/>
                  </a:lnTo>
                  <a:lnTo>
                    <a:pt x="46" y="174"/>
                  </a:lnTo>
                  <a:lnTo>
                    <a:pt x="46" y="220"/>
                  </a:lnTo>
                  <a:lnTo>
                    <a:pt x="34" y="265"/>
                  </a:lnTo>
                  <a:lnTo>
                    <a:pt x="0" y="288"/>
                  </a:lnTo>
                  <a:lnTo>
                    <a:pt x="0" y="254"/>
                  </a:lnTo>
                  <a:lnTo>
                    <a:pt x="46" y="231"/>
                  </a:lnTo>
                  <a:lnTo>
                    <a:pt x="80" y="231"/>
                  </a:lnTo>
                  <a:lnTo>
                    <a:pt x="114" y="265"/>
                  </a:lnTo>
                  <a:lnTo>
                    <a:pt x="148" y="288"/>
                  </a:lnTo>
                  <a:lnTo>
                    <a:pt x="171" y="322"/>
                  </a:lnTo>
                  <a:lnTo>
                    <a:pt x="194" y="357"/>
                  </a:lnTo>
                  <a:lnTo>
                    <a:pt x="205" y="402"/>
                  </a:lnTo>
                  <a:lnTo>
                    <a:pt x="205" y="448"/>
                  </a:lnTo>
                  <a:lnTo>
                    <a:pt x="160" y="448"/>
                  </a:lnTo>
                  <a:lnTo>
                    <a:pt x="148" y="414"/>
                  </a:lnTo>
                  <a:lnTo>
                    <a:pt x="148" y="380"/>
                  </a:lnTo>
                  <a:lnTo>
                    <a:pt x="160" y="345"/>
                  </a:lnTo>
                  <a:lnTo>
                    <a:pt x="183" y="300"/>
                  </a:lnTo>
                  <a:lnTo>
                    <a:pt x="194" y="254"/>
                  </a:lnTo>
                  <a:lnTo>
                    <a:pt x="205" y="197"/>
                  </a:lnTo>
                  <a:lnTo>
                    <a:pt x="194" y="162"/>
                  </a:lnTo>
                  <a:lnTo>
                    <a:pt x="160" y="151"/>
                  </a:lnTo>
                  <a:lnTo>
                    <a:pt x="126" y="151"/>
                  </a:lnTo>
                  <a:lnTo>
                    <a:pt x="103" y="117"/>
                  </a:lnTo>
                  <a:lnTo>
                    <a:pt x="68" y="94"/>
                  </a:lnTo>
                  <a:lnTo>
                    <a:pt x="68" y="59"/>
                  </a:lnTo>
                  <a:lnTo>
                    <a:pt x="63" y="0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26"/>
            <p:cNvSpPr>
              <a:spLocks/>
            </p:cNvSpPr>
            <p:nvPr/>
          </p:nvSpPr>
          <p:spPr bwMode="auto">
            <a:xfrm>
              <a:off x="1661" y="2812"/>
              <a:ext cx="206" cy="449"/>
            </a:xfrm>
            <a:custGeom>
              <a:avLst/>
              <a:gdLst>
                <a:gd name="T0" fmla="*/ 63 w 206"/>
                <a:gd name="T1" fmla="*/ 0 h 449"/>
                <a:gd name="T2" fmla="*/ 46 w 206"/>
                <a:gd name="T3" fmla="*/ 48 h 449"/>
                <a:gd name="T4" fmla="*/ 46 w 206"/>
                <a:gd name="T5" fmla="*/ 82 h 449"/>
                <a:gd name="T6" fmla="*/ 46 w 206"/>
                <a:gd name="T7" fmla="*/ 128 h 449"/>
                <a:gd name="T8" fmla="*/ 46 w 206"/>
                <a:gd name="T9" fmla="*/ 174 h 449"/>
                <a:gd name="T10" fmla="*/ 46 w 206"/>
                <a:gd name="T11" fmla="*/ 220 h 449"/>
                <a:gd name="T12" fmla="*/ 34 w 206"/>
                <a:gd name="T13" fmla="*/ 265 h 449"/>
                <a:gd name="T14" fmla="*/ 0 w 206"/>
                <a:gd name="T15" fmla="*/ 288 h 449"/>
                <a:gd name="T16" fmla="*/ 0 w 206"/>
                <a:gd name="T17" fmla="*/ 254 h 449"/>
                <a:gd name="T18" fmla="*/ 46 w 206"/>
                <a:gd name="T19" fmla="*/ 231 h 449"/>
                <a:gd name="T20" fmla="*/ 80 w 206"/>
                <a:gd name="T21" fmla="*/ 231 h 449"/>
                <a:gd name="T22" fmla="*/ 114 w 206"/>
                <a:gd name="T23" fmla="*/ 265 h 449"/>
                <a:gd name="T24" fmla="*/ 148 w 206"/>
                <a:gd name="T25" fmla="*/ 288 h 449"/>
                <a:gd name="T26" fmla="*/ 171 w 206"/>
                <a:gd name="T27" fmla="*/ 322 h 449"/>
                <a:gd name="T28" fmla="*/ 194 w 206"/>
                <a:gd name="T29" fmla="*/ 357 h 449"/>
                <a:gd name="T30" fmla="*/ 205 w 206"/>
                <a:gd name="T31" fmla="*/ 402 h 449"/>
                <a:gd name="T32" fmla="*/ 205 w 206"/>
                <a:gd name="T33" fmla="*/ 448 h 449"/>
                <a:gd name="T34" fmla="*/ 160 w 206"/>
                <a:gd name="T35" fmla="*/ 448 h 449"/>
                <a:gd name="T36" fmla="*/ 148 w 206"/>
                <a:gd name="T37" fmla="*/ 414 h 449"/>
                <a:gd name="T38" fmla="*/ 148 w 206"/>
                <a:gd name="T39" fmla="*/ 380 h 449"/>
                <a:gd name="T40" fmla="*/ 160 w 206"/>
                <a:gd name="T41" fmla="*/ 345 h 449"/>
                <a:gd name="T42" fmla="*/ 183 w 206"/>
                <a:gd name="T43" fmla="*/ 300 h 449"/>
                <a:gd name="T44" fmla="*/ 194 w 206"/>
                <a:gd name="T45" fmla="*/ 254 h 449"/>
                <a:gd name="T46" fmla="*/ 205 w 206"/>
                <a:gd name="T47" fmla="*/ 197 h 449"/>
                <a:gd name="T48" fmla="*/ 194 w 206"/>
                <a:gd name="T49" fmla="*/ 162 h 449"/>
                <a:gd name="T50" fmla="*/ 160 w 206"/>
                <a:gd name="T51" fmla="*/ 151 h 449"/>
                <a:gd name="T52" fmla="*/ 126 w 206"/>
                <a:gd name="T53" fmla="*/ 151 h 449"/>
                <a:gd name="T54" fmla="*/ 103 w 206"/>
                <a:gd name="T55" fmla="*/ 117 h 449"/>
                <a:gd name="T56" fmla="*/ 68 w 206"/>
                <a:gd name="T57" fmla="*/ 94 h 449"/>
                <a:gd name="T58" fmla="*/ 68 w 206"/>
                <a:gd name="T59" fmla="*/ 59 h 449"/>
                <a:gd name="T60" fmla="*/ 63 w 206"/>
                <a:gd name="T61" fmla="*/ 0 h 449"/>
                <a:gd name="T62" fmla="*/ 63 w 206"/>
                <a:gd name="T63" fmla="*/ 0 h 4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449"/>
                <a:gd name="T98" fmla="*/ 206 w 206"/>
                <a:gd name="T99" fmla="*/ 449 h 4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449">
                  <a:moveTo>
                    <a:pt x="63" y="0"/>
                  </a:moveTo>
                  <a:lnTo>
                    <a:pt x="46" y="48"/>
                  </a:lnTo>
                  <a:lnTo>
                    <a:pt x="46" y="82"/>
                  </a:lnTo>
                  <a:lnTo>
                    <a:pt x="46" y="128"/>
                  </a:lnTo>
                  <a:lnTo>
                    <a:pt x="46" y="174"/>
                  </a:lnTo>
                  <a:lnTo>
                    <a:pt x="46" y="220"/>
                  </a:lnTo>
                  <a:lnTo>
                    <a:pt x="34" y="265"/>
                  </a:lnTo>
                  <a:lnTo>
                    <a:pt x="0" y="288"/>
                  </a:lnTo>
                  <a:lnTo>
                    <a:pt x="0" y="254"/>
                  </a:lnTo>
                  <a:lnTo>
                    <a:pt x="46" y="231"/>
                  </a:lnTo>
                  <a:lnTo>
                    <a:pt x="80" y="231"/>
                  </a:lnTo>
                  <a:lnTo>
                    <a:pt x="114" y="265"/>
                  </a:lnTo>
                  <a:lnTo>
                    <a:pt x="148" y="288"/>
                  </a:lnTo>
                  <a:lnTo>
                    <a:pt x="171" y="322"/>
                  </a:lnTo>
                  <a:lnTo>
                    <a:pt x="194" y="357"/>
                  </a:lnTo>
                  <a:lnTo>
                    <a:pt x="205" y="402"/>
                  </a:lnTo>
                  <a:lnTo>
                    <a:pt x="205" y="448"/>
                  </a:lnTo>
                  <a:lnTo>
                    <a:pt x="160" y="448"/>
                  </a:lnTo>
                  <a:lnTo>
                    <a:pt x="148" y="414"/>
                  </a:lnTo>
                  <a:lnTo>
                    <a:pt x="148" y="380"/>
                  </a:lnTo>
                  <a:lnTo>
                    <a:pt x="160" y="345"/>
                  </a:lnTo>
                  <a:lnTo>
                    <a:pt x="183" y="300"/>
                  </a:lnTo>
                  <a:lnTo>
                    <a:pt x="194" y="254"/>
                  </a:lnTo>
                  <a:lnTo>
                    <a:pt x="205" y="197"/>
                  </a:lnTo>
                  <a:lnTo>
                    <a:pt x="194" y="162"/>
                  </a:lnTo>
                  <a:lnTo>
                    <a:pt x="160" y="151"/>
                  </a:lnTo>
                  <a:lnTo>
                    <a:pt x="126" y="151"/>
                  </a:lnTo>
                  <a:lnTo>
                    <a:pt x="103" y="117"/>
                  </a:lnTo>
                  <a:lnTo>
                    <a:pt x="68" y="94"/>
                  </a:lnTo>
                  <a:lnTo>
                    <a:pt x="68" y="59"/>
                  </a:lnTo>
                  <a:lnTo>
                    <a:pt x="63" y="0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27"/>
            <p:cNvSpPr>
              <a:spLocks/>
            </p:cNvSpPr>
            <p:nvPr/>
          </p:nvSpPr>
          <p:spPr bwMode="auto">
            <a:xfrm>
              <a:off x="1421" y="2812"/>
              <a:ext cx="206" cy="449"/>
            </a:xfrm>
            <a:custGeom>
              <a:avLst/>
              <a:gdLst>
                <a:gd name="T0" fmla="*/ 63 w 206"/>
                <a:gd name="T1" fmla="*/ 0 h 449"/>
                <a:gd name="T2" fmla="*/ 46 w 206"/>
                <a:gd name="T3" fmla="*/ 48 h 449"/>
                <a:gd name="T4" fmla="*/ 46 w 206"/>
                <a:gd name="T5" fmla="*/ 82 h 449"/>
                <a:gd name="T6" fmla="*/ 46 w 206"/>
                <a:gd name="T7" fmla="*/ 128 h 449"/>
                <a:gd name="T8" fmla="*/ 46 w 206"/>
                <a:gd name="T9" fmla="*/ 174 h 449"/>
                <a:gd name="T10" fmla="*/ 46 w 206"/>
                <a:gd name="T11" fmla="*/ 220 h 449"/>
                <a:gd name="T12" fmla="*/ 34 w 206"/>
                <a:gd name="T13" fmla="*/ 265 h 449"/>
                <a:gd name="T14" fmla="*/ 0 w 206"/>
                <a:gd name="T15" fmla="*/ 288 h 449"/>
                <a:gd name="T16" fmla="*/ 0 w 206"/>
                <a:gd name="T17" fmla="*/ 254 h 449"/>
                <a:gd name="T18" fmla="*/ 46 w 206"/>
                <a:gd name="T19" fmla="*/ 231 h 449"/>
                <a:gd name="T20" fmla="*/ 80 w 206"/>
                <a:gd name="T21" fmla="*/ 231 h 449"/>
                <a:gd name="T22" fmla="*/ 114 w 206"/>
                <a:gd name="T23" fmla="*/ 265 h 449"/>
                <a:gd name="T24" fmla="*/ 148 w 206"/>
                <a:gd name="T25" fmla="*/ 288 h 449"/>
                <a:gd name="T26" fmla="*/ 171 w 206"/>
                <a:gd name="T27" fmla="*/ 322 h 449"/>
                <a:gd name="T28" fmla="*/ 194 w 206"/>
                <a:gd name="T29" fmla="*/ 357 h 449"/>
                <a:gd name="T30" fmla="*/ 205 w 206"/>
                <a:gd name="T31" fmla="*/ 402 h 449"/>
                <a:gd name="T32" fmla="*/ 205 w 206"/>
                <a:gd name="T33" fmla="*/ 448 h 449"/>
                <a:gd name="T34" fmla="*/ 160 w 206"/>
                <a:gd name="T35" fmla="*/ 448 h 449"/>
                <a:gd name="T36" fmla="*/ 148 w 206"/>
                <a:gd name="T37" fmla="*/ 414 h 449"/>
                <a:gd name="T38" fmla="*/ 148 w 206"/>
                <a:gd name="T39" fmla="*/ 380 h 449"/>
                <a:gd name="T40" fmla="*/ 160 w 206"/>
                <a:gd name="T41" fmla="*/ 345 h 449"/>
                <a:gd name="T42" fmla="*/ 183 w 206"/>
                <a:gd name="T43" fmla="*/ 300 h 449"/>
                <a:gd name="T44" fmla="*/ 194 w 206"/>
                <a:gd name="T45" fmla="*/ 254 h 449"/>
                <a:gd name="T46" fmla="*/ 205 w 206"/>
                <a:gd name="T47" fmla="*/ 197 h 449"/>
                <a:gd name="T48" fmla="*/ 194 w 206"/>
                <a:gd name="T49" fmla="*/ 162 h 449"/>
                <a:gd name="T50" fmla="*/ 160 w 206"/>
                <a:gd name="T51" fmla="*/ 151 h 449"/>
                <a:gd name="T52" fmla="*/ 126 w 206"/>
                <a:gd name="T53" fmla="*/ 151 h 449"/>
                <a:gd name="T54" fmla="*/ 103 w 206"/>
                <a:gd name="T55" fmla="*/ 117 h 449"/>
                <a:gd name="T56" fmla="*/ 68 w 206"/>
                <a:gd name="T57" fmla="*/ 94 h 449"/>
                <a:gd name="T58" fmla="*/ 68 w 206"/>
                <a:gd name="T59" fmla="*/ 59 h 449"/>
                <a:gd name="T60" fmla="*/ 63 w 206"/>
                <a:gd name="T61" fmla="*/ 0 h 449"/>
                <a:gd name="T62" fmla="*/ 63 w 206"/>
                <a:gd name="T63" fmla="*/ 0 h 4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449"/>
                <a:gd name="T98" fmla="*/ 206 w 206"/>
                <a:gd name="T99" fmla="*/ 449 h 4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449">
                  <a:moveTo>
                    <a:pt x="63" y="0"/>
                  </a:moveTo>
                  <a:lnTo>
                    <a:pt x="46" y="48"/>
                  </a:lnTo>
                  <a:lnTo>
                    <a:pt x="46" y="82"/>
                  </a:lnTo>
                  <a:lnTo>
                    <a:pt x="46" y="128"/>
                  </a:lnTo>
                  <a:lnTo>
                    <a:pt x="46" y="174"/>
                  </a:lnTo>
                  <a:lnTo>
                    <a:pt x="46" y="220"/>
                  </a:lnTo>
                  <a:lnTo>
                    <a:pt x="34" y="265"/>
                  </a:lnTo>
                  <a:lnTo>
                    <a:pt x="0" y="288"/>
                  </a:lnTo>
                  <a:lnTo>
                    <a:pt x="0" y="254"/>
                  </a:lnTo>
                  <a:lnTo>
                    <a:pt x="46" y="231"/>
                  </a:lnTo>
                  <a:lnTo>
                    <a:pt x="80" y="231"/>
                  </a:lnTo>
                  <a:lnTo>
                    <a:pt x="114" y="265"/>
                  </a:lnTo>
                  <a:lnTo>
                    <a:pt x="148" y="288"/>
                  </a:lnTo>
                  <a:lnTo>
                    <a:pt x="171" y="322"/>
                  </a:lnTo>
                  <a:lnTo>
                    <a:pt x="194" y="357"/>
                  </a:lnTo>
                  <a:lnTo>
                    <a:pt x="205" y="402"/>
                  </a:lnTo>
                  <a:lnTo>
                    <a:pt x="205" y="448"/>
                  </a:lnTo>
                  <a:lnTo>
                    <a:pt x="160" y="448"/>
                  </a:lnTo>
                  <a:lnTo>
                    <a:pt x="148" y="414"/>
                  </a:lnTo>
                  <a:lnTo>
                    <a:pt x="148" y="380"/>
                  </a:lnTo>
                  <a:lnTo>
                    <a:pt x="160" y="345"/>
                  </a:lnTo>
                  <a:lnTo>
                    <a:pt x="183" y="300"/>
                  </a:lnTo>
                  <a:lnTo>
                    <a:pt x="194" y="254"/>
                  </a:lnTo>
                  <a:lnTo>
                    <a:pt x="205" y="197"/>
                  </a:lnTo>
                  <a:lnTo>
                    <a:pt x="194" y="162"/>
                  </a:lnTo>
                  <a:lnTo>
                    <a:pt x="160" y="151"/>
                  </a:lnTo>
                  <a:lnTo>
                    <a:pt x="126" y="151"/>
                  </a:lnTo>
                  <a:lnTo>
                    <a:pt x="103" y="117"/>
                  </a:lnTo>
                  <a:lnTo>
                    <a:pt x="68" y="94"/>
                  </a:lnTo>
                  <a:lnTo>
                    <a:pt x="68" y="59"/>
                  </a:lnTo>
                  <a:lnTo>
                    <a:pt x="63" y="0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28"/>
            <p:cNvSpPr>
              <a:spLocks/>
            </p:cNvSpPr>
            <p:nvPr/>
          </p:nvSpPr>
          <p:spPr bwMode="auto">
            <a:xfrm>
              <a:off x="2426" y="2067"/>
              <a:ext cx="401" cy="270"/>
            </a:xfrm>
            <a:custGeom>
              <a:avLst/>
              <a:gdLst>
                <a:gd name="T0" fmla="*/ 0 w 401"/>
                <a:gd name="T1" fmla="*/ 2 h 270"/>
                <a:gd name="T2" fmla="*/ 51 w 401"/>
                <a:gd name="T3" fmla="*/ 0 h 270"/>
                <a:gd name="T4" fmla="*/ 84 w 401"/>
                <a:gd name="T5" fmla="*/ 10 h 270"/>
                <a:gd name="T6" fmla="*/ 128 w 401"/>
                <a:gd name="T7" fmla="*/ 23 h 270"/>
                <a:gd name="T8" fmla="*/ 172 w 401"/>
                <a:gd name="T9" fmla="*/ 37 h 270"/>
                <a:gd name="T10" fmla="*/ 216 w 401"/>
                <a:gd name="T11" fmla="*/ 50 h 270"/>
                <a:gd name="T12" fmla="*/ 262 w 401"/>
                <a:gd name="T13" fmla="*/ 52 h 270"/>
                <a:gd name="T14" fmla="*/ 294 w 401"/>
                <a:gd name="T15" fmla="*/ 26 h 270"/>
                <a:gd name="T16" fmla="*/ 262 w 401"/>
                <a:gd name="T17" fmla="*/ 16 h 270"/>
                <a:gd name="T18" fmla="*/ 226 w 401"/>
                <a:gd name="T19" fmla="*/ 53 h 270"/>
                <a:gd name="T20" fmla="*/ 216 w 401"/>
                <a:gd name="T21" fmla="*/ 86 h 270"/>
                <a:gd name="T22" fmla="*/ 239 w 401"/>
                <a:gd name="T23" fmla="*/ 128 h 270"/>
                <a:gd name="T24" fmla="*/ 251 w 401"/>
                <a:gd name="T25" fmla="*/ 168 h 270"/>
                <a:gd name="T26" fmla="*/ 277 w 401"/>
                <a:gd name="T27" fmla="*/ 200 h 270"/>
                <a:gd name="T28" fmla="*/ 303 w 401"/>
                <a:gd name="T29" fmla="*/ 232 h 270"/>
                <a:gd name="T30" fmla="*/ 343 w 401"/>
                <a:gd name="T31" fmla="*/ 256 h 270"/>
                <a:gd name="T32" fmla="*/ 387 w 401"/>
                <a:gd name="T33" fmla="*/ 269 h 270"/>
                <a:gd name="T34" fmla="*/ 400 w 401"/>
                <a:gd name="T35" fmla="*/ 226 h 270"/>
                <a:gd name="T36" fmla="*/ 371 w 401"/>
                <a:gd name="T37" fmla="*/ 205 h 270"/>
                <a:gd name="T38" fmla="*/ 339 w 401"/>
                <a:gd name="T39" fmla="*/ 195 h 270"/>
                <a:gd name="T40" fmla="*/ 302 w 401"/>
                <a:gd name="T41" fmla="*/ 196 h 270"/>
                <a:gd name="T42" fmla="*/ 252 w 401"/>
                <a:gd name="T43" fmla="*/ 205 h 270"/>
                <a:gd name="T44" fmla="*/ 205 w 401"/>
                <a:gd name="T45" fmla="*/ 202 h 270"/>
                <a:gd name="T46" fmla="*/ 147 w 401"/>
                <a:gd name="T47" fmla="*/ 196 h 270"/>
                <a:gd name="T48" fmla="*/ 117 w 401"/>
                <a:gd name="T49" fmla="*/ 175 h 270"/>
                <a:gd name="T50" fmla="*/ 116 w 401"/>
                <a:gd name="T51" fmla="*/ 139 h 270"/>
                <a:gd name="T52" fmla="*/ 126 w 401"/>
                <a:gd name="T53" fmla="*/ 107 h 270"/>
                <a:gd name="T54" fmla="*/ 100 w 401"/>
                <a:gd name="T55" fmla="*/ 75 h 270"/>
                <a:gd name="T56" fmla="*/ 89 w 401"/>
                <a:gd name="T57" fmla="*/ 34 h 270"/>
                <a:gd name="T58" fmla="*/ 55 w 401"/>
                <a:gd name="T59" fmla="*/ 24 h 270"/>
                <a:gd name="T60" fmla="*/ 0 w 401"/>
                <a:gd name="T61" fmla="*/ 2 h 270"/>
                <a:gd name="T62" fmla="*/ 0 w 401"/>
                <a:gd name="T63" fmla="*/ 2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1"/>
                <a:gd name="T97" fmla="*/ 0 h 270"/>
                <a:gd name="T98" fmla="*/ 401 w 401"/>
                <a:gd name="T99" fmla="*/ 270 h 2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1" h="270">
                  <a:moveTo>
                    <a:pt x="0" y="2"/>
                  </a:moveTo>
                  <a:lnTo>
                    <a:pt x="51" y="0"/>
                  </a:lnTo>
                  <a:lnTo>
                    <a:pt x="84" y="10"/>
                  </a:lnTo>
                  <a:lnTo>
                    <a:pt x="128" y="23"/>
                  </a:lnTo>
                  <a:lnTo>
                    <a:pt x="172" y="37"/>
                  </a:lnTo>
                  <a:lnTo>
                    <a:pt x="216" y="50"/>
                  </a:lnTo>
                  <a:lnTo>
                    <a:pt x="262" y="52"/>
                  </a:lnTo>
                  <a:lnTo>
                    <a:pt x="294" y="26"/>
                  </a:lnTo>
                  <a:lnTo>
                    <a:pt x="262" y="16"/>
                  </a:lnTo>
                  <a:lnTo>
                    <a:pt x="226" y="53"/>
                  </a:lnTo>
                  <a:lnTo>
                    <a:pt x="216" y="86"/>
                  </a:lnTo>
                  <a:lnTo>
                    <a:pt x="239" y="128"/>
                  </a:lnTo>
                  <a:lnTo>
                    <a:pt x="251" y="168"/>
                  </a:lnTo>
                  <a:lnTo>
                    <a:pt x="277" y="200"/>
                  </a:lnTo>
                  <a:lnTo>
                    <a:pt x="303" y="232"/>
                  </a:lnTo>
                  <a:lnTo>
                    <a:pt x="343" y="256"/>
                  </a:lnTo>
                  <a:lnTo>
                    <a:pt x="387" y="269"/>
                  </a:lnTo>
                  <a:lnTo>
                    <a:pt x="400" y="226"/>
                  </a:lnTo>
                  <a:lnTo>
                    <a:pt x="371" y="205"/>
                  </a:lnTo>
                  <a:lnTo>
                    <a:pt x="339" y="195"/>
                  </a:lnTo>
                  <a:lnTo>
                    <a:pt x="302" y="196"/>
                  </a:lnTo>
                  <a:lnTo>
                    <a:pt x="252" y="205"/>
                  </a:lnTo>
                  <a:lnTo>
                    <a:pt x="205" y="202"/>
                  </a:lnTo>
                  <a:lnTo>
                    <a:pt x="147" y="196"/>
                  </a:lnTo>
                  <a:lnTo>
                    <a:pt x="117" y="175"/>
                  </a:lnTo>
                  <a:lnTo>
                    <a:pt x="116" y="139"/>
                  </a:lnTo>
                  <a:lnTo>
                    <a:pt x="126" y="107"/>
                  </a:lnTo>
                  <a:lnTo>
                    <a:pt x="100" y="75"/>
                  </a:lnTo>
                  <a:lnTo>
                    <a:pt x="89" y="34"/>
                  </a:lnTo>
                  <a:lnTo>
                    <a:pt x="55" y="24"/>
                  </a:lnTo>
                  <a:lnTo>
                    <a:pt x="0" y="2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29"/>
            <p:cNvSpPr>
              <a:spLocks/>
            </p:cNvSpPr>
            <p:nvPr/>
          </p:nvSpPr>
          <p:spPr bwMode="auto">
            <a:xfrm>
              <a:off x="2282" y="2307"/>
              <a:ext cx="401" cy="270"/>
            </a:xfrm>
            <a:custGeom>
              <a:avLst/>
              <a:gdLst>
                <a:gd name="T0" fmla="*/ 0 w 401"/>
                <a:gd name="T1" fmla="*/ 2 h 270"/>
                <a:gd name="T2" fmla="*/ 51 w 401"/>
                <a:gd name="T3" fmla="*/ 0 h 270"/>
                <a:gd name="T4" fmla="*/ 84 w 401"/>
                <a:gd name="T5" fmla="*/ 10 h 270"/>
                <a:gd name="T6" fmla="*/ 128 w 401"/>
                <a:gd name="T7" fmla="*/ 23 h 270"/>
                <a:gd name="T8" fmla="*/ 172 w 401"/>
                <a:gd name="T9" fmla="*/ 37 h 270"/>
                <a:gd name="T10" fmla="*/ 216 w 401"/>
                <a:gd name="T11" fmla="*/ 50 h 270"/>
                <a:gd name="T12" fmla="*/ 262 w 401"/>
                <a:gd name="T13" fmla="*/ 52 h 270"/>
                <a:gd name="T14" fmla="*/ 294 w 401"/>
                <a:gd name="T15" fmla="*/ 26 h 270"/>
                <a:gd name="T16" fmla="*/ 262 w 401"/>
                <a:gd name="T17" fmla="*/ 16 h 270"/>
                <a:gd name="T18" fmla="*/ 226 w 401"/>
                <a:gd name="T19" fmla="*/ 53 h 270"/>
                <a:gd name="T20" fmla="*/ 216 w 401"/>
                <a:gd name="T21" fmla="*/ 86 h 270"/>
                <a:gd name="T22" fmla="*/ 239 w 401"/>
                <a:gd name="T23" fmla="*/ 128 h 270"/>
                <a:gd name="T24" fmla="*/ 251 w 401"/>
                <a:gd name="T25" fmla="*/ 168 h 270"/>
                <a:gd name="T26" fmla="*/ 277 w 401"/>
                <a:gd name="T27" fmla="*/ 200 h 270"/>
                <a:gd name="T28" fmla="*/ 303 w 401"/>
                <a:gd name="T29" fmla="*/ 232 h 270"/>
                <a:gd name="T30" fmla="*/ 343 w 401"/>
                <a:gd name="T31" fmla="*/ 256 h 270"/>
                <a:gd name="T32" fmla="*/ 387 w 401"/>
                <a:gd name="T33" fmla="*/ 269 h 270"/>
                <a:gd name="T34" fmla="*/ 400 w 401"/>
                <a:gd name="T35" fmla="*/ 226 h 270"/>
                <a:gd name="T36" fmla="*/ 371 w 401"/>
                <a:gd name="T37" fmla="*/ 205 h 270"/>
                <a:gd name="T38" fmla="*/ 339 w 401"/>
                <a:gd name="T39" fmla="*/ 195 h 270"/>
                <a:gd name="T40" fmla="*/ 302 w 401"/>
                <a:gd name="T41" fmla="*/ 196 h 270"/>
                <a:gd name="T42" fmla="*/ 252 w 401"/>
                <a:gd name="T43" fmla="*/ 205 h 270"/>
                <a:gd name="T44" fmla="*/ 205 w 401"/>
                <a:gd name="T45" fmla="*/ 202 h 270"/>
                <a:gd name="T46" fmla="*/ 147 w 401"/>
                <a:gd name="T47" fmla="*/ 196 h 270"/>
                <a:gd name="T48" fmla="*/ 117 w 401"/>
                <a:gd name="T49" fmla="*/ 175 h 270"/>
                <a:gd name="T50" fmla="*/ 116 w 401"/>
                <a:gd name="T51" fmla="*/ 139 h 270"/>
                <a:gd name="T52" fmla="*/ 126 w 401"/>
                <a:gd name="T53" fmla="*/ 107 h 270"/>
                <a:gd name="T54" fmla="*/ 100 w 401"/>
                <a:gd name="T55" fmla="*/ 75 h 270"/>
                <a:gd name="T56" fmla="*/ 89 w 401"/>
                <a:gd name="T57" fmla="*/ 34 h 270"/>
                <a:gd name="T58" fmla="*/ 55 w 401"/>
                <a:gd name="T59" fmla="*/ 24 h 270"/>
                <a:gd name="T60" fmla="*/ 0 w 401"/>
                <a:gd name="T61" fmla="*/ 2 h 270"/>
                <a:gd name="T62" fmla="*/ 0 w 401"/>
                <a:gd name="T63" fmla="*/ 2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1"/>
                <a:gd name="T97" fmla="*/ 0 h 270"/>
                <a:gd name="T98" fmla="*/ 401 w 401"/>
                <a:gd name="T99" fmla="*/ 270 h 2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1" h="270">
                  <a:moveTo>
                    <a:pt x="0" y="2"/>
                  </a:moveTo>
                  <a:lnTo>
                    <a:pt x="51" y="0"/>
                  </a:lnTo>
                  <a:lnTo>
                    <a:pt x="84" y="10"/>
                  </a:lnTo>
                  <a:lnTo>
                    <a:pt x="128" y="23"/>
                  </a:lnTo>
                  <a:lnTo>
                    <a:pt x="172" y="37"/>
                  </a:lnTo>
                  <a:lnTo>
                    <a:pt x="216" y="50"/>
                  </a:lnTo>
                  <a:lnTo>
                    <a:pt x="262" y="52"/>
                  </a:lnTo>
                  <a:lnTo>
                    <a:pt x="294" y="26"/>
                  </a:lnTo>
                  <a:lnTo>
                    <a:pt x="262" y="16"/>
                  </a:lnTo>
                  <a:lnTo>
                    <a:pt x="226" y="53"/>
                  </a:lnTo>
                  <a:lnTo>
                    <a:pt x="216" y="86"/>
                  </a:lnTo>
                  <a:lnTo>
                    <a:pt x="239" y="128"/>
                  </a:lnTo>
                  <a:lnTo>
                    <a:pt x="251" y="168"/>
                  </a:lnTo>
                  <a:lnTo>
                    <a:pt x="277" y="200"/>
                  </a:lnTo>
                  <a:lnTo>
                    <a:pt x="303" y="232"/>
                  </a:lnTo>
                  <a:lnTo>
                    <a:pt x="343" y="256"/>
                  </a:lnTo>
                  <a:lnTo>
                    <a:pt x="387" y="269"/>
                  </a:lnTo>
                  <a:lnTo>
                    <a:pt x="400" y="226"/>
                  </a:lnTo>
                  <a:lnTo>
                    <a:pt x="371" y="205"/>
                  </a:lnTo>
                  <a:lnTo>
                    <a:pt x="339" y="195"/>
                  </a:lnTo>
                  <a:lnTo>
                    <a:pt x="302" y="196"/>
                  </a:lnTo>
                  <a:lnTo>
                    <a:pt x="252" y="205"/>
                  </a:lnTo>
                  <a:lnTo>
                    <a:pt x="205" y="202"/>
                  </a:lnTo>
                  <a:lnTo>
                    <a:pt x="147" y="196"/>
                  </a:lnTo>
                  <a:lnTo>
                    <a:pt x="117" y="175"/>
                  </a:lnTo>
                  <a:lnTo>
                    <a:pt x="116" y="139"/>
                  </a:lnTo>
                  <a:lnTo>
                    <a:pt x="126" y="107"/>
                  </a:lnTo>
                  <a:lnTo>
                    <a:pt x="100" y="75"/>
                  </a:lnTo>
                  <a:lnTo>
                    <a:pt x="89" y="34"/>
                  </a:lnTo>
                  <a:lnTo>
                    <a:pt x="55" y="24"/>
                  </a:lnTo>
                  <a:lnTo>
                    <a:pt x="0" y="2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30"/>
            <p:cNvSpPr>
              <a:spLocks/>
            </p:cNvSpPr>
            <p:nvPr/>
          </p:nvSpPr>
          <p:spPr bwMode="auto">
            <a:xfrm>
              <a:off x="2186" y="2547"/>
              <a:ext cx="401" cy="270"/>
            </a:xfrm>
            <a:custGeom>
              <a:avLst/>
              <a:gdLst>
                <a:gd name="T0" fmla="*/ 0 w 401"/>
                <a:gd name="T1" fmla="*/ 2 h 270"/>
                <a:gd name="T2" fmla="*/ 51 w 401"/>
                <a:gd name="T3" fmla="*/ 0 h 270"/>
                <a:gd name="T4" fmla="*/ 84 w 401"/>
                <a:gd name="T5" fmla="*/ 10 h 270"/>
                <a:gd name="T6" fmla="*/ 128 w 401"/>
                <a:gd name="T7" fmla="*/ 23 h 270"/>
                <a:gd name="T8" fmla="*/ 172 w 401"/>
                <a:gd name="T9" fmla="*/ 37 h 270"/>
                <a:gd name="T10" fmla="*/ 216 w 401"/>
                <a:gd name="T11" fmla="*/ 50 h 270"/>
                <a:gd name="T12" fmla="*/ 262 w 401"/>
                <a:gd name="T13" fmla="*/ 52 h 270"/>
                <a:gd name="T14" fmla="*/ 294 w 401"/>
                <a:gd name="T15" fmla="*/ 26 h 270"/>
                <a:gd name="T16" fmla="*/ 262 w 401"/>
                <a:gd name="T17" fmla="*/ 16 h 270"/>
                <a:gd name="T18" fmla="*/ 226 w 401"/>
                <a:gd name="T19" fmla="*/ 53 h 270"/>
                <a:gd name="T20" fmla="*/ 216 w 401"/>
                <a:gd name="T21" fmla="*/ 86 h 270"/>
                <a:gd name="T22" fmla="*/ 239 w 401"/>
                <a:gd name="T23" fmla="*/ 128 h 270"/>
                <a:gd name="T24" fmla="*/ 251 w 401"/>
                <a:gd name="T25" fmla="*/ 168 h 270"/>
                <a:gd name="T26" fmla="*/ 277 w 401"/>
                <a:gd name="T27" fmla="*/ 200 h 270"/>
                <a:gd name="T28" fmla="*/ 303 w 401"/>
                <a:gd name="T29" fmla="*/ 232 h 270"/>
                <a:gd name="T30" fmla="*/ 343 w 401"/>
                <a:gd name="T31" fmla="*/ 256 h 270"/>
                <a:gd name="T32" fmla="*/ 387 w 401"/>
                <a:gd name="T33" fmla="*/ 269 h 270"/>
                <a:gd name="T34" fmla="*/ 400 w 401"/>
                <a:gd name="T35" fmla="*/ 226 h 270"/>
                <a:gd name="T36" fmla="*/ 371 w 401"/>
                <a:gd name="T37" fmla="*/ 205 h 270"/>
                <a:gd name="T38" fmla="*/ 339 w 401"/>
                <a:gd name="T39" fmla="*/ 195 h 270"/>
                <a:gd name="T40" fmla="*/ 302 w 401"/>
                <a:gd name="T41" fmla="*/ 196 h 270"/>
                <a:gd name="T42" fmla="*/ 252 w 401"/>
                <a:gd name="T43" fmla="*/ 205 h 270"/>
                <a:gd name="T44" fmla="*/ 205 w 401"/>
                <a:gd name="T45" fmla="*/ 202 h 270"/>
                <a:gd name="T46" fmla="*/ 147 w 401"/>
                <a:gd name="T47" fmla="*/ 196 h 270"/>
                <a:gd name="T48" fmla="*/ 117 w 401"/>
                <a:gd name="T49" fmla="*/ 175 h 270"/>
                <a:gd name="T50" fmla="*/ 116 w 401"/>
                <a:gd name="T51" fmla="*/ 139 h 270"/>
                <a:gd name="T52" fmla="*/ 126 w 401"/>
                <a:gd name="T53" fmla="*/ 107 h 270"/>
                <a:gd name="T54" fmla="*/ 100 w 401"/>
                <a:gd name="T55" fmla="*/ 75 h 270"/>
                <a:gd name="T56" fmla="*/ 89 w 401"/>
                <a:gd name="T57" fmla="*/ 34 h 270"/>
                <a:gd name="T58" fmla="*/ 55 w 401"/>
                <a:gd name="T59" fmla="*/ 24 h 270"/>
                <a:gd name="T60" fmla="*/ 0 w 401"/>
                <a:gd name="T61" fmla="*/ 2 h 270"/>
                <a:gd name="T62" fmla="*/ 0 w 401"/>
                <a:gd name="T63" fmla="*/ 2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1"/>
                <a:gd name="T97" fmla="*/ 0 h 270"/>
                <a:gd name="T98" fmla="*/ 401 w 401"/>
                <a:gd name="T99" fmla="*/ 270 h 2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1" h="270">
                  <a:moveTo>
                    <a:pt x="0" y="2"/>
                  </a:moveTo>
                  <a:lnTo>
                    <a:pt x="51" y="0"/>
                  </a:lnTo>
                  <a:lnTo>
                    <a:pt x="84" y="10"/>
                  </a:lnTo>
                  <a:lnTo>
                    <a:pt x="128" y="23"/>
                  </a:lnTo>
                  <a:lnTo>
                    <a:pt x="172" y="37"/>
                  </a:lnTo>
                  <a:lnTo>
                    <a:pt x="216" y="50"/>
                  </a:lnTo>
                  <a:lnTo>
                    <a:pt x="262" y="52"/>
                  </a:lnTo>
                  <a:lnTo>
                    <a:pt x="294" y="26"/>
                  </a:lnTo>
                  <a:lnTo>
                    <a:pt x="262" y="16"/>
                  </a:lnTo>
                  <a:lnTo>
                    <a:pt x="226" y="53"/>
                  </a:lnTo>
                  <a:lnTo>
                    <a:pt x="216" y="86"/>
                  </a:lnTo>
                  <a:lnTo>
                    <a:pt x="239" y="128"/>
                  </a:lnTo>
                  <a:lnTo>
                    <a:pt x="251" y="168"/>
                  </a:lnTo>
                  <a:lnTo>
                    <a:pt x="277" y="200"/>
                  </a:lnTo>
                  <a:lnTo>
                    <a:pt x="303" y="232"/>
                  </a:lnTo>
                  <a:lnTo>
                    <a:pt x="343" y="256"/>
                  </a:lnTo>
                  <a:lnTo>
                    <a:pt x="387" y="269"/>
                  </a:lnTo>
                  <a:lnTo>
                    <a:pt x="400" y="226"/>
                  </a:lnTo>
                  <a:lnTo>
                    <a:pt x="371" y="205"/>
                  </a:lnTo>
                  <a:lnTo>
                    <a:pt x="339" y="195"/>
                  </a:lnTo>
                  <a:lnTo>
                    <a:pt x="302" y="196"/>
                  </a:lnTo>
                  <a:lnTo>
                    <a:pt x="252" y="205"/>
                  </a:lnTo>
                  <a:lnTo>
                    <a:pt x="205" y="202"/>
                  </a:lnTo>
                  <a:lnTo>
                    <a:pt x="147" y="196"/>
                  </a:lnTo>
                  <a:lnTo>
                    <a:pt x="117" y="175"/>
                  </a:lnTo>
                  <a:lnTo>
                    <a:pt x="116" y="139"/>
                  </a:lnTo>
                  <a:lnTo>
                    <a:pt x="126" y="107"/>
                  </a:lnTo>
                  <a:lnTo>
                    <a:pt x="100" y="75"/>
                  </a:lnTo>
                  <a:lnTo>
                    <a:pt x="89" y="34"/>
                  </a:lnTo>
                  <a:lnTo>
                    <a:pt x="55" y="24"/>
                  </a:lnTo>
                  <a:lnTo>
                    <a:pt x="0" y="2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Oval 31"/>
            <p:cNvSpPr>
              <a:spLocks noChangeArrowheads="1"/>
            </p:cNvSpPr>
            <p:nvPr/>
          </p:nvSpPr>
          <p:spPr bwMode="auto">
            <a:xfrm>
              <a:off x="2022" y="1396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47" name="Oval 32"/>
            <p:cNvSpPr>
              <a:spLocks noChangeArrowheads="1"/>
            </p:cNvSpPr>
            <p:nvPr/>
          </p:nvSpPr>
          <p:spPr bwMode="auto">
            <a:xfrm>
              <a:off x="2262" y="182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48" name="Oval 33"/>
            <p:cNvSpPr>
              <a:spLocks noChangeArrowheads="1"/>
            </p:cNvSpPr>
            <p:nvPr/>
          </p:nvSpPr>
          <p:spPr bwMode="auto">
            <a:xfrm>
              <a:off x="2166" y="158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49" name="Oval 34"/>
            <p:cNvSpPr>
              <a:spLocks noChangeArrowheads="1"/>
            </p:cNvSpPr>
            <p:nvPr/>
          </p:nvSpPr>
          <p:spPr bwMode="auto">
            <a:xfrm>
              <a:off x="2214" y="206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50" name="Oval 35"/>
            <p:cNvSpPr>
              <a:spLocks noChangeArrowheads="1"/>
            </p:cNvSpPr>
            <p:nvPr/>
          </p:nvSpPr>
          <p:spPr bwMode="auto">
            <a:xfrm>
              <a:off x="1974" y="254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51" name="Oval 36"/>
            <p:cNvSpPr>
              <a:spLocks noChangeArrowheads="1"/>
            </p:cNvSpPr>
            <p:nvPr/>
          </p:nvSpPr>
          <p:spPr bwMode="auto">
            <a:xfrm>
              <a:off x="2118" y="230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52" name="Oval 37"/>
            <p:cNvSpPr>
              <a:spLocks noChangeArrowheads="1"/>
            </p:cNvSpPr>
            <p:nvPr/>
          </p:nvSpPr>
          <p:spPr bwMode="auto">
            <a:xfrm>
              <a:off x="1110" y="134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53" name="Oval 38"/>
            <p:cNvSpPr>
              <a:spLocks noChangeArrowheads="1"/>
            </p:cNvSpPr>
            <p:nvPr/>
          </p:nvSpPr>
          <p:spPr bwMode="auto">
            <a:xfrm>
              <a:off x="822" y="182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54" name="Oval 39"/>
            <p:cNvSpPr>
              <a:spLocks noChangeArrowheads="1"/>
            </p:cNvSpPr>
            <p:nvPr/>
          </p:nvSpPr>
          <p:spPr bwMode="auto">
            <a:xfrm>
              <a:off x="966" y="158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55" name="Freeform 40"/>
            <p:cNvSpPr>
              <a:spLocks/>
            </p:cNvSpPr>
            <p:nvPr/>
          </p:nvSpPr>
          <p:spPr bwMode="auto">
            <a:xfrm>
              <a:off x="816" y="1267"/>
              <a:ext cx="371" cy="313"/>
            </a:xfrm>
            <a:custGeom>
              <a:avLst/>
              <a:gdLst>
                <a:gd name="T0" fmla="*/ 370 w 371"/>
                <a:gd name="T1" fmla="*/ 312 h 313"/>
                <a:gd name="T2" fmla="*/ 319 w 371"/>
                <a:gd name="T3" fmla="*/ 308 h 313"/>
                <a:gd name="T4" fmla="*/ 288 w 371"/>
                <a:gd name="T5" fmla="*/ 294 h 313"/>
                <a:gd name="T6" fmla="*/ 246 w 371"/>
                <a:gd name="T7" fmla="*/ 275 h 313"/>
                <a:gd name="T8" fmla="*/ 204 w 371"/>
                <a:gd name="T9" fmla="*/ 256 h 313"/>
                <a:gd name="T10" fmla="*/ 162 w 371"/>
                <a:gd name="T11" fmla="*/ 238 h 313"/>
                <a:gd name="T12" fmla="*/ 116 w 371"/>
                <a:gd name="T13" fmla="*/ 230 h 313"/>
                <a:gd name="T14" fmla="*/ 81 w 371"/>
                <a:gd name="T15" fmla="*/ 252 h 313"/>
                <a:gd name="T16" fmla="*/ 112 w 371"/>
                <a:gd name="T17" fmla="*/ 266 h 313"/>
                <a:gd name="T18" fmla="*/ 152 w 371"/>
                <a:gd name="T19" fmla="*/ 233 h 313"/>
                <a:gd name="T20" fmla="*/ 166 w 371"/>
                <a:gd name="T21" fmla="*/ 202 h 313"/>
                <a:gd name="T22" fmla="*/ 148 w 371"/>
                <a:gd name="T23" fmla="*/ 157 h 313"/>
                <a:gd name="T24" fmla="*/ 141 w 371"/>
                <a:gd name="T25" fmla="*/ 117 h 313"/>
                <a:gd name="T26" fmla="*/ 120 w 371"/>
                <a:gd name="T27" fmla="*/ 82 h 313"/>
                <a:gd name="T28" fmla="*/ 97 w 371"/>
                <a:gd name="T29" fmla="*/ 47 h 313"/>
                <a:gd name="T30" fmla="*/ 60 w 371"/>
                <a:gd name="T31" fmla="*/ 19 h 313"/>
                <a:gd name="T32" fmla="*/ 18 w 371"/>
                <a:gd name="T33" fmla="*/ 0 h 313"/>
                <a:gd name="T34" fmla="*/ 0 w 371"/>
                <a:gd name="T35" fmla="*/ 41 h 313"/>
                <a:gd name="T36" fmla="*/ 26 w 371"/>
                <a:gd name="T37" fmla="*/ 66 h 313"/>
                <a:gd name="T38" fmla="*/ 57 w 371"/>
                <a:gd name="T39" fmla="*/ 80 h 313"/>
                <a:gd name="T40" fmla="*/ 94 w 371"/>
                <a:gd name="T41" fmla="*/ 83 h 313"/>
                <a:gd name="T42" fmla="*/ 145 w 371"/>
                <a:gd name="T43" fmla="*/ 80 h 313"/>
                <a:gd name="T44" fmla="*/ 191 w 371"/>
                <a:gd name="T45" fmla="*/ 89 h 313"/>
                <a:gd name="T46" fmla="*/ 248 w 371"/>
                <a:gd name="T47" fmla="*/ 102 h 313"/>
                <a:gd name="T48" fmla="*/ 275 w 371"/>
                <a:gd name="T49" fmla="*/ 126 h 313"/>
                <a:gd name="T50" fmla="*/ 271 w 371"/>
                <a:gd name="T51" fmla="*/ 162 h 313"/>
                <a:gd name="T52" fmla="*/ 257 w 371"/>
                <a:gd name="T53" fmla="*/ 193 h 313"/>
                <a:gd name="T54" fmla="*/ 279 w 371"/>
                <a:gd name="T55" fmla="*/ 228 h 313"/>
                <a:gd name="T56" fmla="*/ 286 w 371"/>
                <a:gd name="T57" fmla="*/ 269 h 313"/>
                <a:gd name="T58" fmla="*/ 318 w 371"/>
                <a:gd name="T59" fmla="*/ 283 h 313"/>
                <a:gd name="T60" fmla="*/ 370 w 371"/>
                <a:gd name="T61" fmla="*/ 312 h 313"/>
                <a:gd name="T62" fmla="*/ 370 w 371"/>
                <a:gd name="T63" fmla="*/ 312 h 3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1"/>
                <a:gd name="T97" fmla="*/ 0 h 313"/>
                <a:gd name="T98" fmla="*/ 371 w 371"/>
                <a:gd name="T99" fmla="*/ 313 h 3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1" h="313">
                  <a:moveTo>
                    <a:pt x="370" y="312"/>
                  </a:moveTo>
                  <a:lnTo>
                    <a:pt x="319" y="308"/>
                  </a:lnTo>
                  <a:lnTo>
                    <a:pt x="288" y="294"/>
                  </a:lnTo>
                  <a:lnTo>
                    <a:pt x="246" y="275"/>
                  </a:lnTo>
                  <a:lnTo>
                    <a:pt x="204" y="256"/>
                  </a:lnTo>
                  <a:lnTo>
                    <a:pt x="162" y="238"/>
                  </a:lnTo>
                  <a:lnTo>
                    <a:pt x="116" y="230"/>
                  </a:lnTo>
                  <a:lnTo>
                    <a:pt x="81" y="252"/>
                  </a:lnTo>
                  <a:lnTo>
                    <a:pt x="112" y="266"/>
                  </a:lnTo>
                  <a:lnTo>
                    <a:pt x="152" y="233"/>
                  </a:lnTo>
                  <a:lnTo>
                    <a:pt x="166" y="202"/>
                  </a:lnTo>
                  <a:lnTo>
                    <a:pt x="148" y="157"/>
                  </a:lnTo>
                  <a:lnTo>
                    <a:pt x="141" y="117"/>
                  </a:lnTo>
                  <a:lnTo>
                    <a:pt x="120" y="82"/>
                  </a:lnTo>
                  <a:lnTo>
                    <a:pt x="97" y="47"/>
                  </a:lnTo>
                  <a:lnTo>
                    <a:pt x="60" y="19"/>
                  </a:lnTo>
                  <a:lnTo>
                    <a:pt x="18" y="0"/>
                  </a:lnTo>
                  <a:lnTo>
                    <a:pt x="0" y="41"/>
                  </a:lnTo>
                  <a:lnTo>
                    <a:pt x="26" y="66"/>
                  </a:lnTo>
                  <a:lnTo>
                    <a:pt x="57" y="80"/>
                  </a:lnTo>
                  <a:lnTo>
                    <a:pt x="94" y="83"/>
                  </a:lnTo>
                  <a:lnTo>
                    <a:pt x="145" y="80"/>
                  </a:lnTo>
                  <a:lnTo>
                    <a:pt x="191" y="89"/>
                  </a:lnTo>
                  <a:lnTo>
                    <a:pt x="248" y="102"/>
                  </a:lnTo>
                  <a:lnTo>
                    <a:pt x="275" y="126"/>
                  </a:lnTo>
                  <a:lnTo>
                    <a:pt x="271" y="162"/>
                  </a:lnTo>
                  <a:lnTo>
                    <a:pt x="257" y="193"/>
                  </a:lnTo>
                  <a:lnTo>
                    <a:pt x="279" y="228"/>
                  </a:lnTo>
                  <a:lnTo>
                    <a:pt x="286" y="269"/>
                  </a:lnTo>
                  <a:lnTo>
                    <a:pt x="318" y="283"/>
                  </a:lnTo>
                  <a:lnTo>
                    <a:pt x="370" y="312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Freeform 41"/>
            <p:cNvSpPr>
              <a:spLocks/>
            </p:cNvSpPr>
            <p:nvPr/>
          </p:nvSpPr>
          <p:spPr bwMode="auto">
            <a:xfrm>
              <a:off x="624" y="1507"/>
              <a:ext cx="371" cy="313"/>
            </a:xfrm>
            <a:custGeom>
              <a:avLst/>
              <a:gdLst>
                <a:gd name="T0" fmla="*/ 370 w 371"/>
                <a:gd name="T1" fmla="*/ 312 h 313"/>
                <a:gd name="T2" fmla="*/ 319 w 371"/>
                <a:gd name="T3" fmla="*/ 308 h 313"/>
                <a:gd name="T4" fmla="*/ 288 w 371"/>
                <a:gd name="T5" fmla="*/ 294 h 313"/>
                <a:gd name="T6" fmla="*/ 246 w 371"/>
                <a:gd name="T7" fmla="*/ 275 h 313"/>
                <a:gd name="T8" fmla="*/ 204 w 371"/>
                <a:gd name="T9" fmla="*/ 256 h 313"/>
                <a:gd name="T10" fmla="*/ 162 w 371"/>
                <a:gd name="T11" fmla="*/ 238 h 313"/>
                <a:gd name="T12" fmla="*/ 116 w 371"/>
                <a:gd name="T13" fmla="*/ 230 h 313"/>
                <a:gd name="T14" fmla="*/ 81 w 371"/>
                <a:gd name="T15" fmla="*/ 252 h 313"/>
                <a:gd name="T16" fmla="*/ 112 w 371"/>
                <a:gd name="T17" fmla="*/ 266 h 313"/>
                <a:gd name="T18" fmla="*/ 152 w 371"/>
                <a:gd name="T19" fmla="*/ 233 h 313"/>
                <a:gd name="T20" fmla="*/ 166 w 371"/>
                <a:gd name="T21" fmla="*/ 202 h 313"/>
                <a:gd name="T22" fmla="*/ 148 w 371"/>
                <a:gd name="T23" fmla="*/ 157 h 313"/>
                <a:gd name="T24" fmla="*/ 141 w 371"/>
                <a:gd name="T25" fmla="*/ 117 h 313"/>
                <a:gd name="T26" fmla="*/ 120 w 371"/>
                <a:gd name="T27" fmla="*/ 82 h 313"/>
                <a:gd name="T28" fmla="*/ 97 w 371"/>
                <a:gd name="T29" fmla="*/ 47 h 313"/>
                <a:gd name="T30" fmla="*/ 60 w 371"/>
                <a:gd name="T31" fmla="*/ 19 h 313"/>
                <a:gd name="T32" fmla="*/ 18 w 371"/>
                <a:gd name="T33" fmla="*/ 0 h 313"/>
                <a:gd name="T34" fmla="*/ 0 w 371"/>
                <a:gd name="T35" fmla="*/ 41 h 313"/>
                <a:gd name="T36" fmla="*/ 26 w 371"/>
                <a:gd name="T37" fmla="*/ 66 h 313"/>
                <a:gd name="T38" fmla="*/ 57 w 371"/>
                <a:gd name="T39" fmla="*/ 80 h 313"/>
                <a:gd name="T40" fmla="*/ 94 w 371"/>
                <a:gd name="T41" fmla="*/ 83 h 313"/>
                <a:gd name="T42" fmla="*/ 145 w 371"/>
                <a:gd name="T43" fmla="*/ 80 h 313"/>
                <a:gd name="T44" fmla="*/ 191 w 371"/>
                <a:gd name="T45" fmla="*/ 89 h 313"/>
                <a:gd name="T46" fmla="*/ 248 w 371"/>
                <a:gd name="T47" fmla="*/ 102 h 313"/>
                <a:gd name="T48" fmla="*/ 275 w 371"/>
                <a:gd name="T49" fmla="*/ 126 h 313"/>
                <a:gd name="T50" fmla="*/ 271 w 371"/>
                <a:gd name="T51" fmla="*/ 162 h 313"/>
                <a:gd name="T52" fmla="*/ 257 w 371"/>
                <a:gd name="T53" fmla="*/ 193 h 313"/>
                <a:gd name="T54" fmla="*/ 279 w 371"/>
                <a:gd name="T55" fmla="*/ 228 h 313"/>
                <a:gd name="T56" fmla="*/ 286 w 371"/>
                <a:gd name="T57" fmla="*/ 269 h 313"/>
                <a:gd name="T58" fmla="*/ 318 w 371"/>
                <a:gd name="T59" fmla="*/ 283 h 313"/>
                <a:gd name="T60" fmla="*/ 370 w 371"/>
                <a:gd name="T61" fmla="*/ 312 h 313"/>
                <a:gd name="T62" fmla="*/ 370 w 371"/>
                <a:gd name="T63" fmla="*/ 312 h 3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1"/>
                <a:gd name="T97" fmla="*/ 0 h 313"/>
                <a:gd name="T98" fmla="*/ 371 w 371"/>
                <a:gd name="T99" fmla="*/ 313 h 3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1" h="313">
                  <a:moveTo>
                    <a:pt x="370" y="312"/>
                  </a:moveTo>
                  <a:lnTo>
                    <a:pt x="319" y="308"/>
                  </a:lnTo>
                  <a:lnTo>
                    <a:pt x="288" y="294"/>
                  </a:lnTo>
                  <a:lnTo>
                    <a:pt x="246" y="275"/>
                  </a:lnTo>
                  <a:lnTo>
                    <a:pt x="204" y="256"/>
                  </a:lnTo>
                  <a:lnTo>
                    <a:pt x="162" y="238"/>
                  </a:lnTo>
                  <a:lnTo>
                    <a:pt x="116" y="230"/>
                  </a:lnTo>
                  <a:lnTo>
                    <a:pt x="81" y="252"/>
                  </a:lnTo>
                  <a:lnTo>
                    <a:pt x="112" y="266"/>
                  </a:lnTo>
                  <a:lnTo>
                    <a:pt x="152" y="233"/>
                  </a:lnTo>
                  <a:lnTo>
                    <a:pt x="166" y="202"/>
                  </a:lnTo>
                  <a:lnTo>
                    <a:pt x="148" y="157"/>
                  </a:lnTo>
                  <a:lnTo>
                    <a:pt x="141" y="117"/>
                  </a:lnTo>
                  <a:lnTo>
                    <a:pt x="120" y="82"/>
                  </a:lnTo>
                  <a:lnTo>
                    <a:pt x="97" y="47"/>
                  </a:lnTo>
                  <a:lnTo>
                    <a:pt x="60" y="19"/>
                  </a:lnTo>
                  <a:lnTo>
                    <a:pt x="18" y="0"/>
                  </a:lnTo>
                  <a:lnTo>
                    <a:pt x="0" y="41"/>
                  </a:lnTo>
                  <a:lnTo>
                    <a:pt x="26" y="66"/>
                  </a:lnTo>
                  <a:lnTo>
                    <a:pt x="57" y="80"/>
                  </a:lnTo>
                  <a:lnTo>
                    <a:pt x="94" y="83"/>
                  </a:lnTo>
                  <a:lnTo>
                    <a:pt x="145" y="80"/>
                  </a:lnTo>
                  <a:lnTo>
                    <a:pt x="191" y="89"/>
                  </a:lnTo>
                  <a:lnTo>
                    <a:pt x="248" y="102"/>
                  </a:lnTo>
                  <a:lnTo>
                    <a:pt x="275" y="126"/>
                  </a:lnTo>
                  <a:lnTo>
                    <a:pt x="271" y="162"/>
                  </a:lnTo>
                  <a:lnTo>
                    <a:pt x="257" y="193"/>
                  </a:lnTo>
                  <a:lnTo>
                    <a:pt x="279" y="228"/>
                  </a:lnTo>
                  <a:lnTo>
                    <a:pt x="286" y="269"/>
                  </a:lnTo>
                  <a:lnTo>
                    <a:pt x="318" y="283"/>
                  </a:lnTo>
                  <a:lnTo>
                    <a:pt x="370" y="312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7" name="Freeform 42"/>
            <p:cNvSpPr>
              <a:spLocks/>
            </p:cNvSpPr>
            <p:nvPr/>
          </p:nvSpPr>
          <p:spPr bwMode="auto">
            <a:xfrm>
              <a:off x="480" y="1747"/>
              <a:ext cx="371" cy="313"/>
            </a:xfrm>
            <a:custGeom>
              <a:avLst/>
              <a:gdLst>
                <a:gd name="T0" fmla="*/ 370 w 371"/>
                <a:gd name="T1" fmla="*/ 312 h 313"/>
                <a:gd name="T2" fmla="*/ 319 w 371"/>
                <a:gd name="T3" fmla="*/ 308 h 313"/>
                <a:gd name="T4" fmla="*/ 288 w 371"/>
                <a:gd name="T5" fmla="*/ 294 h 313"/>
                <a:gd name="T6" fmla="*/ 246 w 371"/>
                <a:gd name="T7" fmla="*/ 275 h 313"/>
                <a:gd name="T8" fmla="*/ 204 w 371"/>
                <a:gd name="T9" fmla="*/ 256 h 313"/>
                <a:gd name="T10" fmla="*/ 162 w 371"/>
                <a:gd name="T11" fmla="*/ 238 h 313"/>
                <a:gd name="T12" fmla="*/ 116 w 371"/>
                <a:gd name="T13" fmla="*/ 230 h 313"/>
                <a:gd name="T14" fmla="*/ 81 w 371"/>
                <a:gd name="T15" fmla="*/ 252 h 313"/>
                <a:gd name="T16" fmla="*/ 112 w 371"/>
                <a:gd name="T17" fmla="*/ 266 h 313"/>
                <a:gd name="T18" fmla="*/ 152 w 371"/>
                <a:gd name="T19" fmla="*/ 233 h 313"/>
                <a:gd name="T20" fmla="*/ 166 w 371"/>
                <a:gd name="T21" fmla="*/ 202 h 313"/>
                <a:gd name="T22" fmla="*/ 148 w 371"/>
                <a:gd name="T23" fmla="*/ 157 h 313"/>
                <a:gd name="T24" fmla="*/ 141 w 371"/>
                <a:gd name="T25" fmla="*/ 117 h 313"/>
                <a:gd name="T26" fmla="*/ 120 w 371"/>
                <a:gd name="T27" fmla="*/ 82 h 313"/>
                <a:gd name="T28" fmla="*/ 97 w 371"/>
                <a:gd name="T29" fmla="*/ 47 h 313"/>
                <a:gd name="T30" fmla="*/ 60 w 371"/>
                <a:gd name="T31" fmla="*/ 19 h 313"/>
                <a:gd name="T32" fmla="*/ 18 w 371"/>
                <a:gd name="T33" fmla="*/ 0 h 313"/>
                <a:gd name="T34" fmla="*/ 0 w 371"/>
                <a:gd name="T35" fmla="*/ 41 h 313"/>
                <a:gd name="T36" fmla="*/ 26 w 371"/>
                <a:gd name="T37" fmla="*/ 66 h 313"/>
                <a:gd name="T38" fmla="*/ 57 w 371"/>
                <a:gd name="T39" fmla="*/ 80 h 313"/>
                <a:gd name="T40" fmla="*/ 94 w 371"/>
                <a:gd name="T41" fmla="*/ 83 h 313"/>
                <a:gd name="T42" fmla="*/ 145 w 371"/>
                <a:gd name="T43" fmla="*/ 80 h 313"/>
                <a:gd name="T44" fmla="*/ 191 w 371"/>
                <a:gd name="T45" fmla="*/ 89 h 313"/>
                <a:gd name="T46" fmla="*/ 248 w 371"/>
                <a:gd name="T47" fmla="*/ 102 h 313"/>
                <a:gd name="T48" fmla="*/ 275 w 371"/>
                <a:gd name="T49" fmla="*/ 126 h 313"/>
                <a:gd name="T50" fmla="*/ 271 w 371"/>
                <a:gd name="T51" fmla="*/ 162 h 313"/>
                <a:gd name="T52" fmla="*/ 257 w 371"/>
                <a:gd name="T53" fmla="*/ 193 h 313"/>
                <a:gd name="T54" fmla="*/ 279 w 371"/>
                <a:gd name="T55" fmla="*/ 228 h 313"/>
                <a:gd name="T56" fmla="*/ 286 w 371"/>
                <a:gd name="T57" fmla="*/ 269 h 313"/>
                <a:gd name="T58" fmla="*/ 318 w 371"/>
                <a:gd name="T59" fmla="*/ 283 h 313"/>
                <a:gd name="T60" fmla="*/ 370 w 371"/>
                <a:gd name="T61" fmla="*/ 312 h 313"/>
                <a:gd name="T62" fmla="*/ 370 w 371"/>
                <a:gd name="T63" fmla="*/ 312 h 3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1"/>
                <a:gd name="T97" fmla="*/ 0 h 313"/>
                <a:gd name="T98" fmla="*/ 371 w 371"/>
                <a:gd name="T99" fmla="*/ 313 h 3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1" h="313">
                  <a:moveTo>
                    <a:pt x="370" y="312"/>
                  </a:moveTo>
                  <a:lnTo>
                    <a:pt x="319" y="308"/>
                  </a:lnTo>
                  <a:lnTo>
                    <a:pt x="288" y="294"/>
                  </a:lnTo>
                  <a:lnTo>
                    <a:pt x="246" y="275"/>
                  </a:lnTo>
                  <a:lnTo>
                    <a:pt x="204" y="256"/>
                  </a:lnTo>
                  <a:lnTo>
                    <a:pt x="162" y="238"/>
                  </a:lnTo>
                  <a:lnTo>
                    <a:pt x="116" y="230"/>
                  </a:lnTo>
                  <a:lnTo>
                    <a:pt x="81" y="252"/>
                  </a:lnTo>
                  <a:lnTo>
                    <a:pt x="112" y="266"/>
                  </a:lnTo>
                  <a:lnTo>
                    <a:pt x="152" y="233"/>
                  </a:lnTo>
                  <a:lnTo>
                    <a:pt x="166" y="202"/>
                  </a:lnTo>
                  <a:lnTo>
                    <a:pt x="148" y="157"/>
                  </a:lnTo>
                  <a:lnTo>
                    <a:pt x="141" y="117"/>
                  </a:lnTo>
                  <a:lnTo>
                    <a:pt x="120" y="82"/>
                  </a:lnTo>
                  <a:lnTo>
                    <a:pt x="97" y="47"/>
                  </a:lnTo>
                  <a:lnTo>
                    <a:pt x="60" y="19"/>
                  </a:lnTo>
                  <a:lnTo>
                    <a:pt x="18" y="0"/>
                  </a:lnTo>
                  <a:lnTo>
                    <a:pt x="0" y="41"/>
                  </a:lnTo>
                  <a:lnTo>
                    <a:pt x="26" y="66"/>
                  </a:lnTo>
                  <a:lnTo>
                    <a:pt x="57" y="80"/>
                  </a:lnTo>
                  <a:lnTo>
                    <a:pt x="94" y="83"/>
                  </a:lnTo>
                  <a:lnTo>
                    <a:pt x="145" y="80"/>
                  </a:lnTo>
                  <a:lnTo>
                    <a:pt x="191" y="89"/>
                  </a:lnTo>
                  <a:lnTo>
                    <a:pt x="248" y="102"/>
                  </a:lnTo>
                  <a:lnTo>
                    <a:pt x="275" y="126"/>
                  </a:lnTo>
                  <a:lnTo>
                    <a:pt x="271" y="162"/>
                  </a:lnTo>
                  <a:lnTo>
                    <a:pt x="257" y="193"/>
                  </a:lnTo>
                  <a:lnTo>
                    <a:pt x="279" y="228"/>
                  </a:lnTo>
                  <a:lnTo>
                    <a:pt x="286" y="269"/>
                  </a:lnTo>
                  <a:lnTo>
                    <a:pt x="318" y="283"/>
                  </a:lnTo>
                  <a:lnTo>
                    <a:pt x="370" y="312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Oval 43"/>
            <p:cNvSpPr>
              <a:spLocks noChangeArrowheads="1"/>
            </p:cNvSpPr>
            <p:nvPr/>
          </p:nvSpPr>
          <p:spPr bwMode="auto">
            <a:xfrm>
              <a:off x="1062" y="2500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59" name="Oval 44"/>
            <p:cNvSpPr>
              <a:spLocks noChangeArrowheads="1"/>
            </p:cNvSpPr>
            <p:nvPr/>
          </p:nvSpPr>
          <p:spPr bwMode="auto">
            <a:xfrm>
              <a:off x="822" y="206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60" name="Oval 45"/>
            <p:cNvSpPr>
              <a:spLocks noChangeArrowheads="1"/>
            </p:cNvSpPr>
            <p:nvPr/>
          </p:nvSpPr>
          <p:spPr bwMode="auto">
            <a:xfrm>
              <a:off x="918" y="2308"/>
              <a:ext cx="224" cy="22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254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261" name="Freeform 46"/>
            <p:cNvSpPr>
              <a:spLocks/>
            </p:cNvSpPr>
            <p:nvPr/>
          </p:nvSpPr>
          <p:spPr bwMode="auto">
            <a:xfrm>
              <a:off x="806" y="2723"/>
              <a:ext cx="432" cy="237"/>
            </a:xfrm>
            <a:custGeom>
              <a:avLst/>
              <a:gdLst>
                <a:gd name="T0" fmla="*/ 431 w 432"/>
                <a:gd name="T1" fmla="*/ 0 h 237"/>
                <a:gd name="T2" fmla="*/ 406 w 432"/>
                <a:gd name="T3" fmla="*/ 44 h 237"/>
                <a:gd name="T4" fmla="*/ 380 w 432"/>
                <a:gd name="T5" fmla="*/ 67 h 237"/>
                <a:gd name="T6" fmla="*/ 346 w 432"/>
                <a:gd name="T7" fmla="*/ 97 h 237"/>
                <a:gd name="T8" fmla="*/ 311 w 432"/>
                <a:gd name="T9" fmla="*/ 127 h 237"/>
                <a:gd name="T10" fmla="*/ 276 w 432"/>
                <a:gd name="T11" fmla="*/ 157 h 237"/>
                <a:gd name="T12" fmla="*/ 250 w 432"/>
                <a:gd name="T13" fmla="*/ 196 h 237"/>
                <a:gd name="T14" fmla="*/ 255 w 432"/>
                <a:gd name="T15" fmla="*/ 236 h 237"/>
                <a:gd name="T16" fmla="*/ 281 w 432"/>
                <a:gd name="T17" fmla="*/ 214 h 237"/>
                <a:gd name="T18" fmla="*/ 268 w 432"/>
                <a:gd name="T19" fmla="*/ 164 h 237"/>
                <a:gd name="T20" fmla="*/ 246 w 432"/>
                <a:gd name="T21" fmla="*/ 138 h 237"/>
                <a:gd name="T22" fmla="*/ 197 w 432"/>
                <a:gd name="T23" fmla="*/ 135 h 237"/>
                <a:gd name="T24" fmla="*/ 158 w 432"/>
                <a:gd name="T25" fmla="*/ 124 h 237"/>
                <a:gd name="T26" fmla="*/ 117 w 432"/>
                <a:gd name="T27" fmla="*/ 130 h 237"/>
                <a:gd name="T28" fmla="*/ 75 w 432"/>
                <a:gd name="T29" fmla="*/ 135 h 237"/>
                <a:gd name="T30" fmla="*/ 34 w 432"/>
                <a:gd name="T31" fmla="*/ 157 h 237"/>
                <a:gd name="T32" fmla="*/ 0 w 432"/>
                <a:gd name="T33" fmla="*/ 187 h 237"/>
                <a:gd name="T34" fmla="*/ 29 w 432"/>
                <a:gd name="T35" fmla="*/ 220 h 237"/>
                <a:gd name="T36" fmla="*/ 62 w 432"/>
                <a:gd name="T37" fmla="*/ 207 h 237"/>
                <a:gd name="T38" fmla="*/ 89 w 432"/>
                <a:gd name="T39" fmla="*/ 184 h 237"/>
                <a:gd name="T40" fmla="*/ 107 w 432"/>
                <a:gd name="T41" fmla="*/ 153 h 237"/>
                <a:gd name="T42" fmla="*/ 126 w 432"/>
                <a:gd name="T43" fmla="*/ 106 h 237"/>
                <a:gd name="T44" fmla="*/ 154 w 432"/>
                <a:gd name="T45" fmla="*/ 68 h 237"/>
                <a:gd name="T46" fmla="*/ 189 w 432"/>
                <a:gd name="T47" fmla="*/ 22 h 237"/>
                <a:gd name="T48" fmla="*/ 223 w 432"/>
                <a:gd name="T49" fmla="*/ 7 h 237"/>
                <a:gd name="T50" fmla="*/ 253 w 432"/>
                <a:gd name="T51" fmla="*/ 25 h 237"/>
                <a:gd name="T52" fmla="*/ 276 w 432"/>
                <a:gd name="T53" fmla="*/ 52 h 237"/>
                <a:gd name="T54" fmla="*/ 316 w 432"/>
                <a:gd name="T55" fmla="*/ 46 h 237"/>
                <a:gd name="T56" fmla="*/ 357 w 432"/>
                <a:gd name="T57" fmla="*/ 58 h 237"/>
                <a:gd name="T58" fmla="*/ 383 w 432"/>
                <a:gd name="T59" fmla="*/ 34 h 237"/>
                <a:gd name="T60" fmla="*/ 431 w 432"/>
                <a:gd name="T61" fmla="*/ 0 h 237"/>
                <a:gd name="T62" fmla="*/ 431 w 432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2"/>
                <a:gd name="T97" fmla="*/ 0 h 237"/>
                <a:gd name="T98" fmla="*/ 432 w 432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2" h="237">
                  <a:moveTo>
                    <a:pt x="431" y="0"/>
                  </a:moveTo>
                  <a:lnTo>
                    <a:pt x="406" y="44"/>
                  </a:lnTo>
                  <a:lnTo>
                    <a:pt x="380" y="67"/>
                  </a:lnTo>
                  <a:lnTo>
                    <a:pt x="346" y="97"/>
                  </a:lnTo>
                  <a:lnTo>
                    <a:pt x="311" y="127"/>
                  </a:lnTo>
                  <a:lnTo>
                    <a:pt x="276" y="157"/>
                  </a:lnTo>
                  <a:lnTo>
                    <a:pt x="250" y="196"/>
                  </a:lnTo>
                  <a:lnTo>
                    <a:pt x="255" y="236"/>
                  </a:lnTo>
                  <a:lnTo>
                    <a:pt x="281" y="214"/>
                  </a:lnTo>
                  <a:lnTo>
                    <a:pt x="268" y="164"/>
                  </a:lnTo>
                  <a:lnTo>
                    <a:pt x="246" y="138"/>
                  </a:lnTo>
                  <a:lnTo>
                    <a:pt x="197" y="135"/>
                  </a:lnTo>
                  <a:lnTo>
                    <a:pt x="158" y="124"/>
                  </a:lnTo>
                  <a:lnTo>
                    <a:pt x="117" y="130"/>
                  </a:lnTo>
                  <a:lnTo>
                    <a:pt x="75" y="135"/>
                  </a:lnTo>
                  <a:lnTo>
                    <a:pt x="34" y="157"/>
                  </a:lnTo>
                  <a:lnTo>
                    <a:pt x="0" y="187"/>
                  </a:lnTo>
                  <a:lnTo>
                    <a:pt x="29" y="220"/>
                  </a:lnTo>
                  <a:lnTo>
                    <a:pt x="62" y="207"/>
                  </a:lnTo>
                  <a:lnTo>
                    <a:pt x="89" y="184"/>
                  </a:lnTo>
                  <a:lnTo>
                    <a:pt x="107" y="153"/>
                  </a:lnTo>
                  <a:lnTo>
                    <a:pt x="126" y="106"/>
                  </a:lnTo>
                  <a:lnTo>
                    <a:pt x="154" y="68"/>
                  </a:lnTo>
                  <a:lnTo>
                    <a:pt x="189" y="22"/>
                  </a:lnTo>
                  <a:lnTo>
                    <a:pt x="223" y="7"/>
                  </a:lnTo>
                  <a:lnTo>
                    <a:pt x="253" y="25"/>
                  </a:lnTo>
                  <a:lnTo>
                    <a:pt x="276" y="52"/>
                  </a:lnTo>
                  <a:lnTo>
                    <a:pt x="316" y="46"/>
                  </a:lnTo>
                  <a:lnTo>
                    <a:pt x="357" y="58"/>
                  </a:lnTo>
                  <a:lnTo>
                    <a:pt x="383" y="34"/>
                  </a:lnTo>
                  <a:lnTo>
                    <a:pt x="431" y="0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Freeform 47"/>
            <p:cNvSpPr>
              <a:spLocks/>
            </p:cNvSpPr>
            <p:nvPr/>
          </p:nvSpPr>
          <p:spPr bwMode="auto">
            <a:xfrm>
              <a:off x="614" y="2531"/>
              <a:ext cx="432" cy="237"/>
            </a:xfrm>
            <a:custGeom>
              <a:avLst/>
              <a:gdLst>
                <a:gd name="T0" fmla="*/ 431 w 432"/>
                <a:gd name="T1" fmla="*/ 0 h 237"/>
                <a:gd name="T2" fmla="*/ 406 w 432"/>
                <a:gd name="T3" fmla="*/ 44 h 237"/>
                <a:gd name="T4" fmla="*/ 380 w 432"/>
                <a:gd name="T5" fmla="*/ 67 h 237"/>
                <a:gd name="T6" fmla="*/ 346 w 432"/>
                <a:gd name="T7" fmla="*/ 97 h 237"/>
                <a:gd name="T8" fmla="*/ 311 w 432"/>
                <a:gd name="T9" fmla="*/ 127 h 237"/>
                <a:gd name="T10" fmla="*/ 276 w 432"/>
                <a:gd name="T11" fmla="*/ 157 h 237"/>
                <a:gd name="T12" fmla="*/ 250 w 432"/>
                <a:gd name="T13" fmla="*/ 196 h 237"/>
                <a:gd name="T14" fmla="*/ 255 w 432"/>
                <a:gd name="T15" fmla="*/ 236 h 237"/>
                <a:gd name="T16" fmla="*/ 281 w 432"/>
                <a:gd name="T17" fmla="*/ 214 h 237"/>
                <a:gd name="T18" fmla="*/ 268 w 432"/>
                <a:gd name="T19" fmla="*/ 164 h 237"/>
                <a:gd name="T20" fmla="*/ 246 w 432"/>
                <a:gd name="T21" fmla="*/ 138 h 237"/>
                <a:gd name="T22" fmla="*/ 197 w 432"/>
                <a:gd name="T23" fmla="*/ 135 h 237"/>
                <a:gd name="T24" fmla="*/ 158 w 432"/>
                <a:gd name="T25" fmla="*/ 124 h 237"/>
                <a:gd name="T26" fmla="*/ 117 w 432"/>
                <a:gd name="T27" fmla="*/ 130 h 237"/>
                <a:gd name="T28" fmla="*/ 75 w 432"/>
                <a:gd name="T29" fmla="*/ 135 h 237"/>
                <a:gd name="T30" fmla="*/ 34 w 432"/>
                <a:gd name="T31" fmla="*/ 157 h 237"/>
                <a:gd name="T32" fmla="*/ 0 w 432"/>
                <a:gd name="T33" fmla="*/ 187 h 237"/>
                <a:gd name="T34" fmla="*/ 29 w 432"/>
                <a:gd name="T35" fmla="*/ 220 h 237"/>
                <a:gd name="T36" fmla="*/ 62 w 432"/>
                <a:gd name="T37" fmla="*/ 207 h 237"/>
                <a:gd name="T38" fmla="*/ 89 w 432"/>
                <a:gd name="T39" fmla="*/ 184 h 237"/>
                <a:gd name="T40" fmla="*/ 107 w 432"/>
                <a:gd name="T41" fmla="*/ 153 h 237"/>
                <a:gd name="T42" fmla="*/ 126 w 432"/>
                <a:gd name="T43" fmla="*/ 106 h 237"/>
                <a:gd name="T44" fmla="*/ 154 w 432"/>
                <a:gd name="T45" fmla="*/ 68 h 237"/>
                <a:gd name="T46" fmla="*/ 189 w 432"/>
                <a:gd name="T47" fmla="*/ 22 h 237"/>
                <a:gd name="T48" fmla="*/ 223 w 432"/>
                <a:gd name="T49" fmla="*/ 7 h 237"/>
                <a:gd name="T50" fmla="*/ 253 w 432"/>
                <a:gd name="T51" fmla="*/ 25 h 237"/>
                <a:gd name="T52" fmla="*/ 276 w 432"/>
                <a:gd name="T53" fmla="*/ 52 h 237"/>
                <a:gd name="T54" fmla="*/ 316 w 432"/>
                <a:gd name="T55" fmla="*/ 46 h 237"/>
                <a:gd name="T56" fmla="*/ 357 w 432"/>
                <a:gd name="T57" fmla="*/ 58 h 237"/>
                <a:gd name="T58" fmla="*/ 383 w 432"/>
                <a:gd name="T59" fmla="*/ 34 h 237"/>
                <a:gd name="T60" fmla="*/ 431 w 432"/>
                <a:gd name="T61" fmla="*/ 0 h 237"/>
                <a:gd name="T62" fmla="*/ 431 w 432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2"/>
                <a:gd name="T97" fmla="*/ 0 h 237"/>
                <a:gd name="T98" fmla="*/ 432 w 432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2" h="237">
                  <a:moveTo>
                    <a:pt x="431" y="0"/>
                  </a:moveTo>
                  <a:lnTo>
                    <a:pt x="406" y="44"/>
                  </a:lnTo>
                  <a:lnTo>
                    <a:pt x="380" y="67"/>
                  </a:lnTo>
                  <a:lnTo>
                    <a:pt x="346" y="97"/>
                  </a:lnTo>
                  <a:lnTo>
                    <a:pt x="311" y="127"/>
                  </a:lnTo>
                  <a:lnTo>
                    <a:pt x="276" y="157"/>
                  </a:lnTo>
                  <a:lnTo>
                    <a:pt x="250" y="196"/>
                  </a:lnTo>
                  <a:lnTo>
                    <a:pt x="255" y="236"/>
                  </a:lnTo>
                  <a:lnTo>
                    <a:pt x="281" y="214"/>
                  </a:lnTo>
                  <a:lnTo>
                    <a:pt x="268" y="164"/>
                  </a:lnTo>
                  <a:lnTo>
                    <a:pt x="246" y="138"/>
                  </a:lnTo>
                  <a:lnTo>
                    <a:pt x="197" y="135"/>
                  </a:lnTo>
                  <a:lnTo>
                    <a:pt x="158" y="124"/>
                  </a:lnTo>
                  <a:lnTo>
                    <a:pt x="117" y="130"/>
                  </a:lnTo>
                  <a:lnTo>
                    <a:pt x="75" y="135"/>
                  </a:lnTo>
                  <a:lnTo>
                    <a:pt x="34" y="157"/>
                  </a:lnTo>
                  <a:lnTo>
                    <a:pt x="0" y="187"/>
                  </a:lnTo>
                  <a:lnTo>
                    <a:pt x="29" y="220"/>
                  </a:lnTo>
                  <a:lnTo>
                    <a:pt x="62" y="207"/>
                  </a:lnTo>
                  <a:lnTo>
                    <a:pt x="89" y="184"/>
                  </a:lnTo>
                  <a:lnTo>
                    <a:pt x="107" y="153"/>
                  </a:lnTo>
                  <a:lnTo>
                    <a:pt x="126" y="106"/>
                  </a:lnTo>
                  <a:lnTo>
                    <a:pt x="154" y="68"/>
                  </a:lnTo>
                  <a:lnTo>
                    <a:pt x="189" y="22"/>
                  </a:lnTo>
                  <a:lnTo>
                    <a:pt x="223" y="7"/>
                  </a:lnTo>
                  <a:lnTo>
                    <a:pt x="253" y="25"/>
                  </a:lnTo>
                  <a:lnTo>
                    <a:pt x="276" y="52"/>
                  </a:lnTo>
                  <a:lnTo>
                    <a:pt x="316" y="46"/>
                  </a:lnTo>
                  <a:lnTo>
                    <a:pt x="357" y="58"/>
                  </a:lnTo>
                  <a:lnTo>
                    <a:pt x="383" y="34"/>
                  </a:lnTo>
                  <a:lnTo>
                    <a:pt x="431" y="0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Freeform 48"/>
            <p:cNvSpPr>
              <a:spLocks/>
            </p:cNvSpPr>
            <p:nvPr/>
          </p:nvSpPr>
          <p:spPr bwMode="auto">
            <a:xfrm>
              <a:off x="518" y="2291"/>
              <a:ext cx="432" cy="237"/>
            </a:xfrm>
            <a:custGeom>
              <a:avLst/>
              <a:gdLst>
                <a:gd name="T0" fmla="*/ 431 w 432"/>
                <a:gd name="T1" fmla="*/ 0 h 237"/>
                <a:gd name="T2" fmla="*/ 406 w 432"/>
                <a:gd name="T3" fmla="*/ 44 h 237"/>
                <a:gd name="T4" fmla="*/ 380 w 432"/>
                <a:gd name="T5" fmla="*/ 67 h 237"/>
                <a:gd name="T6" fmla="*/ 346 w 432"/>
                <a:gd name="T7" fmla="*/ 97 h 237"/>
                <a:gd name="T8" fmla="*/ 311 w 432"/>
                <a:gd name="T9" fmla="*/ 127 h 237"/>
                <a:gd name="T10" fmla="*/ 276 w 432"/>
                <a:gd name="T11" fmla="*/ 157 h 237"/>
                <a:gd name="T12" fmla="*/ 250 w 432"/>
                <a:gd name="T13" fmla="*/ 196 h 237"/>
                <a:gd name="T14" fmla="*/ 255 w 432"/>
                <a:gd name="T15" fmla="*/ 236 h 237"/>
                <a:gd name="T16" fmla="*/ 281 w 432"/>
                <a:gd name="T17" fmla="*/ 214 h 237"/>
                <a:gd name="T18" fmla="*/ 268 w 432"/>
                <a:gd name="T19" fmla="*/ 164 h 237"/>
                <a:gd name="T20" fmla="*/ 246 w 432"/>
                <a:gd name="T21" fmla="*/ 138 h 237"/>
                <a:gd name="T22" fmla="*/ 197 w 432"/>
                <a:gd name="T23" fmla="*/ 135 h 237"/>
                <a:gd name="T24" fmla="*/ 158 w 432"/>
                <a:gd name="T25" fmla="*/ 124 h 237"/>
                <a:gd name="T26" fmla="*/ 117 w 432"/>
                <a:gd name="T27" fmla="*/ 130 h 237"/>
                <a:gd name="T28" fmla="*/ 75 w 432"/>
                <a:gd name="T29" fmla="*/ 135 h 237"/>
                <a:gd name="T30" fmla="*/ 34 w 432"/>
                <a:gd name="T31" fmla="*/ 157 h 237"/>
                <a:gd name="T32" fmla="*/ 0 w 432"/>
                <a:gd name="T33" fmla="*/ 187 h 237"/>
                <a:gd name="T34" fmla="*/ 29 w 432"/>
                <a:gd name="T35" fmla="*/ 220 h 237"/>
                <a:gd name="T36" fmla="*/ 62 w 432"/>
                <a:gd name="T37" fmla="*/ 207 h 237"/>
                <a:gd name="T38" fmla="*/ 89 w 432"/>
                <a:gd name="T39" fmla="*/ 184 h 237"/>
                <a:gd name="T40" fmla="*/ 107 w 432"/>
                <a:gd name="T41" fmla="*/ 153 h 237"/>
                <a:gd name="T42" fmla="*/ 126 w 432"/>
                <a:gd name="T43" fmla="*/ 106 h 237"/>
                <a:gd name="T44" fmla="*/ 154 w 432"/>
                <a:gd name="T45" fmla="*/ 68 h 237"/>
                <a:gd name="T46" fmla="*/ 189 w 432"/>
                <a:gd name="T47" fmla="*/ 22 h 237"/>
                <a:gd name="T48" fmla="*/ 223 w 432"/>
                <a:gd name="T49" fmla="*/ 7 h 237"/>
                <a:gd name="T50" fmla="*/ 253 w 432"/>
                <a:gd name="T51" fmla="*/ 25 h 237"/>
                <a:gd name="T52" fmla="*/ 276 w 432"/>
                <a:gd name="T53" fmla="*/ 52 h 237"/>
                <a:gd name="T54" fmla="*/ 316 w 432"/>
                <a:gd name="T55" fmla="*/ 46 h 237"/>
                <a:gd name="T56" fmla="*/ 357 w 432"/>
                <a:gd name="T57" fmla="*/ 58 h 237"/>
                <a:gd name="T58" fmla="*/ 383 w 432"/>
                <a:gd name="T59" fmla="*/ 34 h 237"/>
                <a:gd name="T60" fmla="*/ 431 w 432"/>
                <a:gd name="T61" fmla="*/ 0 h 237"/>
                <a:gd name="T62" fmla="*/ 431 w 432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2"/>
                <a:gd name="T97" fmla="*/ 0 h 237"/>
                <a:gd name="T98" fmla="*/ 432 w 432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2" h="237">
                  <a:moveTo>
                    <a:pt x="431" y="0"/>
                  </a:moveTo>
                  <a:lnTo>
                    <a:pt x="406" y="44"/>
                  </a:lnTo>
                  <a:lnTo>
                    <a:pt x="380" y="67"/>
                  </a:lnTo>
                  <a:lnTo>
                    <a:pt x="346" y="97"/>
                  </a:lnTo>
                  <a:lnTo>
                    <a:pt x="311" y="127"/>
                  </a:lnTo>
                  <a:lnTo>
                    <a:pt x="276" y="157"/>
                  </a:lnTo>
                  <a:lnTo>
                    <a:pt x="250" y="196"/>
                  </a:lnTo>
                  <a:lnTo>
                    <a:pt x="255" y="236"/>
                  </a:lnTo>
                  <a:lnTo>
                    <a:pt x="281" y="214"/>
                  </a:lnTo>
                  <a:lnTo>
                    <a:pt x="268" y="164"/>
                  </a:lnTo>
                  <a:lnTo>
                    <a:pt x="246" y="138"/>
                  </a:lnTo>
                  <a:lnTo>
                    <a:pt x="197" y="135"/>
                  </a:lnTo>
                  <a:lnTo>
                    <a:pt x="158" y="124"/>
                  </a:lnTo>
                  <a:lnTo>
                    <a:pt x="117" y="130"/>
                  </a:lnTo>
                  <a:lnTo>
                    <a:pt x="75" y="135"/>
                  </a:lnTo>
                  <a:lnTo>
                    <a:pt x="34" y="157"/>
                  </a:lnTo>
                  <a:lnTo>
                    <a:pt x="0" y="187"/>
                  </a:lnTo>
                  <a:lnTo>
                    <a:pt x="29" y="220"/>
                  </a:lnTo>
                  <a:lnTo>
                    <a:pt x="62" y="207"/>
                  </a:lnTo>
                  <a:lnTo>
                    <a:pt x="89" y="184"/>
                  </a:lnTo>
                  <a:lnTo>
                    <a:pt x="107" y="153"/>
                  </a:lnTo>
                  <a:lnTo>
                    <a:pt x="126" y="106"/>
                  </a:lnTo>
                  <a:lnTo>
                    <a:pt x="154" y="68"/>
                  </a:lnTo>
                  <a:lnTo>
                    <a:pt x="189" y="22"/>
                  </a:lnTo>
                  <a:lnTo>
                    <a:pt x="223" y="7"/>
                  </a:lnTo>
                  <a:lnTo>
                    <a:pt x="253" y="25"/>
                  </a:lnTo>
                  <a:lnTo>
                    <a:pt x="276" y="52"/>
                  </a:lnTo>
                  <a:lnTo>
                    <a:pt x="316" y="46"/>
                  </a:lnTo>
                  <a:lnTo>
                    <a:pt x="357" y="58"/>
                  </a:lnTo>
                  <a:lnTo>
                    <a:pt x="383" y="34"/>
                  </a:lnTo>
                  <a:lnTo>
                    <a:pt x="431" y="0"/>
                  </a:lnTo>
                </a:path>
              </a:pathLst>
            </a:custGeom>
            <a:noFill/>
            <a:ln w="25400" cap="rnd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Arc 49"/>
            <p:cNvSpPr>
              <a:spLocks/>
            </p:cNvSpPr>
            <p:nvPr/>
          </p:nvSpPr>
          <p:spPr bwMode="auto">
            <a:xfrm>
              <a:off x="1343" y="1853"/>
              <a:ext cx="154" cy="352"/>
            </a:xfrm>
            <a:custGeom>
              <a:avLst/>
              <a:gdLst>
                <a:gd name="T0" fmla="*/ 0 w 25794"/>
                <a:gd name="T1" fmla="*/ 0 h 39547"/>
                <a:gd name="T2" fmla="*/ 0 w 25794"/>
                <a:gd name="T3" fmla="*/ 0 h 39547"/>
                <a:gd name="T4" fmla="*/ 0 w 25794"/>
                <a:gd name="T5" fmla="*/ 0 h 39547"/>
                <a:gd name="T6" fmla="*/ 0 60000 65536"/>
                <a:gd name="T7" fmla="*/ 0 60000 65536"/>
                <a:gd name="T8" fmla="*/ 0 60000 65536"/>
                <a:gd name="T9" fmla="*/ 0 w 25794"/>
                <a:gd name="T10" fmla="*/ 0 h 39547"/>
                <a:gd name="T11" fmla="*/ 25794 w 25794"/>
                <a:gd name="T12" fmla="*/ 39547 h 39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94" h="39547" fill="none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</a:path>
                <a:path w="25794" h="39547" stroke="0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  <a:lnTo>
                    <a:pt x="21600" y="17947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Arc 50"/>
            <p:cNvSpPr>
              <a:spLocks/>
            </p:cNvSpPr>
            <p:nvPr/>
          </p:nvSpPr>
          <p:spPr bwMode="auto">
            <a:xfrm>
              <a:off x="1340" y="1834"/>
              <a:ext cx="146" cy="371"/>
            </a:xfrm>
            <a:custGeom>
              <a:avLst/>
              <a:gdLst>
                <a:gd name="T0" fmla="*/ 0 w 25039"/>
                <a:gd name="T1" fmla="*/ 0 h 41713"/>
                <a:gd name="T2" fmla="*/ 0 w 25039"/>
                <a:gd name="T3" fmla="*/ 0 h 41713"/>
                <a:gd name="T4" fmla="*/ 0 w 25039"/>
                <a:gd name="T5" fmla="*/ 0 h 41713"/>
                <a:gd name="T6" fmla="*/ 0 60000 65536"/>
                <a:gd name="T7" fmla="*/ 0 60000 65536"/>
                <a:gd name="T8" fmla="*/ 0 60000 65536"/>
                <a:gd name="T9" fmla="*/ 0 w 25039"/>
                <a:gd name="T10" fmla="*/ 0 h 41713"/>
                <a:gd name="T11" fmla="*/ 25039 w 25039"/>
                <a:gd name="T12" fmla="*/ 41713 h 41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39" h="41713" fill="none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</a:path>
                <a:path w="25039" h="41713" stroke="0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  <a:lnTo>
                    <a:pt x="3439" y="20113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Arc 51"/>
            <p:cNvSpPr>
              <a:spLocks/>
            </p:cNvSpPr>
            <p:nvPr/>
          </p:nvSpPr>
          <p:spPr bwMode="auto">
            <a:xfrm>
              <a:off x="1439" y="1853"/>
              <a:ext cx="154" cy="352"/>
            </a:xfrm>
            <a:custGeom>
              <a:avLst/>
              <a:gdLst>
                <a:gd name="T0" fmla="*/ 0 w 25794"/>
                <a:gd name="T1" fmla="*/ 0 h 39547"/>
                <a:gd name="T2" fmla="*/ 0 w 25794"/>
                <a:gd name="T3" fmla="*/ 0 h 39547"/>
                <a:gd name="T4" fmla="*/ 0 w 25794"/>
                <a:gd name="T5" fmla="*/ 0 h 39547"/>
                <a:gd name="T6" fmla="*/ 0 60000 65536"/>
                <a:gd name="T7" fmla="*/ 0 60000 65536"/>
                <a:gd name="T8" fmla="*/ 0 60000 65536"/>
                <a:gd name="T9" fmla="*/ 0 w 25794"/>
                <a:gd name="T10" fmla="*/ 0 h 39547"/>
                <a:gd name="T11" fmla="*/ 25794 w 25794"/>
                <a:gd name="T12" fmla="*/ 39547 h 39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94" h="39547" fill="none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</a:path>
                <a:path w="25794" h="39547" stroke="0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  <a:lnTo>
                    <a:pt x="21600" y="17947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7" name="Arc 52"/>
            <p:cNvSpPr>
              <a:spLocks/>
            </p:cNvSpPr>
            <p:nvPr/>
          </p:nvSpPr>
          <p:spPr bwMode="auto">
            <a:xfrm>
              <a:off x="1436" y="1834"/>
              <a:ext cx="146" cy="371"/>
            </a:xfrm>
            <a:custGeom>
              <a:avLst/>
              <a:gdLst>
                <a:gd name="T0" fmla="*/ 0 w 25039"/>
                <a:gd name="T1" fmla="*/ 0 h 41713"/>
                <a:gd name="T2" fmla="*/ 0 w 25039"/>
                <a:gd name="T3" fmla="*/ 0 h 41713"/>
                <a:gd name="T4" fmla="*/ 0 w 25039"/>
                <a:gd name="T5" fmla="*/ 0 h 41713"/>
                <a:gd name="T6" fmla="*/ 0 60000 65536"/>
                <a:gd name="T7" fmla="*/ 0 60000 65536"/>
                <a:gd name="T8" fmla="*/ 0 60000 65536"/>
                <a:gd name="T9" fmla="*/ 0 w 25039"/>
                <a:gd name="T10" fmla="*/ 0 h 41713"/>
                <a:gd name="T11" fmla="*/ 25039 w 25039"/>
                <a:gd name="T12" fmla="*/ 41713 h 41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39" h="41713" fill="none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</a:path>
                <a:path w="25039" h="41713" stroke="0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  <a:lnTo>
                    <a:pt x="3439" y="20113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Arc 53"/>
            <p:cNvSpPr>
              <a:spLocks/>
            </p:cNvSpPr>
            <p:nvPr/>
          </p:nvSpPr>
          <p:spPr bwMode="auto">
            <a:xfrm>
              <a:off x="1535" y="1853"/>
              <a:ext cx="154" cy="352"/>
            </a:xfrm>
            <a:custGeom>
              <a:avLst/>
              <a:gdLst>
                <a:gd name="T0" fmla="*/ 0 w 25794"/>
                <a:gd name="T1" fmla="*/ 0 h 39547"/>
                <a:gd name="T2" fmla="*/ 0 w 25794"/>
                <a:gd name="T3" fmla="*/ 0 h 39547"/>
                <a:gd name="T4" fmla="*/ 0 w 25794"/>
                <a:gd name="T5" fmla="*/ 0 h 39547"/>
                <a:gd name="T6" fmla="*/ 0 60000 65536"/>
                <a:gd name="T7" fmla="*/ 0 60000 65536"/>
                <a:gd name="T8" fmla="*/ 0 60000 65536"/>
                <a:gd name="T9" fmla="*/ 0 w 25794"/>
                <a:gd name="T10" fmla="*/ 0 h 39547"/>
                <a:gd name="T11" fmla="*/ 25794 w 25794"/>
                <a:gd name="T12" fmla="*/ 39547 h 39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94" h="39547" fill="none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</a:path>
                <a:path w="25794" h="39547" stroke="0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  <a:lnTo>
                    <a:pt x="21600" y="17947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9" name="Arc 54"/>
            <p:cNvSpPr>
              <a:spLocks/>
            </p:cNvSpPr>
            <p:nvPr/>
          </p:nvSpPr>
          <p:spPr bwMode="auto">
            <a:xfrm>
              <a:off x="1532" y="1834"/>
              <a:ext cx="146" cy="371"/>
            </a:xfrm>
            <a:custGeom>
              <a:avLst/>
              <a:gdLst>
                <a:gd name="T0" fmla="*/ 0 w 25039"/>
                <a:gd name="T1" fmla="*/ 0 h 41713"/>
                <a:gd name="T2" fmla="*/ 0 w 25039"/>
                <a:gd name="T3" fmla="*/ 0 h 41713"/>
                <a:gd name="T4" fmla="*/ 0 w 25039"/>
                <a:gd name="T5" fmla="*/ 0 h 41713"/>
                <a:gd name="T6" fmla="*/ 0 60000 65536"/>
                <a:gd name="T7" fmla="*/ 0 60000 65536"/>
                <a:gd name="T8" fmla="*/ 0 60000 65536"/>
                <a:gd name="T9" fmla="*/ 0 w 25039"/>
                <a:gd name="T10" fmla="*/ 0 h 41713"/>
                <a:gd name="T11" fmla="*/ 25039 w 25039"/>
                <a:gd name="T12" fmla="*/ 41713 h 41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39" h="41713" fill="none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</a:path>
                <a:path w="25039" h="41713" stroke="0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  <a:lnTo>
                    <a:pt x="3439" y="20113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0" name="Arc 55"/>
            <p:cNvSpPr>
              <a:spLocks/>
            </p:cNvSpPr>
            <p:nvPr/>
          </p:nvSpPr>
          <p:spPr bwMode="auto">
            <a:xfrm>
              <a:off x="1631" y="1853"/>
              <a:ext cx="154" cy="352"/>
            </a:xfrm>
            <a:custGeom>
              <a:avLst/>
              <a:gdLst>
                <a:gd name="T0" fmla="*/ 0 w 25794"/>
                <a:gd name="T1" fmla="*/ 0 h 39547"/>
                <a:gd name="T2" fmla="*/ 0 w 25794"/>
                <a:gd name="T3" fmla="*/ 0 h 39547"/>
                <a:gd name="T4" fmla="*/ 0 w 25794"/>
                <a:gd name="T5" fmla="*/ 0 h 39547"/>
                <a:gd name="T6" fmla="*/ 0 60000 65536"/>
                <a:gd name="T7" fmla="*/ 0 60000 65536"/>
                <a:gd name="T8" fmla="*/ 0 60000 65536"/>
                <a:gd name="T9" fmla="*/ 0 w 25794"/>
                <a:gd name="T10" fmla="*/ 0 h 39547"/>
                <a:gd name="T11" fmla="*/ 25794 w 25794"/>
                <a:gd name="T12" fmla="*/ 39547 h 39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94" h="39547" fill="none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</a:path>
                <a:path w="25794" h="39547" stroke="0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  <a:lnTo>
                    <a:pt x="21600" y="17947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1" name="Arc 56"/>
            <p:cNvSpPr>
              <a:spLocks/>
            </p:cNvSpPr>
            <p:nvPr/>
          </p:nvSpPr>
          <p:spPr bwMode="auto">
            <a:xfrm>
              <a:off x="1628" y="1834"/>
              <a:ext cx="146" cy="371"/>
            </a:xfrm>
            <a:custGeom>
              <a:avLst/>
              <a:gdLst>
                <a:gd name="T0" fmla="*/ 0 w 25039"/>
                <a:gd name="T1" fmla="*/ 0 h 41713"/>
                <a:gd name="T2" fmla="*/ 0 w 25039"/>
                <a:gd name="T3" fmla="*/ 0 h 41713"/>
                <a:gd name="T4" fmla="*/ 0 w 25039"/>
                <a:gd name="T5" fmla="*/ 0 h 41713"/>
                <a:gd name="T6" fmla="*/ 0 60000 65536"/>
                <a:gd name="T7" fmla="*/ 0 60000 65536"/>
                <a:gd name="T8" fmla="*/ 0 60000 65536"/>
                <a:gd name="T9" fmla="*/ 0 w 25039"/>
                <a:gd name="T10" fmla="*/ 0 h 41713"/>
                <a:gd name="T11" fmla="*/ 25039 w 25039"/>
                <a:gd name="T12" fmla="*/ 41713 h 41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39" h="41713" fill="none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</a:path>
                <a:path w="25039" h="41713" stroke="0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  <a:lnTo>
                    <a:pt x="3439" y="20113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2" name="Arc 57"/>
            <p:cNvSpPr>
              <a:spLocks/>
            </p:cNvSpPr>
            <p:nvPr/>
          </p:nvSpPr>
          <p:spPr bwMode="auto">
            <a:xfrm>
              <a:off x="1727" y="1853"/>
              <a:ext cx="154" cy="352"/>
            </a:xfrm>
            <a:custGeom>
              <a:avLst/>
              <a:gdLst>
                <a:gd name="T0" fmla="*/ 0 w 25794"/>
                <a:gd name="T1" fmla="*/ 0 h 39547"/>
                <a:gd name="T2" fmla="*/ 0 w 25794"/>
                <a:gd name="T3" fmla="*/ 0 h 39547"/>
                <a:gd name="T4" fmla="*/ 0 w 25794"/>
                <a:gd name="T5" fmla="*/ 0 h 39547"/>
                <a:gd name="T6" fmla="*/ 0 60000 65536"/>
                <a:gd name="T7" fmla="*/ 0 60000 65536"/>
                <a:gd name="T8" fmla="*/ 0 60000 65536"/>
                <a:gd name="T9" fmla="*/ 0 w 25794"/>
                <a:gd name="T10" fmla="*/ 0 h 39547"/>
                <a:gd name="T11" fmla="*/ 25794 w 25794"/>
                <a:gd name="T12" fmla="*/ 39547 h 39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94" h="39547" fill="none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</a:path>
                <a:path w="25794" h="39547" stroke="0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  <a:lnTo>
                    <a:pt x="21600" y="17947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3" name="Arc 58"/>
            <p:cNvSpPr>
              <a:spLocks/>
            </p:cNvSpPr>
            <p:nvPr/>
          </p:nvSpPr>
          <p:spPr bwMode="auto">
            <a:xfrm>
              <a:off x="1724" y="1834"/>
              <a:ext cx="146" cy="371"/>
            </a:xfrm>
            <a:custGeom>
              <a:avLst/>
              <a:gdLst>
                <a:gd name="T0" fmla="*/ 0 w 25039"/>
                <a:gd name="T1" fmla="*/ 0 h 41713"/>
                <a:gd name="T2" fmla="*/ 0 w 25039"/>
                <a:gd name="T3" fmla="*/ 0 h 41713"/>
                <a:gd name="T4" fmla="*/ 0 w 25039"/>
                <a:gd name="T5" fmla="*/ 0 h 41713"/>
                <a:gd name="T6" fmla="*/ 0 60000 65536"/>
                <a:gd name="T7" fmla="*/ 0 60000 65536"/>
                <a:gd name="T8" fmla="*/ 0 60000 65536"/>
                <a:gd name="T9" fmla="*/ 0 w 25039"/>
                <a:gd name="T10" fmla="*/ 0 h 41713"/>
                <a:gd name="T11" fmla="*/ 25039 w 25039"/>
                <a:gd name="T12" fmla="*/ 41713 h 41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39" h="41713" fill="none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</a:path>
                <a:path w="25039" h="41713" stroke="0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  <a:lnTo>
                    <a:pt x="3439" y="20113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4" name="Arc 59"/>
            <p:cNvSpPr>
              <a:spLocks/>
            </p:cNvSpPr>
            <p:nvPr/>
          </p:nvSpPr>
          <p:spPr bwMode="auto">
            <a:xfrm>
              <a:off x="1823" y="1853"/>
              <a:ext cx="154" cy="352"/>
            </a:xfrm>
            <a:custGeom>
              <a:avLst/>
              <a:gdLst>
                <a:gd name="T0" fmla="*/ 0 w 25794"/>
                <a:gd name="T1" fmla="*/ 0 h 39547"/>
                <a:gd name="T2" fmla="*/ 0 w 25794"/>
                <a:gd name="T3" fmla="*/ 0 h 39547"/>
                <a:gd name="T4" fmla="*/ 0 w 25794"/>
                <a:gd name="T5" fmla="*/ 0 h 39547"/>
                <a:gd name="T6" fmla="*/ 0 60000 65536"/>
                <a:gd name="T7" fmla="*/ 0 60000 65536"/>
                <a:gd name="T8" fmla="*/ 0 60000 65536"/>
                <a:gd name="T9" fmla="*/ 0 w 25794"/>
                <a:gd name="T10" fmla="*/ 0 h 39547"/>
                <a:gd name="T11" fmla="*/ 25794 w 25794"/>
                <a:gd name="T12" fmla="*/ 39547 h 39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94" h="39547" fill="none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</a:path>
                <a:path w="25794" h="39547" stroke="0" extrusionOk="0">
                  <a:moveTo>
                    <a:pt x="25793" y="39135"/>
                  </a:moveTo>
                  <a:cubicBezTo>
                    <a:pt x="24412" y="39409"/>
                    <a:pt x="23008" y="39546"/>
                    <a:pt x="21600" y="39547"/>
                  </a:cubicBezTo>
                  <a:cubicBezTo>
                    <a:pt x="9670" y="39547"/>
                    <a:pt x="0" y="29876"/>
                    <a:pt x="0" y="17947"/>
                  </a:cubicBezTo>
                  <a:cubicBezTo>
                    <a:pt x="-1" y="10741"/>
                    <a:pt x="3593" y="4010"/>
                    <a:pt x="9580" y="0"/>
                  </a:cubicBezTo>
                  <a:lnTo>
                    <a:pt x="21600" y="17947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5" name="Arc 60"/>
            <p:cNvSpPr>
              <a:spLocks/>
            </p:cNvSpPr>
            <p:nvPr/>
          </p:nvSpPr>
          <p:spPr bwMode="auto">
            <a:xfrm>
              <a:off x="1820" y="1834"/>
              <a:ext cx="146" cy="371"/>
            </a:xfrm>
            <a:custGeom>
              <a:avLst/>
              <a:gdLst>
                <a:gd name="T0" fmla="*/ 0 w 25039"/>
                <a:gd name="T1" fmla="*/ 0 h 41713"/>
                <a:gd name="T2" fmla="*/ 0 w 25039"/>
                <a:gd name="T3" fmla="*/ 0 h 41713"/>
                <a:gd name="T4" fmla="*/ 0 w 25039"/>
                <a:gd name="T5" fmla="*/ 0 h 41713"/>
                <a:gd name="T6" fmla="*/ 0 60000 65536"/>
                <a:gd name="T7" fmla="*/ 0 60000 65536"/>
                <a:gd name="T8" fmla="*/ 0 60000 65536"/>
                <a:gd name="T9" fmla="*/ 0 w 25039"/>
                <a:gd name="T10" fmla="*/ 0 h 41713"/>
                <a:gd name="T11" fmla="*/ 25039 w 25039"/>
                <a:gd name="T12" fmla="*/ 41713 h 41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39" h="41713" fill="none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</a:path>
                <a:path w="25039" h="41713" stroke="0" extrusionOk="0">
                  <a:moveTo>
                    <a:pt x="11314" y="0"/>
                  </a:moveTo>
                  <a:cubicBezTo>
                    <a:pt x="19592" y="3241"/>
                    <a:pt x="25039" y="11223"/>
                    <a:pt x="25039" y="20113"/>
                  </a:cubicBezTo>
                  <a:cubicBezTo>
                    <a:pt x="25039" y="32042"/>
                    <a:pt x="15368" y="41713"/>
                    <a:pt x="3439" y="41713"/>
                  </a:cubicBezTo>
                  <a:cubicBezTo>
                    <a:pt x="2287" y="41713"/>
                    <a:pt x="1137" y="41620"/>
                    <a:pt x="0" y="41437"/>
                  </a:cubicBezTo>
                  <a:lnTo>
                    <a:pt x="3439" y="20113"/>
                  </a:lnTo>
                  <a:close/>
                </a:path>
              </a:pathLst>
            </a:custGeom>
            <a:noFill/>
            <a:ln w="12700" cap="rnd">
              <a:solidFill>
                <a:srgbClr val="00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074053"/>
              </p:ext>
            </p:extLst>
          </p:nvPr>
        </p:nvGraphicFramePr>
        <p:xfrm>
          <a:off x="10058400" y="4358640"/>
          <a:ext cx="17764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Фотография Photo Editor" r:id="rId5" imgW="2029108" imgH="1857143" progId="">
                  <p:embed/>
                </p:oleObj>
              </mc:Choice>
              <mc:Fallback>
                <p:oleObj name="Фотография Photo Editor" r:id="rId5" imgW="2029108" imgH="18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4358640"/>
                        <a:ext cx="1776413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9" descr="brucel-d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67" y="2072509"/>
            <a:ext cx="2362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 descr="Brucella_On_SBA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98" y="2082939"/>
            <a:ext cx="2783809" cy="185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0" descr="180px-%D0%A0%D0%B0%D1%81%D0%BF%D0%BE%D0%BB%D0%BE%D0%B6%D0%B5%D0%BD%D0%B8%D0%B5_%D0%BC%D0%B5%D0%BD%D0%B8%D0%BD%D0%B3%D0%BE%D0%BA%D0%BE%D0%BA%D0%BA%D0%BE%D0%B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78" y="125623"/>
            <a:ext cx="1886603" cy="19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60" y="-899160"/>
            <a:ext cx="12481560" cy="2074229"/>
          </a:xfrm>
        </p:spPr>
        <p:txBody>
          <a:bodyPr>
            <a:normAutofit/>
          </a:bodyPr>
          <a:lstStyle/>
          <a:p>
            <a:r>
              <a:rPr lang="ru-RU" dirty="0" smtClean="0"/>
              <a:t>Менингеальный синдром: </a:t>
            </a:r>
            <a:r>
              <a:rPr lang="ru-RU" dirty="0" smtClean="0">
                <a:solidFill>
                  <a:srgbClr val="FF0000"/>
                </a:solidFill>
              </a:rPr>
              <a:t>Как </a:t>
            </a:r>
            <a:r>
              <a:rPr lang="ru-RU" dirty="0">
                <a:solidFill>
                  <a:srgbClr val="FF0000"/>
                </a:solidFill>
              </a:rPr>
              <a:t>правило отмечается </a:t>
            </a:r>
            <a:r>
              <a:rPr lang="ru-RU" dirty="0" err="1">
                <a:solidFill>
                  <a:srgbClr val="FF0000"/>
                </a:solidFill>
              </a:rPr>
              <a:t>гиподиагностика</a:t>
            </a:r>
            <a:r>
              <a:rPr lang="ru-RU" dirty="0">
                <a:solidFill>
                  <a:srgbClr val="FF0000"/>
                </a:solidFill>
              </a:rPr>
              <a:t>!!!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37160" y="899160"/>
            <a:ext cx="6492240" cy="59588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Ранние </a:t>
            </a:r>
            <a:r>
              <a:rPr lang="ru-RU" dirty="0"/>
              <a:t>симптомы (</a:t>
            </a:r>
            <a:r>
              <a:rPr lang="ru-RU" dirty="0" err="1"/>
              <a:t>патогномичная</a:t>
            </a:r>
            <a:r>
              <a:rPr lang="ru-RU" dirty="0"/>
              <a:t> триада – лихорадка, головная боль, рвота)</a:t>
            </a:r>
          </a:p>
          <a:p>
            <a:r>
              <a:rPr lang="ru-RU" dirty="0"/>
              <a:t>Каковы дальнейшие действия? -  проверить менингеальный синдром!</a:t>
            </a:r>
          </a:p>
          <a:p>
            <a:r>
              <a:rPr lang="ru-RU" dirty="0"/>
              <a:t>Если «+» – госпитализация в инфекционный стационар (спинномозговая пункция с лечебной и диагностической целью)</a:t>
            </a:r>
          </a:p>
          <a:p>
            <a:r>
              <a:rPr lang="ru-RU" dirty="0"/>
              <a:t>Серозный или гнойный менингит, первичный или вторичный.</a:t>
            </a:r>
          </a:p>
          <a:p>
            <a:r>
              <a:rPr lang="ru-RU" dirty="0"/>
              <a:t>Ошибочная тактика ПМСП – назначение жаропонижающих!</a:t>
            </a:r>
          </a:p>
          <a:p>
            <a:r>
              <a:rPr lang="ru-RU" dirty="0">
                <a:solidFill>
                  <a:srgbClr val="FF0000"/>
                </a:solidFill>
              </a:rPr>
              <a:t>Результат – кома → смерть 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Picture 3" descr="EKRTr511-150706 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56" y="1539240"/>
            <a:ext cx="5410624" cy="40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1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96240"/>
            <a:ext cx="12710160" cy="2086929"/>
          </a:xfrm>
        </p:spPr>
        <p:txBody>
          <a:bodyPr/>
          <a:lstStyle/>
          <a:p>
            <a:pPr eaLnBrk="1" hangingPunct="1"/>
            <a:r>
              <a:rPr lang="ru-RU" dirty="0" err="1" smtClean="0"/>
              <a:t>Менингококцемия</a:t>
            </a:r>
            <a:r>
              <a:rPr lang="ru-RU" dirty="0" smtClean="0"/>
              <a:t>=инфекционно-токсический шок</a:t>
            </a:r>
          </a:p>
        </p:txBody>
      </p:sp>
      <p:pic>
        <p:nvPicPr>
          <p:cNvPr id="38915" name="Picture 4" descr="IMG_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5" y="1122363"/>
            <a:ext cx="3379788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IMG_1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1757"/>
            <a:ext cx="3379788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IMG_1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5" y="3895254"/>
            <a:ext cx="3379788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IMG_10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2363"/>
            <a:ext cx="3379787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сыпь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880" y="3867355"/>
            <a:ext cx="3664580" cy="27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1"/>
            <a:ext cx="11832609" cy="14420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Вскрытие и дренирование  </a:t>
            </a:r>
            <a:r>
              <a:rPr lang="ru-RU" b="1" dirty="0" err="1" smtClean="0"/>
              <a:t>лимфузла</a:t>
            </a:r>
            <a:r>
              <a:rPr lang="ru-RU" b="1" dirty="0" smtClean="0"/>
              <a:t> </a:t>
            </a:r>
            <a:r>
              <a:rPr lang="ru-RU" b="1" dirty="0"/>
              <a:t>при </a:t>
            </a:r>
            <a:r>
              <a:rPr lang="ru-RU" b="1" dirty="0" smtClean="0"/>
              <a:t>чуме и туляремии запрещены </a:t>
            </a:r>
            <a:r>
              <a:rPr lang="ru-RU" b="1" dirty="0"/>
              <a:t>→генерализация инфекции → инфекционно-токсический шок →смерть</a:t>
            </a:r>
          </a:p>
        </p:txBody>
      </p:sp>
      <p:pic>
        <p:nvPicPr>
          <p:cNvPr id="4" name="Picture 3" descr="glandu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532" y="2316944"/>
            <a:ext cx="4166174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landular tu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7851" y="2316944"/>
            <a:ext cx="4897438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Ти-н_Тулярем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09" y="2316944"/>
            <a:ext cx="465776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8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5" y="122829"/>
            <a:ext cx="11858767" cy="15126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Первичная хирургическая обработка ПКА при сибирской язве запрещена →генерализация инфекции → инфекционно-токсический шок</a:t>
            </a:r>
            <a:r>
              <a:rPr lang="ru-RU" dirty="0"/>
              <a:t> </a:t>
            </a:r>
            <a:r>
              <a:rPr lang="ru-RU" dirty="0" smtClean="0"/>
              <a:t>→смерть</a:t>
            </a:r>
            <a:endParaRPr lang="ru-RU" dirty="0"/>
          </a:p>
        </p:txBody>
      </p:sp>
      <p:pic>
        <p:nvPicPr>
          <p:cNvPr id="4" name="Picture 4" descr="Сарагаш 2006 год 0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216" y="1799229"/>
            <a:ext cx="5832814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30" y="1799230"/>
            <a:ext cx="51831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6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552" y="-121197"/>
            <a:ext cx="12710160" cy="1690689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Актуальность особо опасных инфекций </a:t>
            </a:r>
            <a:br>
              <a:rPr lang="ru-RU" dirty="0" smtClean="0"/>
            </a:br>
            <a:r>
              <a:rPr lang="ru-RU" dirty="0" smtClean="0"/>
              <a:t>в Казахстане</a:t>
            </a:r>
          </a:p>
        </p:txBody>
      </p:sp>
      <p:pic>
        <p:nvPicPr>
          <p:cNvPr id="3481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9492"/>
            <a:ext cx="6630632" cy="4972974"/>
          </a:xfrm>
        </p:spPr>
      </p:pic>
      <p:pic>
        <p:nvPicPr>
          <p:cNvPr id="4" name="Picture 6" descr="рис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b="23184"/>
          <a:stretch>
            <a:fillRect/>
          </a:stretch>
        </p:blipFill>
        <p:spPr bwMode="auto">
          <a:xfrm>
            <a:off x="6134489" y="2224681"/>
            <a:ext cx="6088756" cy="3261719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0" y="152400"/>
            <a:ext cx="10744199" cy="1710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Гиподиагностика</a:t>
            </a:r>
            <a:r>
              <a:rPr lang="ru-RU" b="1" dirty="0" smtClean="0"/>
              <a:t> ККГЛ в ЮКО привела не только к смерти пациентов, </a:t>
            </a:r>
            <a:br>
              <a:rPr lang="ru-RU" b="1" dirty="0" smtClean="0"/>
            </a:br>
            <a:r>
              <a:rPr lang="ru-RU" b="1" dirty="0" smtClean="0"/>
              <a:t>но и медицинских работников </a:t>
            </a:r>
            <a:endParaRPr lang="ru-RU" b="1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400296"/>
              </p:ext>
            </p:extLst>
          </p:nvPr>
        </p:nvGraphicFramePr>
        <p:xfrm>
          <a:off x="3258162" y="2221410"/>
          <a:ext cx="63160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Диаграмма" r:id="rId3" imgW="8229600" imgH="5857875" progId="MSGraph.Chart.8">
                  <p:embed followColorScheme="full"/>
                </p:oleObj>
              </mc:Choice>
              <mc:Fallback>
                <p:oleObj name="Диаграмма" r:id="rId3" imgW="8229600" imgH="58578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162" y="2221410"/>
                        <a:ext cx="6316050" cy="449580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Фото008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1410"/>
            <a:ext cx="3597275" cy="449580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8200" y="4110535"/>
            <a:ext cx="122555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7" name="Picture 5" descr="Фото023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8048" y="2221410"/>
            <a:ext cx="35972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8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Стандартное определение случая инфекционного заболевания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300251" y="1774210"/>
            <a:ext cx="11518710" cy="440275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dirty="0">
                <a:solidFill>
                  <a:srgbClr val="FF0000"/>
                </a:solidFill>
              </a:rPr>
              <a:t>Подозрительный </a:t>
            </a:r>
            <a:r>
              <a:rPr lang="ru-RU" sz="5400" dirty="0" smtClean="0">
                <a:solidFill>
                  <a:srgbClr val="FF0000"/>
                </a:solidFill>
              </a:rPr>
              <a:t>случай</a:t>
            </a:r>
          </a:p>
          <a:p>
            <a:pPr marL="0" indent="0" eaLnBrk="1" hangingPunct="1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           (экстренное извещение)</a:t>
            </a:r>
            <a:endParaRPr lang="ru-RU" sz="5400" dirty="0"/>
          </a:p>
          <a:p>
            <a:pPr eaLnBrk="1" hangingPunct="1"/>
            <a:r>
              <a:rPr lang="ru-RU" sz="5400" dirty="0">
                <a:solidFill>
                  <a:srgbClr val="FF0000"/>
                </a:solidFill>
              </a:rPr>
              <a:t>Вероятный </a:t>
            </a:r>
            <a:r>
              <a:rPr lang="ru-RU" sz="5400" dirty="0" smtClean="0">
                <a:solidFill>
                  <a:srgbClr val="FF0000"/>
                </a:solidFill>
              </a:rPr>
              <a:t>случай  </a:t>
            </a:r>
            <a:r>
              <a:rPr lang="ru-RU" sz="5400" dirty="0" smtClean="0"/>
              <a:t>(</a:t>
            </a:r>
            <a:r>
              <a:rPr lang="ru-RU" sz="5400" dirty="0" err="1" smtClean="0"/>
              <a:t>эпиданамнез</a:t>
            </a:r>
            <a:r>
              <a:rPr lang="ru-RU" sz="5400" dirty="0" smtClean="0"/>
              <a:t>!!!)</a:t>
            </a:r>
            <a:endParaRPr lang="ru-RU" sz="5400" dirty="0"/>
          </a:p>
          <a:p>
            <a:pPr eaLnBrk="1" hangingPunct="1"/>
            <a:r>
              <a:rPr lang="ru-RU" sz="5400" dirty="0">
                <a:solidFill>
                  <a:srgbClr val="FF0000"/>
                </a:solidFill>
              </a:rPr>
              <a:t>Подтвержденный </a:t>
            </a:r>
            <a:r>
              <a:rPr lang="ru-RU" sz="5400" dirty="0" smtClean="0">
                <a:solidFill>
                  <a:srgbClr val="FF0000"/>
                </a:solidFill>
              </a:rPr>
              <a:t>случай </a:t>
            </a:r>
          </a:p>
          <a:p>
            <a:pPr marL="0" indent="0" eaLnBrk="1" hangingPunct="1">
              <a:buNone/>
            </a:pPr>
            <a:r>
              <a:rPr lang="ru-RU" sz="5400" dirty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            </a:t>
            </a:r>
            <a:r>
              <a:rPr lang="ru-RU" sz="5400" dirty="0" smtClean="0"/>
              <a:t>(корректная интерпретация)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29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Инфекционные болезни: были, есть и будут!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Первая линия диагностики и помощи – ПМСП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Знание стандартных определений случая инфекционного заболевания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Показания к госпитализации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Амбулаторное лечение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Наблюдение </a:t>
            </a:r>
            <a:r>
              <a:rPr lang="ru-RU" dirty="0" err="1" smtClean="0"/>
              <a:t>эпид.очага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Диспансеризация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Скрининг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Санитарно-просветительная работа</a:t>
            </a:r>
            <a:endParaRPr lang="ru-RU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0825" y="188913"/>
            <a:ext cx="1603375" cy="1689100"/>
            <a:chOff x="4422" y="778"/>
            <a:chExt cx="1225" cy="1291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422" y="778"/>
              <a:ext cx="1225" cy="1291"/>
              <a:chOff x="4422" y="935"/>
              <a:chExt cx="1225" cy="1291"/>
            </a:xfrm>
          </p:grpSpPr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>
                <a:off x="4422" y="935"/>
                <a:ext cx="1225" cy="84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5715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lIns="54000" rIns="540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422" y="1071"/>
                <a:ext cx="0" cy="1155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876" y="914"/>
              <a:ext cx="317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sz="4800">
                  <a:solidFill>
                    <a:srgbClr val="FFFF00"/>
                  </a:solidFill>
                  <a:latin typeface="Century Gothic" panose="020B0502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6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ошибок в диагностике </a:t>
            </a:r>
            <a:br>
              <a:rPr lang="ru-RU" dirty="0" smtClean="0"/>
            </a:br>
            <a:r>
              <a:rPr lang="ru-RU" dirty="0" smtClean="0"/>
              <a:t>инфекционных болезней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58240" y="1901824"/>
            <a:ext cx="10850880" cy="4712335"/>
          </a:xfrm>
        </p:spPr>
        <p:txBody>
          <a:bodyPr>
            <a:normAutofit/>
          </a:bodyPr>
          <a:lstStyle/>
          <a:p>
            <a:r>
              <a:rPr lang="ru-RU" dirty="0"/>
              <a:t>Отсутствие настороженности</a:t>
            </a:r>
          </a:p>
          <a:p>
            <a:r>
              <a:rPr lang="ru-RU" dirty="0" smtClean="0"/>
              <a:t>Отсутствие информированности по </a:t>
            </a:r>
            <a:r>
              <a:rPr lang="ru-RU" dirty="0" err="1" smtClean="0"/>
              <a:t>эпидситуации</a:t>
            </a:r>
            <a:endParaRPr lang="ru-RU" dirty="0" smtClean="0"/>
          </a:p>
          <a:p>
            <a:r>
              <a:rPr lang="ru-RU" dirty="0" smtClean="0"/>
              <a:t>Переоценка одного синдрома </a:t>
            </a:r>
          </a:p>
          <a:p>
            <a:r>
              <a:rPr lang="ru-RU" dirty="0" smtClean="0"/>
              <a:t>Незнание полиморфизма (</a:t>
            </a:r>
            <a:r>
              <a:rPr lang="ru-RU" dirty="0" err="1" smtClean="0"/>
              <a:t>полиочаговости</a:t>
            </a:r>
            <a:r>
              <a:rPr lang="ru-RU" dirty="0" smtClean="0"/>
              <a:t>) синдромов </a:t>
            </a:r>
          </a:p>
          <a:p>
            <a:r>
              <a:rPr lang="ru-RU" dirty="0" smtClean="0"/>
              <a:t>Поверхностный сбор анамнеза заболевания (цикличность)</a:t>
            </a:r>
          </a:p>
          <a:p>
            <a:r>
              <a:rPr lang="ru-RU" dirty="0"/>
              <a:t>Отсутствие навыков сбора </a:t>
            </a:r>
            <a:r>
              <a:rPr lang="ru-RU" dirty="0" err="1"/>
              <a:t>эпиданамнеза</a:t>
            </a:r>
            <a:endParaRPr lang="ru-RU" dirty="0"/>
          </a:p>
          <a:p>
            <a:r>
              <a:rPr lang="ru-RU" dirty="0" smtClean="0"/>
              <a:t>Поверхностный осмотр</a:t>
            </a:r>
          </a:p>
          <a:p>
            <a:r>
              <a:rPr lang="ru-RU" dirty="0" smtClean="0"/>
              <a:t>Исключение диагноза при отрицательных результатах </a:t>
            </a:r>
            <a:r>
              <a:rPr lang="ru-RU" dirty="0" err="1" smtClean="0"/>
              <a:t>лаб.данных</a:t>
            </a:r>
            <a:endParaRPr lang="ru-RU" dirty="0" smtClean="0"/>
          </a:p>
          <a:p>
            <a:r>
              <a:rPr lang="ru-RU" dirty="0" smtClean="0"/>
              <a:t>Переоценка результатов серологических исследований</a:t>
            </a:r>
            <a:endParaRPr lang="ru-RU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0825" y="188913"/>
            <a:ext cx="1603375" cy="1689100"/>
            <a:chOff x="4422" y="778"/>
            <a:chExt cx="1225" cy="1291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422" y="778"/>
              <a:ext cx="1225" cy="1291"/>
              <a:chOff x="4422" y="935"/>
              <a:chExt cx="1225" cy="1291"/>
            </a:xfrm>
          </p:grpSpPr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>
                <a:off x="4422" y="935"/>
                <a:ext cx="1225" cy="84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5715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lIns="54000" rIns="540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4422" y="1071"/>
                <a:ext cx="0" cy="1155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876" y="914"/>
              <a:ext cx="317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sz="4800">
                  <a:solidFill>
                    <a:srgbClr val="FFFF00"/>
                  </a:solidFill>
                  <a:latin typeface="Century Gothic" panose="020B0502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4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Приглашение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Городской семинар </a:t>
            </a:r>
            <a:r>
              <a:rPr lang="ru-RU" b="1" dirty="0">
                <a:solidFill>
                  <a:srgbClr val="FF0000"/>
                </a:solidFill>
              </a:rPr>
              <a:t>«Ранняя диагностика инфекционных болезней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/>
              <a:t> </a:t>
            </a:r>
            <a:r>
              <a:rPr lang="ru-RU" b="1" dirty="0"/>
              <a:t>в рамках 35-летия принятия Алма-Атинской Декларации ВОЗ/ ЮНИСЕФ по первичной медико-санитарной </a:t>
            </a:r>
            <a:r>
              <a:rPr lang="ru-RU" b="1" dirty="0" smtClean="0"/>
              <a:t>помощи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Дата проведения: </a:t>
            </a:r>
            <a:r>
              <a:rPr lang="ru-RU" dirty="0" smtClean="0"/>
              <a:t>29 </a:t>
            </a:r>
            <a:r>
              <a:rPr lang="ru-RU" dirty="0"/>
              <a:t>октября 2013 г</a:t>
            </a:r>
            <a:r>
              <a:rPr lang="ru-RU" dirty="0" smtClean="0"/>
              <a:t>.</a:t>
            </a:r>
          </a:p>
          <a:p>
            <a:r>
              <a:rPr lang="ru-RU" b="1" dirty="0"/>
              <a:t>Место проведения:</a:t>
            </a:r>
            <a:r>
              <a:rPr lang="ru-RU" dirty="0"/>
              <a:t> конференц-зал Городской клинической инфекционной больницы имени </a:t>
            </a:r>
            <a:r>
              <a:rPr lang="ru-RU" dirty="0" err="1"/>
              <a:t>И.Жекеновой</a:t>
            </a:r>
            <a:r>
              <a:rPr lang="ru-RU" dirty="0"/>
              <a:t>, </a:t>
            </a:r>
            <a:r>
              <a:rPr lang="ru-RU" dirty="0" err="1"/>
              <a:t>Байзакова</a:t>
            </a:r>
            <a:r>
              <a:rPr lang="ru-RU" dirty="0"/>
              <a:t> 295</a:t>
            </a:r>
          </a:p>
          <a:p>
            <a:r>
              <a:rPr lang="ru-RU" b="1" dirty="0"/>
              <a:t>Время проведения:</a:t>
            </a:r>
            <a:r>
              <a:rPr lang="ru-RU" dirty="0"/>
              <a:t>   10.00 – 14.00 часов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5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Вопрос:</a:t>
            </a:r>
          </a:p>
        </p:txBody>
      </p:sp>
      <p:sp>
        <p:nvSpPr>
          <p:cNvPr id="19459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800" dirty="0" smtClean="0"/>
              <a:t>Какие инфекционные заболевания </a:t>
            </a:r>
            <a:r>
              <a:rPr lang="ru-RU" sz="4800" dirty="0"/>
              <a:t>удалось полностью ликвидировать ?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6040773"/>
              </p:ext>
            </p:extLst>
          </p:nvPr>
        </p:nvGraphicFramePr>
        <p:xfrm>
          <a:off x="7234799" y="1825625"/>
          <a:ext cx="3056401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lip" r:id="rId3" imgW="3848040" imgH="5478120" progId="">
                  <p:embed/>
                </p:oleObj>
              </mc:Choice>
              <mc:Fallback>
                <p:oleObj name="Clip" r:id="rId3" imgW="3848040" imgH="5478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799" y="1825625"/>
                        <a:ext cx="3056401" cy="435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525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БЛАГОДАРЮ ЗА ВНИМАНИЕ!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419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8700" dirty="0" smtClean="0"/>
              <a:t>У Вас – инфекционное заболевание?!</a:t>
            </a:r>
          </a:p>
          <a:p>
            <a:endParaRPr lang="ru-RU" dirty="0" smtClean="0"/>
          </a:p>
        </p:txBody>
      </p:sp>
      <p:pic>
        <p:nvPicPr>
          <p:cNvPr id="9" name="Picture 7" descr="Pati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78" y="2941115"/>
            <a:ext cx="2105478" cy="3684588"/>
          </a:xfrm>
        </p:spPr>
      </p:pic>
      <p:sp>
        <p:nvSpPr>
          <p:cNvPr id="60421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Доктор, какой у меня диагноз?</a:t>
            </a:r>
          </a:p>
        </p:txBody>
      </p:sp>
      <p:pic>
        <p:nvPicPr>
          <p:cNvPr id="8" name="Picture 8" descr="HMO00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64" y="2129051"/>
            <a:ext cx="2403883" cy="4728949"/>
          </a:xfrm>
        </p:spPr>
      </p:pic>
    </p:spTree>
    <p:extLst>
      <p:ext uri="{BB962C8B-B14F-4D97-AF65-F5344CB8AC3E}">
        <p14:creationId xmlns:p14="http://schemas.microsoft.com/office/powerpoint/2010/main" val="15789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2" y="599434"/>
            <a:ext cx="5336499" cy="33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0376" y="0"/>
            <a:ext cx="11450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dirty="0"/>
              <a:t>Натуральная </a:t>
            </a:r>
            <a:r>
              <a:rPr lang="ru-RU" sz="3200" dirty="0" smtClean="0"/>
              <a:t>оспа (последние случаи в мире и Казахстане)</a:t>
            </a:r>
            <a:endParaRPr lang="ru-RU" sz="32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15258"/>
              </p:ext>
            </p:extLst>
          </p:nvPr>
        </p:nvGraphicFramePr>
        <p:xfrm>
          <a:off x="8121437" y="584200"/>
          <a:ext cx="4114800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Image" r:id="rId4" imgW="5422222" imgH="5828571" progId="Photoshop.Image.6">
                  <p:embed/>
                </p:oleObj>
              </mc:Choice>
              <mc:Fallback>
                <p:oleObj name="Image" r:id="rId4" imgW="5422222" imgH="582857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437" y="584200"/>
                        <a:ext cx="4114800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112696"/>
              </p:ext>
            </p:extLst>
          </p:nvPr>
        </p:nvGraphicFramePr>
        <p:xfrm>
          <a:off x="5147560" y="584199"/>
          <a:ext cx="3290888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" r:id="rId6" imgW="4469841" imgH="6158730" progId="Photoshop.Image.6">
                  <p:embed/>
                </p:oleObj>
              </mc:Choice>
              <mc:Fallback>
                <p:oleObj name="Image" r:id="rId6" imgW="4469841" imgH="615873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560" y="584199"/>
                        <a:ext cx="3290888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ic4Pashient2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06" y="4040352"/>
            <a:ext cx="3156046" cy="28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ic6Pashient4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216"/>
            <a:ext cx="3588864" cy="25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8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756" y="23177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/>
              <a:t>Оспа животных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109EB1-4E34-409C-9AEF-AAABE4FC87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5" descr="smallp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0"/>
            <a:ext cx="3079750" cy="178911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44" t="1451" r="4597" b="1454"/>
          <a:stretch>
            <a:fillRect/>
          </a:stretch>
        </p:blipFill>
        <p:spPr bwMode="auto">
          <a:xfrm>
            <a:off x="7320136" y="1425655"/>
            <a:ext cx="3347864" cy="18236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t="3706" r="2927" b="3699"/>
          <a:stretch>
            <a:fillRect/>
          </a:stretch>
        </p:blipFill>
        <p:spPr bwMode="auto">
          <a:xfrm>
            <a:off x="4439816" y="1916832"/>
            <a:ext cx="2483620" cy="18722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799856" y="191683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Оспа обезьян</a:t>
            </a:r>
            <a:endParaRPr lang="en-US" dirty="0"/>
          </a:p>
        </p:txBody>
      </p:sp>
      <p:pic>
        <p:nvPicPr>
          <p:cNvPr id="13" name="Picture 4" descr="PictureCow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6801" y="4486718"/>
            <a:ext cx="2771800" cy="2389582"/>
          </a:xfrm>
          <a:prstGeom prst="rect">
            <a:avLst/>
          </a:prstGeom>
          <a:noFill/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52" y="3356992"/>
            <a:ext cx="4032448" cy="16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ermatology - FINGER: Orf  - ecthyma contagiosum">
            <a:hlinkClick r:id="rId7" tooltip="Dermatology - FINGER: Orf  - ecthyma contagiosum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150" y="5065714"/>
            <a:ext cx="22288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Orf_virus_infection_on_thum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2105" y="5057776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384444" y="5468154"/>
            <a:ext cx="1423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Оспа овец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2783632" y="4015517"/>
            <a:ext cx="228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Оспа коров</a:t>
            </a:r>
            <a:endParaRPr lang="en-US" sz="3200" dirty="0"/>
          </a:p>
        </p:txBody>
      </p:sp>
      <p:pic>
        <p:nvPicPr>
          <p:cNvPr id="19" name="Picture 4" descr="vaccin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8" y="935602"/>
            <a:ext cx="4136812" cy="31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5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70638" y="1052513"/>
            <a:ext cx="5821362" cy="53292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dirty="0">
                <a:latin typeface="Times New Roman" panose="02020603050405020304" pitchFamily="18" charset="0"/>
              </a:rPr>
              <a:t>Официально</a:t>
            </a:r>
          </a:p>
          <a:p>
            <a:pPr>
              <a:lnSpc>
                <a:spcPct val="90000"/>
              </a:lnSpc>
            </a:pPr>
            <a:r>
              <a:rPr lang="ru-RU" dirty="0"/>
              <a:t>Вирус оспы в настоящее время хранится в </a:t>
            </a:r>
            <a:r>
              <a:rPr lang="en-US" dirty="0"/>
              <a:t>CDC</a:t>
            </a:r>
            <a:r>
              <a:rPr lang="uz-Cyrl-UZ" dirty="0"/>
              <a:t> </a:t>
            </a:r>
            <a:r>
              <a:rPr lang="ru-RU" dirty="0"/>
              <a:t>в г. Атланта и</a:t>
            </a:r>
          </a:p>
          <a:p>
            <a:pPr>
              <a:lnSpc>
                <a:spcPct val="90000"/>
              </a:lnSpc>
            </a:pPr>
            <a:r>
              <a:rPr lang="ru-RU" dirty="0"/>
              <a:t> в России в Центре вирусологии и биотехнологии в Новосибирской области в г. Кольцово</a:t>
            </a:r>
            <a:r>
              <a:rPr lang="ru-RU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 случае биотерроризма или техногенной аварии возможна вспышка натуральной оспы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5" name="Picture 5" descr="freez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9210" y="322580"/>
            <a:ext cx="4500563" cy="6165850"/>
          </a:xfrm>
          <a:noFill/>
        </p:spPr>
      </p:pic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2787650" y="-100013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2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7640" y="0"/>
            <a:ext cx="11689079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sz="44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ru-RU" sz="4400" dirty="0" smtClean="0">
                <a:solidFill>
                  <a:schemeClr val="tx2"/>
                </a:solidFill>
              </a:rPr>
              <a:t>Возникновение новых патогенов </a:t>
            </a:r>
          </a:p>
          <a:p>
            <a:pPr algn="ctr" eaLnBrk="1" hangingPunct="1"/>
            <a:r>
              <a:rPr lang="ru-RU" sz="4400" b="1" dirty="0" smtClean="0"/>
              <a:t>А</a:t>
            </a:r>
            <a:r>
              <a:rPr lang="en-US" sz="4400" b="1" dirty="0"/>
              <a:t>/ California/04/2009 </a:t>
            </a:r>
            <a:r>
              <a:rPr lang="ru-RU" sz="4400" b="1" dirty="0"/>
              <a:t>(</a:t>
            </a:r>
            <a:r>
              <a:rPr lang="en-US" sz="4400" b="1" dirty="0"/>
              <a:t>H1N1</a:t>
            </a:r>
            <a:r>
              <a:rPr lang="ru-RU" sz="4400" b="1" dirty="0"/>
              <a:t>)</a:t>
            </a:r>
          </a:p>
          <a:p>
            <a:pPr algn="ctr" eaLnBrk="1" hangingPunct="1"/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1" y="1198418"/>
            <a:ext cx="11369038" cy="66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749040" y="1127760"/>
            <a:ext cx="6450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u="sng" dirty="0"/>
              <a:t>генетическая </a:t>
            </a:r>
            <a:r>
              <a:rPr lang="ru-RU" sz="3200" u="sng" dirty="0" err="1"/>
              <a:t>реассортация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32566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чем парадокс?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инфекционной службы в Республике Казахстан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КИЗы</a:t>
            </a:r>
            <a:r>
              <a:rPr lang="ru-RU" sz="3200" dirty="0" smtClean="0"/>
              <a:t> (в поликлиниках) – во многих поликлиниках нет врачей </a:t>
            </a:r>
          </a:p>
          <a:p>
            <a:r>
              <a:rPr lang="ru-RU" sz="3200" b="1" dirty="0" smtClean="0"/>
              <a:t>Инфекционные стационары </a:t>
            </a:r>
            <a:r>
              <a:rPr lang="ru-RU" sz="3200" dirty="0" smtClean="0"/>
              <a:t>(один в городе, обсуждается вопрос о закрытии)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Кто первый сталкивается с инфекционным больным?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ВОП</a:t>
            </a:r>
          </a:p>
          <a:p>
            <a:r>
              <a:rPr lang="ru-RU" sz="4400" dirty="0" smtClean="0"/>
              <a:t>Участковый врач</a:t>
            </a:r>
          </a:p>
          <a:p>
            <a:r>
              <a:rPr lang="ru-RU" sz="4400" dirty="0" smtClean="0"/>
              <a:t>Педиатр</a:t>
            </a:r>
          </a:p>
          <a:p>
            <a:r>
              <a:rPr lang="ru-RU" sz="4400" dirty="0" smtClean="0"/>
              <a:t>Узкие специалисты</a:t>
            </a:r>
          </a:p>
          <a:p>
            <a:r>
              <a:rPr lang="ru-RU" sz="4400" dirty="0" smtClean="0"/>
              <a:t>Врачи СНМП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2118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клинические синдромы инфекционных болезней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Лихорадка </a:t>
            </a:r>
          </a:p>
          <a:p>
            <a:r>
              <a:rPr lang="ru-RU" dirty="0" smtClean="0"/>
              <a:t>Диарея (</a:t>
            </a:r>
            <a:r>
              <a:rPr lang="ru-RU" dirty="0" err="1" smtClean="0"/>
              <a:t>гастроэнтероколит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Абдоминальный синдром (острый живот)</a:t>
            </a:r>
          </a:p>
          <a:p>
            <a:r>
              <a:rPr lang="ru-RU" dirty="0" smtClean="0"/>
              <a:t>Желтуха</a:t>
            </a:r>
          </a:p>
          <a:p>
            <a:r>
              <a:rPr lang="ru-RU" dirty="0" smtClean="0"/>
              <a:t>Экзантема (сыпь)</a:t>
            </a:r>
          </a:p>
          <a:p>
            <a:r>
              <a:rPr lang="ru-RU" dirty="0" smtClean="0"/>
              <a:t>Респираторный (катаральный) синдром</a:t>
            </a:r>
          </a:p>
          <a:p>
            <a:r>
              <a:rPr lang="ru-RU" dirty="0" smtClean="0"/>
              <a:t>Менингеальный синдром (энцефалит)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 smtClean="0"/>
              <a:t>Лимфаденопатия</a:t>
            </a:r>
            <a:endParaRPr lang="ru-RU" sz="3200" dirty="0" smtClean="0"/>
          </a:p>
          <a:p>
            <a:r>
              <a:rPr lang="ru-RU" sz="3200" dirty="0" smtClean="0"/>
              <a:t>Ангина (тонзиллит)</a:t>
            </a:r>
          </a:p>
          <a:p>
            <a:r>
              <a:rPr lang="ru-RU" sz="3200" dirty="0" smtClean="0"/>
              <a:t>Суставной синдром</a:t>
            </a:r>
          </a:p>
          <a:p>
            <a:r>
              <a:rPr lang="ru-RU" sz="3200" dirty="0" smtClean="0"/>
              <a:t>Геморрагический синдром</a:t>
            </a:r>
          </a:p>
          <a:p>
            <a:r>
              <a:rPr lang="ru-RU" sz="3200" dirty="0" smtClean="0"/>
              <a:t>Шок</a:t>
            </a:r>
          </a:p>
          <a:p>
            <a:r>
              <a:rPr lang="ru-RU" sz="3200" dirty="0" smtClean="0"/>
              <a:t>Кома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7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1057</Words>
  <Application>Microsoft Office PowerPoint</Application>
  <PresentationFormat>Широкоэкранный</PresentationFormat>
  <Paragraphs>190</Paragraphs>
  <Slides>30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Century Gothic</vt:lpstr>
      <vt:lpstr>Times New Roman</vt:lpstr>
      <vt:lpstr>Тема Office</vt:lpstr>
      <vt:lpstr>CorelDRAW!</vt:lpstr>
      <vt:lpstr>Фотография Photo Editor</vt:lpstr>
      <vt:lpstr>Clip</vt:lpstr>
      <vt:lpstr>Image</vt:lpstr>
      <vt:lpstr>Диаграмма Microsoft Excel</vt:lpstr>
      <vt:lpstr>Диаграмма</vt:lpstr>
      <vt:lpstr>Роль ПМСП  в ранней диагностике инфекционных болезней</vt:lpstr>
      <vt:lpstr>    ОПРЕДЕЛЕНИЕ </vt:lpstr>
      <vt:lpstr>Вопрос:</vt:lpstr>
      <vt:lpstr>Презентация PowerPoint</vt:lpstr>
      <vt:lpstr>Оспа животных</vt:lpstr>
      <vt:lpstr> </vt:lpstr>
      <vt:lpstr>Презентация PowerPoint</vt:lpstr>
      <vt:lpstr>В чем парадокс?</vt:lpstr>
      <vt:lpstr>Основные клинические синдромы инфекционных болезней</vt:lpstr>
      <vt:lpstr>Типы ошибок  в диагностике инфекционных болезней</vt:lpstr>
      <vt:lpstr>Количество больных с диагнозом ОКИ обратившихся в ПКО ГКИБ г.Алматы за 9 мес.2013 г.</vt:lpstr>
      <vt:lpstr>Основные направительные диагнозы:</vt:lpstr>
      <vt:lpstr>ДИАГНОЗ «ОСТРАЯ КИШЕЧНАЯ ИНФЕКЦИЯ»  СНЯТ  НА УРОВНЕ  ПРИЕМНО-КОНСУЛЬТАТИВНОГО ОТДЕЛЕНИЯ</vt:lpstr>
      <vt:lpstr>Структура заболеваний, протекающих  под маской ОКИ </vt:lpstr>
      <vt:lpstr>Бруцеллез- полиморфизм клиники</vt:lpstr>
      <vt:lpstr>Последствия ошибочной диагностики инфекционных заболеваний?</vt:lpstr>
      <vt:lpstr>Структура летальности в ГКИБ за 2011-2012 гг</vt:lpstr>
      <vt:lpstr>Структура  летальности от неинфекционных заболеваний  в ГКИБ за 2012 год</vt:lpstr>
      <vt:lpstr>Гиподиагностика ботулизма приводит к госпитализации в непрофильный стационар, упускается время для введения ПБС</vt:lpstr>
      <vt:lpstr>Менингеальный синдром: Как правило отмечается гиподиагностика!!! </vt:lpstr>
      <vt:lpstr>Менингококцемия=инфекционно-токсический шок</vt:lpstr>
      <vt:lpstr> Вскрытие и дренирование  лимфузла при чуме и туляремии запрещены →генерализация инфекции → инфекционно-токсический шок →смерть</vt:lpstr>
      <vt:lpstr>Первичная хирургическая обработка ПКА при сибирской язве запрещена →генерализация инфекции → инфекционно-токсический шок →смерть</vt:lpstr>
      <vt:lpstr>Актуальность особо опасных инфекций  в Казахстане</vt:lpstr>
      <vt:lpstr>Гиподиагностика ККГЛ в ЮКО привела не только к смерти пациентов,  но и медицинских работников </vt:lpstr>
      <vt:lpstr>Стандартное определение случая инфекционного заболевания </vt:lpstr>
      <vt:lpstr>ВЫВОДЫ:</vt:lpstr>
      <vt:lpstr>Типы ошибок в диагностике  инфекционных болезней</vt:lpstr>
      <vt:lpstr>Приглашение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ПМСП  в ранней диагностике инфекционных болезней</dc:title>
  <dc:creator>Асус</dc:creator>
  <cp:lastModifiedBy>Асус</cp:lastModifiedBy>
  <cp:revision>40</cp:revision>
  <dcterms:created xsi:type="dcterms:W3CDTF">2013-10-23T17:08:40Z</dcterms:created>
  <dcterms:modified xsi:type="dcterms:W3CDTF">2013-10-24T10:59:31Z</dcterms:modified>
</cp:coreProperties>
</file>