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6" r:id="rId2"/>
    <p:sldId id="257" r:id="rId3"/>
    <p:sldId id="259" r:id="rId4"/>
    <p:sldId id="261" r:id="rId5"/>
    <p:sldId id="262" r:id="rId6"/>
    <p:sldId id="264" r:id="rId7"/>
    <p:sldId id="288" r:id="rId8"/>
    <p:sldId id="284" r:id="rId9"/>
    <p:sldId id="276" r:id="rId10"/>
    <p:sldId id="277" r:id="rId11"/>
    <p:sldId id="287" r:id="rId12"/>
    <p:sldId id="281" r:id="rId13"/>
    <p:sldId id="282" r:id="rId14"/>
    <p:sldId id="289" r:id="rId15"/>
    <p:sldId id="290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>
      <p:cViewPr>
        <p:scale>
          <a:sx n="100" d="100"/>
          <a:sy n="100" d="100"/>
        </p:scale>
        <p:origin x="-300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A102AD-1D3F-4F37-926A-38A1139C4E2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0C3BB4-C6D4-4DDA-AE16-BF51425EFA54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2000" b="1" dirty="0" smtClean="0"/>
            <a:t>Интерн </a:t>
          </a:r>
          <a:r>
            <a:rPr lang="ru-RU" sz="2000" b="1" dirty="0" err="1" smtClean="0"/>
            <a:t>ВОП</a:t>
          </a:r>
          <a:endParaRPr lang="ru-RU" sz="2000" b="1" dirty="0"/>
        </a:p>
      </dgm:t>
    </dgm:pt>
    <dgm:pt modelId="{79B7B5A3-7FA4-4DF0-8846-3F7029439B4F}" type="parTrans" cxnId="{4B486510-113D-46E8-A7DF-C055F6011023}">
      <dgm:prSet/>
      <dgm:spPr/>
      <dgm:t>
        <a:bodyPr/>
        <a:lstStyle/>
        <a:p>
          <a:endParaRPr lang="ru-RU" sz="2000"/>
        </a:p>
      </dgm:t>
    </dgm:pt>
    <dgm:pt modelId="{C26F5536-1974-402A-8122-F3A9EE65A787}" type="sibTrans" cxnId="{4B486510-113D-46E8-A7DF-C055F6011023}">
      <dgm:prSet/>
      <dgm:spPr/>
      <dgm:t>
        <a:bodyPr/>
        <a:lstStyle/>
        <a:p>
          <a:endParaRPr lang="ru-RU" sz="2000"/>
        </a:p>
      </dgm:t>
    </dgm:pt>
    <dgm:pt modelId="{9BBED15F-F0DF-4EA0-A18A-4201F0E4C9FD}">
      <dgm:prSet phldrT="[Текст]" custT="1"/>
      <dgm:spPr/>
      <dgm:t>
        <a:bodyPr/>
        <a:lstStyle/>
        <a:p>
          <a:r>
            <a:rPr lang="ru-RU" sz="2000" dirty="0" smtClean="0"/>
            <a:t>Проф. </a:t>
          </a:r>
        </a:p>
        <a:p>
          <a:r>
            <a:rPr lang="ru-RU" sz="2000" dirty="0" smtClean="0"/>
            <a:t>осмотр	</a:t>
          </a:r>
          <a:endParaRPr lang="ru-RU" sz="2000" dirty="0"/>
        </a:p>
      </dgm:t>
    </dgm:pt>
    <dgm:pt modelId="{8429E9C8-1D5B-4F62-9487-885752DA78D0}" type="parTrans" cxnId="{A5F342EC-EB59-4995-91D1-3926A2824624}">
      <dgm:prSet/>
      <dgm:spPr/>
      <dgm:t>
        <a:bodyPr/>
        <a:lstStyle/>
        <a:p>
          <a:endParaRPr lang="ru-RU" sz="2000"/>
        </a:p>
      </dgm:t>
    </dgm:pt>
    <dgm:pt modelId="{4260302D-8A7D-44AC-81B3-ACE6D48669DC}" type="sibTrans" cxnId="{A5F342EC-EB59-4995-91D1-3926A2824624}">
      <dgm:prSet/>
      <dgm:spPr/>
      <dgm:t>
        <a:bodyPr/>
        <a:lstStyle/>
        <a:p>
          <a:endParaRPr lang="ru-RU" sz="2000"/>
        </a:p>
      </dgm:t>
    </dgm:pt>
    <dgm:pt modelId="{43B590E8-03A6-46EA-AAA4-6318D622BED2}">
      <dgm:prSet phldrT="[Текст]" custT="1"/>
      <dgm:spPr/>
      <dgm:t>
        <a:bodyPr/>
        <a:lstStyle/>
        <a:p>
          <a:r>
            <a:rPr lang="ru-RU" sz="2000" dirty="0" smtClean="0"/>
            <a:t>Проф.</a:t>
          </a:r>
        </a:p>
        <a:p>
          <a:r>
            <a:rPr lang="ru-RU" sz="2000" dirty="0" smtClean="0"/>
            <a:t> беседы	</a:t>
          </a:r>
          <a:endParaRPr lang="ru-RU" sz="2000" dirty="0"/>
        </a:p>
      </dgm:t>
    </dgm:pt>
    <dgm:pt modelId="{BDA74D9B-71D0-4DDD-AC65-F0EFA0D374DC}" type="parTrans" cxnId="{194C64EE-7FB7-4F4E-A5A7-DF82D5CDAC43}">
      <dgm:prSet/>
      <dgm:spPr/>
      <dgm:t>
        <a:bodyPr/>
        <a:lstStyle/>
        <a:p>
          <a:endParaRPr lang="ru-RU" sz="2000"/>
        </a:p>
      </dgm:t>
    </dgm:pt>
    <dgm:pt modelId="{63D0B3C7-FEAD-4491-8D86-A811F7E4A92B}" type="sibTrans" cxnId="{194C64EE-7FB7-4F4E-A5A7-DF82D5CDAC43}">
      <dgm:prSet/>
      <dgm:spPr/>
      <dgm:t>
        <a:bodyPr/>
        <a:lstStyle/>
        <a:p>
          <a:endParaRPr lang="ru-RU" sz="2000"/>
        </a:p>
      </dgm:t>
    </dgm:pt>
    <dgm:pt modelId="{6D638587-0F41-4FD5-B17B-0B9E90D21AE8}">
      <dgm:prSet phldrT="[Текст]" custT="1"/>
      <dgm:spPr/>
      <dgm:t>
        <a:bodyPr/>
        <a:lstStyle/>
        <a:p>
          <a:r>
            <a:rPr lang="ru-RU" sz="2000" dirty="0" err="1" smtClean="0"/>
            <a:t>Консуль-тирование</a:t>
          </a:r>
          <a:endParaRPr lang="ru-RU" sz="2000" dirty="0"/>
        </a:p>
      </dgm:t>
    </dgm:pt>
    <dgm:pt modelId="{9C325FF1-852A-4A30-AD2E-9878639D1051}" type="parTrans" cxnId="{9B9D61AE-FCF4-4971-B2AE-7920E96BE450}">
      <dgm:prSet/>
      <dgm:spPr/>
      <dgm:t>
        <a:bodyPr/>
        <a:lstStyle/>
        <a:p>
          <a:endParaRPr lang="ru-RU" sz="2000"/>
        </a:p>
      </dgm:t>
    </dgm:pt>
    <dgm:pt modelId="{C3427490-0EFA-42F3-8419-5582426C7ED3}" type="sibTrans" cxnId="{9B9D61AE-FCF4-4971-B2AE-7920E96BE450}">
      <dgm:prSet/>
      <dgm:spPr/>
      <dgm:t>
        <a:bodyPr/>
        <a:lstStyle/>
        <a:p>
          <a:endParaRPr lang="ru-RU" sz="2000"/>
        </a:p>
      </dgm:t>
    </dgm:pt>
    <dgm:pt modelId="{8C32101D-0190-4EB0-807F-28E72C06AD09}">
      <dgm:prSet custT="1"/>
      <dgm:spPr/>
      <dgm:t>
        <a:bodyPr/>
        <a:lstStyle/>
        <a:p>
          <a:r>
            <a:rPr lang="ru-RU" sz="2000" dirty="0" smtClean="0"/>
            <a:t>Лечебный процесс</a:t>
          </a:r>
          <a:endParaRPr lang="ru-RU" sz="2000" dirty="0"/>
        </a:p>
      </dgm:t>
    </dgm:pt>
    <dgm:pt modelId="{57607F52-6FA1-45B3-885F-FFAE7A452E13}" type="parTrans" cxnId="{A57DD5D3-0BBD-4707-8B2A-32AB9AA6A20A}">
      <dgm:prSet/>
      <dgm:spPr/>
      <dgm:t>
        <a:bodyPr/>
        <a:lstStyle/>
        <a:p>
          <a:endParaRPr lang="ru-RU" sz="2000"/>
        </a:p>
      </dgm:t>
    </dgm:pt>
    <dgm:pt modelId="{0DDE6855-45CF-4199-8BDA-20669A860350}" type="sibTrans" cxnId="{A57DD5D3-0BBD-4707-8B2A-32AB9AA6A20A}">
      <dgm:prSet/>
      <dgm:spPr/>
      <dgm:t>
        <a:bodyPr/>
        <a:lstStyle/>
        <a:p>
          <a:endParaRPr lang="ru-RU" sz="2000"/>
        </a:p>
      </dgm:t>
    </dgm:pt>
    <dgm:pt modelId="{AC76FBBF-1379-4992-9C15-5297CEDBA4D6}">
      <dgm:prSet/>
      <dgm:spPr/>
      <dgm:t>
        <a:bodyPr/>
        <a:lstStyle/>
        <a:p>
          <a:r>
            <a:rPr lang="ru-RU" dirty="0" smtClean="0"/>
            <a:t>Учебная </a:t>
          </a:r>
          <a:r>
            <a:rPr lang="ru-RU" dirty="0" err="1" smtClean="0"/>
            <a:t>амб.карта</a:t>
          </a:r>
          <a:endParaRPr lang="ru-RU" dirty="0"/>
        </a:p>
      </dgm:t>
    </dgm:pt>
    <dgm:pt modelId="{76DC7658-1ED8-41FE-B1F1-DFCCDB1AEB01}" type="parTrans" cxnId="{9012EAE8-8A3D-4680-84CF-7C37403A1865}">
      <dgm:prSet/>
      <dgm:spPr/>
      <dgm:t>
        <a:bodyPr/>
        <a:lstStyle/>
        <a:p>
          <a:endParaRPr lang="ru-RU"/>
        </a:p>
      </dgm:t>
    </dgm:pt>
    <dgm:pt modelId="{295C9BF3-82FD-4C4E-8FF2-85536D40C0E9}" type="sibTrans" cxnId="{9012EAE8-8A3D-4680-84CF-7C37403A1865}">
      <dgm:prSet/>
      <dgm:spPr/>
      <dgm:t>
        <a:bodyPr/>
        <a:lstStyle/>
        <a:p>
          <a:endParaRPr lang="ru-RU"/>
        </a:p>
      </dgm:t>
    </dgm:pt>
    <dgm:pt modelId="{EB64FEE9-0D51-4CED-86A6-1F545D9945D5}">
      <dgm:prSet/>
      <dgm:spPr/>
      <dgm:t>
        <a:bodyPr/>
        <a:lstStyle/>
        <a:p>
          <a:r>
            <a:rPr lang="ru-RU" dirty="0" smtClean="0"/>
            <a:t>Видеоролик бесед</a:t>
          </a:r>
          <a:endParaRPr lang="ru-RU" dirty="0"/>
        </a:p>
      </dgm:t>
    </dgm:pt>
    <dgm:pt modelId="{7A0B39CD-2447-44EC-807B-D1F5CF97976F}" type="parTrans" cxnId="{4F468B70-F636-491E-B36B-C2800436EDC9}">
      <dgm:prSet/>
      <dgm:spPr/>
      <dgm:t>
        <a:bodyPr/>
        <a:lstStyle/>
        <a:p>
          <a:endParaRPr lang="ru-RU"/>
        </a:p>
      </dgm:t>
    </dgm:pt>
    <dgm:pt modelId="{EAD87D43-67EA-4FBC-B0A4-8256B00D23B6}" type="sibTrans" cxnId="{4F468B70-F636-491E-B36B-C2800436EDC9}">
      <dgm:prSet/>
      <dgm:spPr/>
      <dgm:t>
        <a:bodyPr/>
        <a:lstStyle/>
        <a:p>
          <a:endParaRPr lang="ru-RU"/>
        </a:p>
      </dgm:t>
    </dgm:pt>
    <dgm:pt modelId="{1C1100A9-5442-4EFD-BCEF-A9492747BDCF}" type="pres">
      <dgm:prSet presAssocID="{99A102AD-1D3F-4F37-926A-38A1139C4E2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8F2B3C5-60F8-43DA-8296-21D30EE4E790}" type="pres">
      <dgm:prSet presAssocID="{590C3BB4-C6D4-4DDA-AE16-BF51425EFA54}" presName="hierRoot1" presStyleCnt="0">
        <dgm:presLayoutVars>
          <dgm:hierBranch val="init"/>
        </dgm:presLayoutVars>
      </dgm:prSet>
      <dgm:spPr/>
    </dgm:pt>
    <dgm:pt modelId="{B7F15278-5E26-459F-8EDD-174EFEDD3DD9}" type="pres">
      <dgm:prSet presAssocID="{590C3BB4-C6D4-4DDA-AE16-BF51425EFA54}" presName="rootComposite1" presStyleCnt="0"/>
      <dgm:spPr/>
    </dgm:pt>
    <dgm:pt modelId="{328A1B13-014C-438D-B817-B5E7E93DBC03}" type="pres">
      <dgm:prSet presAssocID="{590C3BB4-C6D4-4DDA-AE16-BF51425EFA54}" presName="rootText1" presStyleLbl="node0" presStyleIdx="0" presStyleCnt="1" custScaleX="280046" custScaleY="180549" custLinFactNeighborY="-617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8E3E35-D1E1-442E-85C7-6E7BCC35A830}" type="pres">
      <dgm:prSet presAssocID="{590C3BB4-C6D4-4DDA-AE16-BF51425EFA5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DE23D85-3C30-4F3A-B6F9-094491DC9DFB}" type="pres">
      <dgm:prSet presAssocID="{590C3BB4-C6D4-4DDA-AE16-BF51425EFA54}" presName="hierChild2" presStyleCnt="0"/>
      <dgm:spPr/>
    </dgm:pt>
    <dgm:pt modelId="{920F4286-3B3D-4958-A179-F55A33A1DC5D}" type="pres">
      <dgm:prSet presAssocID="{8429E9C8-1D5B-4F62-9487-885752DA78D0}" presName="Name37" presStyleLbl="parChTrans1D2" presStyleIdx="0" presStyleCnt="6"/>
      <dgm:spPr/>
      <dgm:t>
        <a:bodyPr/>
        <a:lstStyle/>
        <a:p>
          <a:endParaRPr lang="ru-RU"/>
        </a:p>
      </dgm:t>
    </dgm:pt>
    <dgm:pt modelId="{8931C926-23AB-4C97-8058-C00160BC8756}" type="pres">
      <dgm:prSet presAssocID="{9BBED15F-F0DF-4EA0-A18A-4201F0E4C9FD}" presName="hierRoot2" presStyleCnt="0">
        <dgm:presLayoutVars>
          <dgm:hierBranch val="init"/>
        </dgm:presLayoutVars>
      </dgm:prSet>
      <dgm:spPr/>
    </dgm:pt>
    <dgm:pt modelId="{7B1A1C0C-5B4B-4C3D-B184-0809C0F8BA52}" type="pres">
      <dgm:prSet presAssocID="{9BBED15F-F0DF-4EA0-A18A-4201F0E4C9FD}" presName="rootComposite" presStyleCnt="0"/>
      <dgm:spPr/>
    </dgm:pt>
    <dgm:pt modelId="{40DFC3B5-DF7B-40C8-B92C-980B0D3E993D}" type="pres">
      <dgm:prSet presAssocID="{9BBED15F-F0DF-4EA0-A18A-4201F0E4C9FD}" presName="rootText" presStyleLbl="node2" presStyleIdx="0" presStyleCnt="6" custScaleX="143535" custScaleY="1596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B7BC1F-FD7A-4B68-BF87-6136D07AA141}" type="pres">
      <dgm:prSet presAssocID="{9BBED15F-F0DF-4EA0-A18A-4201F0E4C9FD}" presName="rootConnector" presStyleLbl="node2" presStyleIdx="0" presStyleCnt="6"/>
      <dgm:spPr/>
      <dgm:t>
        <a:bodyPr/>
        <a:lstStyle/>
        <a:p>
          <a:endParaRPr lang="ru-RU"/>
        </a:p>
      </dgm:t>
    </dgm:pt>
    <dgm:pt modelId="{8FF4BF56-4901-45E5-A036-33CEA761B69C}" type="pres">
      <dgm:prSet presAssocID="{9BBED15F-F0DF-4EA0-A18A-4201F0E4C9FD}" presName="hierChild4" presStyleCnt="0"/>
      <dgm:spPr/>
    </dgm:pt>
    <dgm:pt modelId="{E5D0D63A-B8C6-4264-B0BF-31DF64DC73CD}" type="pres">
      <dgm:prSet presAssocID="{9BBED15F-F0DF-4EA0-A18A-4201F0E4C9FD}" presName="hierChild5" presStyleCnt="0"/>
      <dgm:spPr/>
    </dgm:pt>
    <dgm:pt modelId="{FF41D37E-CB58-4DFE-A8F4-785E0C6B9B4A}" type="pres">
      <dgm:prSet presAssocID="{BDA74D9B-71D0-4DDD-AC65-F0EFA0D374DC}" presName="Name37" presStyleLbl="parChTrans1D2" presStyleIdx="1" presStyleCnt="6"/>
      <dgm:spPr/>
      <dgm:t>
        <a:bodyPr/>
        <a:lstStyle/>
        <a:p>
          <a:endParaRPr lang="ru-RU"/>
        </a:p>
      </dgm:t>
    </dgm:pt>
    <dgm:pt modelId="{2329CFE2-DB85-462F-ADBE-20A65C02D736}" type="pres">
      <dgm:prSet presAssocID="{43B590E8-03A6-46EA-AAA4-6318D622BED2}" presName="hierRoot2" presStyleCnt="0">
        <dgm:presLayoutVars>
          <dgm:hierBranch val="init"/>
        </dgm:presLayoutVars>
      </dgm:prSet>
      <dgm:spPr/>
    </dgm:pt>
    <dgm:pt modelId="{5B4584B1-C957-4D55-950E-8633108ED6E2}" type="pres">
      <dgm:prSet presAssocID="{43B590E8-03A6-46EA-AAA4-6318D622BED2}" presName="rootComposite" presStyleCnt="0"/>
      <dgm:spPr/>
    </dgm:pt>
    <dgm:pt modelId="{273A1F25-366E-4330-B0EE-3959E9A27472}" type="pres">
      <dgm:prSet presAssocID="{43B590E8-03A6-46EA-AAA4-6318D622BED2}" presName="rootText" presStyleLbl="node2" presStyleIdx="1" presStyleCnt="6" custScaleX="143535" custScaleY="1596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2E80F1-0210-4C30-91AF-5E9D2462A83F}" type="pres">
      <dgm:prSet presAssocID="{43B590E8-03A6-46EA-AAA4-6318D622BED2}" presName="rootConnector" presStyleLbl="node2" presStyleIdx="1" presStyleCnt="6"/>
      <dgm:spPr/>
      <dgm:t>
        <a:bodyPr/>
        <a:lstStyle/>
        <a:p>
          <a:endParaRPr lang="ru-RU"/>
        </a:p>
      </dgm:t>
    </dgm:pt>
    <dgm:pt modelId="{A7B10C8C-17FC-45B0-8E89-229DB07B2BB2}" type="pres">
      <dgm:prSet presAssocID="{43B590E8-03A6-46EA-AAA4-6318D622BED2}" presName="hierChild4" presStyleCnt="0"/>
      <dgm:spPr/>
    </dgm:pt>
    <dgm:pt modelId="{81FB7A54-AE41-4EE4-9691-9D805CA33D07}" type="pres">
      <dgm:prSet presAssocID="{43B590E8-03A6-46EA-AAA4-6318D622BED2}" presName="hierChild5" presStyleCnt="0"/>
      <dgm:spPr/>
    </dgm:pt>
    <dgm:pt modelId="{EA3ED867-4F4F-47D9-8BB3-F41D48FAB91F}" type="pres">
      <dgm:prSet presAssocID="{9C325FF1-852A-4A30-AD2E-9878639D1051}" presName="Name37" presStyleLbl="parChTrans1D2" presStyleIdx="2" presStyleCnt="6"/>
      <dgm:spPr/>
      <dgm:t>
        <a:bodyPr/>
        <a:lstStyle/>
        <a:p>
          <a:endParaRPr lang="ru-RU"/>
        </a:p>
      </dgm:t>
    </dgm:pt>
    <dgm:pt modelId="{92CD4F49-E882-42B5-82D3-B16AEA2CD173}" type="pres">
      <dgm:prSet presAssocID="{6D638587-0F41-4FD5-B17B-0B9E90D21AE8}" presName="hierRoot2" presStyleCnt="0">
        <dgm:presLayoutVars>
          <dgm:hierBranch val="init"/>
        </dgm:presLayoutVars>
      </dgm:prSet>
      <dgm:spPr/>
    </dgm:pt>
    <dgm:pt modelId="{9D35BDC5-BE41-4DFE-A172-841DF1139967}" type="pres">
      <dgm:prSet presAssocID="{6D638587-0F41-4FD5-B17B-0B9E90D21AE8}" presName="rootComposite" presStyleCnt="0"/>
      <dgm:spPr/>
    </dgm:pt>
    <dgm:pt modelId="{DF8B9BE7-10D0-4D20-8439-E8DD3C99EBFF}" type="pres">
      <dgm:prSet presAssocID="{6D638587-0F41-4FD5-B17B-0B9E90D21AE8}" presName="rootText" presStyleLbl="node2" presStyleIdx="2" presStyleCnt="6" custScaleX="143535" custScaleY="1596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9F0018-480A-46CF-B300-7F98C2C4A53F}" type="pres">
      <dgm:prSet presAssocID="{6D638587-0F41-4FD5-B17B-0B9E90D21AE8}" presName="rootConnector" presStyleLbl="node2" presStyleIdx="2" presStyleCnt="6"/>
      <dgm:spPr/>
      <dgm:t>
        <a:bodyPr/>
        <a:lstStyle/>
        <a:p>
          <a:endParaRPr lang="ru-RU"/>
        </a:p>
      </dgm:t>
    </dgm:pt>
    <dgm:pt modelId="{53AF572F-6415-404F-85AE-DD7617F8F01B}" type="pres">
      <dgm:prSet presAssocID="{6D638587-0F41-4FD5-B17B-0B9E90D21AE8}" presName="hierChild4" presStyleCnt="0"/>
      <dgm:spPr/>
    </dgm:pt>
    <dgm:pt modelId="{5CACF505-645F-4E31-B9C3-865C20C18A33}" type="pres">
      <dgm:prSet presAssocID="{6D638587-0F41-4FD5-B17B-0B9E90D21AE8}" presName="hierChild5" presStyleCnt="0"/>
      <dgm:spPr/>
    </dgm:pt>
    <dgm:pt modelId="{5CA4096D-1CF4-48B1-A101-9F01FEE8E795}" type="pres">
      <dgm:prSet presAssocID="{57607F52-6FA1-45B3-885F-FFAE7A452E13}" presName="Name37" presStyleLbl="parChTrans1D2" presStyleIdx="3" presStyleCnt="6"/>
      <dgm:spPr/>
      <dgm:t>
        <a:bodyPr/>
        <a:lstStyle/>
        <a:p>
          <a:endParaRPr lang="ru-RU"/>
        </a:p>
      </dgm:t>
    </dgm:pt>
    <dgm:pt modelId="{D5DF4505-E8CF-45EB-B531-6EC550BA38A3}" type="pres">
      <dgm:prSet presAssocID="{8C32101D-0190-4EB0-807F-28E72C06AD09}" presName="hierRoot2" presStyleCnt="0">
        <dgm:presLayoutVars>
          <dgm:hierBranch val="init"/>
        </dgm:presLayoutVars>
      </dgm:prSet>
      <dgm:spPr/>
    </dgm:pt>
    <dgm:pt modelId="{003EC36C-ACAE-4EAE-9ED8-EEFCB3E778B6}" type="pres">
      <dgm:prSet presAssocID="{8C32101D-0190-4EB0-807F-28E72C06AD09}" presName="rootComposite" presStyleCnt="0"/>
      <dgm:spPr/>
    </dgm:pt>
    <dgm:pt modelId="{33D1DEAB-AD22-450D-A0BD-C88BF0943DFA}" type="pres">
      <dgm:prSet presAssocID="{8C32101D-0190-4EB0-807F-28E72C06AD09}" presName="rootText" presStyleLbl="node2" presStyleIdx="3" presStyleCnt="6" custScaleX="143535" custScaleY="1596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4DDFD6-E60C-4F73-91B9-18DCF45F1B1C}" type="pres">
      <dgm:prSet presAssocID="{8C32101D-0190-4EB0-807F-28E72C06AD09}" presName="rootConnector" presStyleLbl="node2" presStyleIdx="3" presStyleCnt="6"/>
      <dgm:spPr/>
      <dgm:t>
        <a:bodyPr/>
        <a:lstStyle/>
        <a:p>
          <a:endParaRPr lang="ru-RU"/>
        </a:p>
      </dgm:t>
    </dgm:pt>
    <dgm:pt modelId="{E96D4821-F43F-4B54-A140-23A53F8F8FA2}" type="pres">
      <dgm:prSet presAssocID="{8C32101D-0190-4EB0-807F-28E72C06AD09}" presName="hierChild4" presStyleCnt="0"/>
      <dgm:spPr/>
    </dgm:pt>
    <dgm:pt modelId="{947AC7CB-E400-40AF-B23D-75ABA0B95991}" type="pres">
      <dgm:prSet presAssocID="{8C32101D-0190-4EB0-807F-28E72C06AD09}" presName="hierChild5" presStyleCnt="0"/>
      <dgm:spPr/>
    </dgm:pt>
    <dgm:pt modelId="{F59CDDDE-6C57-4067-9BAC-A34B38E5A33F}" type="pres">
      <dgm:prSet presAssocID="{76DC7658-1ED8-41FE-B1F1-DFCCDB1AEB01}" presName="Name37" presStyleLbl="parChTrans1D2" presStyleIdx="4" presStyleCnt="6"/>
      <dgm:spPr/>
      <dgm:t>
        <a:bodyPr/>
        <a:lstStyle/>
        <a:p>
          <a:endParaRPr lang="ru-RU"/>
        </a:p>
      </dgm:t>
    </dgm:pt>
    <dgm:pt modelId="{E5828761-726C-44D7-9A8E-DC7220785B76}" type="pres">
      <dgm:prSet presAssocID="{AC76FBBF-1379-4992-9C15-5297CEDBA4D6}" presName="hierRoot2" presStyleCnt="0">
        <dgm:presLayoutVars>
          <dgm:hierBranch val="init"/>
        </dgm:presLayoutVars>
      </dgm:prSet>
      <dgm:spPr/>
    </dgm:pt>
    <dgm:pt modelId="{86645D56-CB94-40E7-92BE-A2A394B36ACC}" type="pres">
      <dgm:prSet presAssocID="{AC76FBBF-1379-4992-9C15-5297CEDBA4D6}" presName="rootComposite" presStyleCnt="0"/>
      <dgm:spPr/>
    </dgm:pt>
    <dgm:pt modelId="{2AFA843B-CB20-4979-A848-8485BFCC6577}" type="pres">
      <dgm:prSet presAssocID="{AC76FBBF-1379-4992-9C15-5297CEDBA4D6}" presName="rootText" presStyleLbl="node2" presStyleIdx="4" presStyleCnt="6" custScaleX="143535" custScaleY="1596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983798-674D-4CFE-ABB2-8AD3B1AC71D3}" type="pres">
      <dgm:prSet presAssocID="{AC76FBBF-1379-4992-9C15-5297CEDBA4D6}" presName="rootConnector" presStyleLbl="node2" presStyleIdx="4" presStyleCnt="6"/>
      <dgm:spPr/>
      <dgm:t>
        <a:bodyPr/>
        <a:lstStyle/>
        <a:p>
          <a:endParaRPr lang="ru-RU"/>
        </a:p>
      </dgm:t>
    </dgm:pt>
    <dgm:pt modelId="{FD839A67-53C3-4374-B16A-54000633B1CB}" type="pres">
      <dgm:prSet presAssocID="{AC76FBBF-1379-4992-9C15-5297CEDBA4D6}" presName="hierChild4" presStyleCnt="0"/>
      <dgm:spPr/>
    </dgm:pt>
    <dgm:pt modelId="{663B7644-3744-4BA5-B911-0A7E4D1BE8C9}" type="pres">
      <dgm:prSet presAssocID="{AC76FBBF-1379-4992-9C15-5297CEDBA4D6}" presName="hierChild5" presStyleCnt="0"/>
      <dgm:spPr/>
    </dgm:pt>
    <dgm:pt modelId="{FDAF4FE1-0FFD-45B9-9F96-9590D3696F2D}" type="pres">
      <dgm:prSet presAssocID="{7A0B39CD-2447-44EC-807B-D1F5CF97976F}" presName="Name37" presStyleLbl="parChTrans1D2" presStyleIdx="5" presStyleCnt="6"/>
      <dgm:spPr/>
      <dgm:t>
        <a:bodyPr/>
        <a:lstStyle/>
        <a:p>
          <a:endParaRPr lang="ru-RU"/>
        </a:p>
      </dgm:t>
    </dgm:pt>
    <dgm:pt modelId="{B7535874-DD65-4671-B885-103B5244C8E6}" type="pres">
      <dgm:prSet presAssocID="{EB64FEE9-0D51-4CED-86A6-1F545D9945D5}" presName="hierRoot2" presStyleCnt="0">
        <dgm:presLayoutVars>
          <dgm:hierBranch val="init"/>
        </dgm:presLayoutVars>
      </dgm:prSet>
      <dgm:spPr/>
    </dgm:pt>
    <dgm:pt modelId="{68F26761-3E00-4AFB-B751-1729489AC331}" type="pres">
      <dgm:prSet presAssocID="{EB64FEE9-0D51-4CED-86A6-1F545D9945D5}" presName="rootComposite" presStyleCnt="0"/>
      <dgm:spPr/>
    </dgm:pt>
    <dgm:pt modelId="{4CBC22C0-4E3B-4DEA-91EC-6105D40A0719}" type="pres">
      <dgm:prSet presAssocID="{EB64FEE9-0D51-4CED-86A6-1F545D9945D5}" presName="rootText" presStyleLbl="node2" presStyleIdx="5" presStyleCnt="6" custScaleX="143535" custScaleY="1596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965C65-8078-49A4-B1F2-EF1A4CB799F2}" type="pres">
      <dgm:prSet presAssocID="{EB64FEE9-0D51-4CED-86A6-1F545D9945D5}" presName="rootConnector" presStyleLbl="node2" presStyleIdx="5" presStyleCnt="6"/>
      <dgm:spPr/>
      <dgm:t>
        <a:bodyPr/>
        <a:lstStyle/>
        <a:p>
          <a:endParaRPr lang="ru-RU"/>
        </a:p>
      </dgm:t>
    </dgm:pt>
    <dgm:pt modelId="{9C70FC92-9F43-4F8D-B47D-BF068B7122DF}" type="pres">
      <dgm:prSet presAssocID="{EB64FEE9-0D51-4CED-86A6-1F545D9945D5}" presName="hierChild4" presStyleCnt="0"/>
      <dgm:spPr/>
    </dgm:pt>
    <dgm:pt modelId="{0CBEF098-DE6C-40CC-A418-C53C45A99D10}" type="pres">
      <dgm:prSet presAssocID="{EB64FEE9-0D51-4CED-86A6-1F545D9945D5}" presName="hierChild5" presStyleCnt="0"/>
      <dgm:spPr/>
    </dgm:pt>
    <dgm:pt modelId="{83A8B9AB-BE48-4426-82DC-BA5F1AADB77E}" type="pres">
      <dgm:prSet presAssocID="{590C3BB4-C6D4-4DDA-AE16-BF51425EFA54}" presName="hierChild3" presStyleCnt="0"/>
      <dgm:spPr/>
    </dgm:pt>
  </dgm:ptLst>
  <dgm:cxnLst>
    <dgm:cxn modelId="{C0476BA6-824B-4FFA-9519-25FC9766C70C}" type="presOf" srcId="{9C325FF1-852A-4A30-AD2E-9878639D1051}" destId="{EA3ED867-4F4F-47D9-8BB3-F41D48FAB91F}" srcOrd="0" destOrd="0" presId="urn:microsoft.com/office/officeart/2005/8/layout/orgChart1"/>
    <dgm:cxn modelId="{A7332645-4C81-4482-8194-735070AB192E}" type="presOf" srcId="{EB64FEE9-0D51-4CED-86A6-1F545D9945D5}" destId="{4CBC22C0-4E3B-4DEA-91EC-6105D40A0719}" srcOrd="0" destOrd="0" presId="urn:microsoft.com/office/officeart/2005/8/layout/orgChart1"/>
    <dgm:cxn modelId="{D5D8FF2A-2632-4425-8D65-83485C03E3B0}" type="presOf" srcId="{76DC7658-1ED8-41FE-B1F1-DFCCDB1AEB01}" destId="{F59CDDDE-6C57-4067-9BAC-A34B38E5A33F}" srcOrd="0" destOrd="0" presId="urn:microsoft.com/office/officeart/2005/8/layout/orgChart1"/>
    <dgm:cxn modelId="{660285CE-C948-4332-BB85-7760C23C7406}" type="presOf" srcId="{43B590E8-03A6-46EA-AAA4-6318D622BED2}" destId="{273A1F25-366E-4330-B0EE-3959E9A27472}" srcOrd="0" destOrd="0" presId="urn:microsoft.com/office/officeart/2005/8/layout/orgChart1"/>
    <dgm:cxn modelId="{A5F342EC-EB59-4995-91D1-3926A2824624}" srcId="{590C3BB4-C6D4-4DDA-AE16-BF51425EFA54}" destId="{9BBED15F-F0DF-4EA0-A18A-4201F0E4C9FD}" srcOrd="0" destOrd="0" parTransId="{8429E9C8-1D5B-4F62-9487-885752DA78D0}" sibTransId="{4260302D-8A7D-44AC-81B3-ACE6D48669DC}"/>
    <dgm:cxn modelId="{84A4695D-BAAA-462E-A190-AAEC2E80F276}" type="presOf" srcId="{57607F52-6FA1-45B3-885F-FFAE7A452E13}" destId="{5CA4096D-1CF4-48B1-A101-9F01FEE8E795}" srcOrd="0" destOrd="0" presId="urn:microsoft.com/office/officeart/2005/8/layout/orgChart1"/>
    <dgm:cxn modelId="{E9885CDD-BF5F-46CE-9A23-05AEABE15351}" type="presOf" srcId="{BDA74D9B-71D0-4DDD-AC65-F0EFA0D374DC}" destId="{FF41D37E-CB58-4DFE-A8F4-785E0C6B9B4A}" srcOrd="0" destOrd="0" presId="urn:microsoft.com/office/officeart/2005/8/layout/orgChart1"/>
    <dgm:cxn modelId="{4F468B70-F636-491E-B36B-C2800436EDC9}" srcId="{590C3BB4-C6D4-4DDA-AE16-BF51425EFA54}" destId="{EB64FEE9-0D51-4CED-86A6-1F545D9945D5}" srcOrd="5" destOrd="0" parTransId="{7A0B39CD-2447-44EC-807B-D1F5CF97976F}" sibTransId="{EAD87D43-67EA-4FBC-B0A4-8256B00D23B6}"/>
    <dgm:cxn modelId="{7969226D-1DC6-4B5A-AAE7-1C6842C6906C}" type="presOf" srcId="{9BBED15F-F0DF-4EA0-A18A-4201F0E4C9FD}" destId="{40B7BC1F-FD7A-4B68-BF87-6136D07AA141}" srcOrd="1" destOrd="0" presId="urn:microsoft.com/office/officeart/2005/8/layout/orgChart1"/>
    <dgm:cxn modelId="{A57DD5D3-0BBD-4707-8B2A-32AB9AA6A20A}" srcId="{590C3BB4-C6D4-4DDA-AE16-BF51425EFA54}" destId="{8C32101D-0190-4EB0-807F-28E72C06AD09}" srcOrd="3" destOrd="0" parTransId="{57607F52-6FA1-45B3-885F-FFAE7A452E13}" sibTransId="{0DDE6855-45CF-4199-8BDA-20669A860350}"/>
    <dgm:cxn modelId="{2656CB83-DA46-4498-BC6C-EAFA102D6919}" type="presOf" srcId="{AC76FBBF-1379-4992-9C15-5297CEDBA4D6}" destId="{2AFA843B-CB20-4979-A848-8485BFCC6577}" srcOrd="0" destOrd="0" presId="urn:microsoft.com/office/officeart/2005/8/layout/orgChart1"/>
    <dgm:cxn modelId="{F21D87C0-DAB5-4B4F-9E42-3D64B63ED0E4}" type="presOf" srcId="{EB64FEE9-0D51-4CED-86A6-1F545D9945D5}" destId="{24965C65-8078-49A4-B1F2-EF1A4CB799F2}" srcOrd="1" destOrd="0" presId="urn:microsoft.com/office/officeart/2005/8/layout/orgChart1"/>
    <dgm:cxn modelId="{9EAB2697-C1C6-45A2-A476-8D96618D69C0}" type="presOf" srcId="{AC76FBBF-1379-4992-9C15-5297CEDBA4D6}" destId="{9C983798-674D-4CFE-ABB2-8AD3B1AC71D3}" srcOrd="1" destOrd="0" presId="urn:microsoft.com/office/officeart/2005/8/layout/orgChart1"/>
    <dgm:cxn modelId="{1FCDE152-7996-4597-85D5-169CEDBFB32E}" type="presOf" srcId="{8C32101D-0190-4EB0-807F-28E72C06AD09}" destId="{33D1DEAB-AD22-450D-A0BD-C88BF0943DFA}" srcOrd="0" destOrd="0" presId="urn:microsoft.com/office/officeart/2005/8/layout/orgChart1"/>
    <dgm:cxn modelId="{86202BD3-86D8-414B-96B0-C437AAF501AB}" type="presOf" srcId="{6D638587-0F41-4FD5-B17B-0B9E90D21AE8}" destId="{0E9F0018-480A-46CF-B300-7F98C2C4A53F}" srcOrd="1" destOrd="0" presId="urn:microsoft.com/office/officeart/2005/8/layout/orgChart1"/>
    <dgm:cxn modelId="{0E7D6D1C-F616-40D7-A490-EAECFD5AAB8E}" type="presOf" srcId="{590C3BB4-C6D4-4DDA-AE16-BF51425EFA54}" destId="{908E3E35-D1E1-442E-85C7-6E7BCC35A830}" srcOrd="1" destOrd="0" presId="urn:microsoft.com/office/officeart/2005/8/layout/orgChart1"/>
    <dgm:cxn modelId="{5114E2C6-AF4F-4C73-856C-87F8917DC118}" type="presOf" srcId="{9BBED15F-F0DF-4EA0-A18A-4201F0E4C9FD}" destId="{40DFC3B5-DF7B-40C8-B92C-980B0D3E993D}" srcOrd="0" destOrd="0" presId="urn:microsoft.com/office/officeart/2005/8/layout/orgChart1"/>
    <dgm:cxn modelId="{4B486510-113D-46E8-A7DF-C055F6011023}" srcId="{99A102AD-1D3F-4F37-926A-38A1139C4E21}" destId="{590C3BB4-C6D4-4DDA-AE16-BF51425EFA54}" srcOrd="0" destOrd="0" parTransId="{79B7B5A3-7FA4-4DF0-8846-3F7029439B4F}" sibTransId="{C26F5536-1974-402A-8122-F3A9EE65A787}"/>
    <dgm:cxn modelId="{194C64EE-7FB7-4F4E-A5A7-DF82D5CDAC43}" srcId="{590C3BB4-C6D4-4DDA-AE16-BF51425EFA54}" destId="{43B590E8-03A6-46EA-AAA4-6318D622BED2}" srcOrd="1" destOrd="0" parTransId="{BDA74D9B-71D0-4DDD-AC65-F0EFA0D374DC}" sibTransId="{63D0B3C7-FEAD-4491-8D86-A811F7E4A92B}"/>
    <dgm:cxn modelId="{5C2FC1F3-5E0E-4315-891E-D31E8260F6C3}" type="presOf" srcId="{43B590E8-03A6-46EA-AAA4-6318D622BED2}" destId="{EB2E80F1-0210-4C30-91AF-5E9D2462A83F}" srcOrd="1" destOrd="0" presId="urn:microsoft.com/office/officeart/2005/8/layout/orgChart1"/>
    <dgm:cxn modelId="{5E91C8E0-782D-4913-94DD-121C44CEEF4D}" type="presOf" srcId="{8C32101D-0190-4EB0-807F-28E72C06AD09}" destId="{254DDFD6-E60C-4F73-91B9-18DCF45F1B1C}" srcOrd="1" destOrd="0" presId="urn:microsoft.com/office/officeart/2005/8/layout/orgChart1"/>
    <dgm:cxn modelId="{9B9D61AE-FCF4-4971-B2AE-7920E96BE450}" srcId="{590C3BB4-C6D4-4DDA-AE16-BF51425EFA54}" destId="{6D638587-0F41-4FD5-B17B-0B9E90D21AE8}" srcOrd="2" destOrd="0" parTransId="{9C325FF1-852A-4A30-AD2E-9878639D1051}" sibTransId="{C3427490-0EFA-42F3-8419-5582426C7ED3}"/>
    <dgm:cxn modelId="{C62F0CCA-50D8-4F92-819A-EADDC944BE58}" type="presOf" srcId="{7A0B39CD-2447-44EC-807B-D1F5CF97976F}" destId="{FDAF4FE1-0FFD-45B9-9F96-9590D3696F2D}" srcOrd="0" destOrd="0" presId="urn:microsoft.com/office/officeart/2005/8/layout/orgChart1"/>
    <dgm:cxn modelId="{68D2E0E5-D330-4F45-A640-41BB2D0F271F}" type="presOf" srcId="{8429E9C8-1D5B-4F62-9487-885752DA78D0}" destId="{920F4286-3B3D-4958-A179-F55A33A1DC5D}" srcOrd="0" destOrd="0" presId="urn:microsoft.com/office/officeart/2005/8/layout/orgChart1"/>
    <dgm:cxn modelId="{E017B5A9-2C54-444B-8BCE-48F65DC05D19}" type="presOf" srcId="{590C3BB4-C6D4-4DDA-AE16-BF51425EFA54}" destId="{328A1B13-014C-438D-B817-B5E7E93DBC03}" srcOrd="0" destOrd="0" presId="urn:microsoft.com/office/officeart/2005/8/layout/orgChart1"/>
    <dgm:cxn modelId="{45FFA773-9144-4A9B-89DC-08B16FA0A641}" type="presOf" srcId="{6D638587-0F41-4FD5-B17B-0B9E90D21AE8}" destId="{DF8B9BE7-10D0-4D20-8439-E8DD3C99EBFF}" srcOrd="0" destOrd="0" presId="urn:microsoft.com/office/officeart/2005/8/layout/orgChart1"/>
    <dgm:cxn modelId="{9012EAE8-8A3D-4680-84CF-7C37403A1865}" srcId="{590C3BB4-C6D4-4DDA-AE16-BF51425EFA54}" destId="{AC76FBBF-1379-4992-9C15-5297CEDBA4D6}" srcOrd="4" destOrd="0" parTransId="{76DC7658-1ED8-41FE-B1F1-DFCCDB1AEB01}" sibTransId="{295C9BF3-82FD-4C4E-8FF2-85536D40C0E9}"/>
    <dgm:cxn modelId="{A7F87059-201A-4FFC-AE40-D18C627E426C}" type="presOf" srcId="{99A102AD-1D3F-4F37-926A-38A1139C4E21}" destId="{1C1100A9-5442-4EFD-BCEF-A9492747BDCF}" srcOrd="0" destOrd="0" presId="urn:microsoft.com/office/officeart/2005/8/layout/orgChart1"/>
    <dgm:cxn modelId="{0D67984A-B230-41CB-91C7-7400375D7D88}" type="presParOf" srcId="{1C1100A9-5442-4EFD-BCEF-A9492747BDCF}" destId="{28F2B3C5-60F8-43DA-8296-21D30EE4E790}" srcOrd="0" destOrd="0" presId="urn:microsoft.com/office/officeart/2005/8/layout/orgChart1"/>
    <dgm:cxn modelId="{80A3CD5E-0EDF-450B-A6BC-482B93D40EB9}" type="presParOf" srcId="{28F2B3C5-60F8-43DA-8296-21D30EE4E790}" destId="{B7F15278-5E26-459F-8EDD-174EFEDD3DD9}" srcOrd="0" destOrd="0" presId="urn:microsoft.com/office/officeart/2005/8/layout/orgChart1"/>
    <dgm:cxn modelId="{B66E7222-7EF5-4B26-8ECD-859740AC5F63}" type="presParOf" srcId="{B7F15278-5E26-459F-8EDD-174EFEDD3DD9}" destId="{328A1B13-014C-438D-B817-B5E7E93DBC03}" srcOrd="0" destOrd="0" presId="urn:microsoft.com/office/officeart/2005/8/layout/orgChart1"/>
    <dgm:cxn modelId="{04A4F14B-0D3B-4D10-A7C0-AD655DE6DDD9}" type="presParOf" srcId="{B7F15278-5E26-459F-8EDD-174EFEDD3DD9}" destId="{908E3E35-D1E1-442E-85C7-6E7BCC35A830}" srcOrd="1" destOrd="0" presId="urn:microsoft.com/office/officeart/2005/8/layout/orgChart1"/>
    <dgm:cxn modelId="{FAF5B440-8BF2-4F4C-BBEF-72B19427FF42}" type="presParOf" srcId="{28F2B3C5-60F8-43DA-8296-21D30EE4E790}" destId="{BDE23D85-3C30-4F3A-B6F9-094491DC9DFB}" srcOrd="1" destOrd="0" presId="urn:microsoft.com/office/officeart/2005/8/layout/orgChart1"/>
    <dgm:cxn modelId="{F280367B-895C-41AD-A008-BD6148B8B369}" type="presParOf" srcId="{BDE23D85-3C30-4F3A-B6F9-094491DC9DFB}" destId="{920F4286-3B3D-4958-A179-F55A33A1DC5D}" srcOrd="0" destOrd="0" presId="urn:microsoft.com/office/officeart/2005/8/layout/orgChart1"/>
    <dgm:cxn modelId="{E9C5BD0A-5A2F-46FA-8E4C-2D62356B3D63}" type="presParOf" srcId="{BDE23D85-3C30-4F3A-B6F9-094491DC9DFB}" destId="{8931C926-23AB-4C97-8058-C00160BC8756}" srcOrd="1" destOrd="0" presId="urn:microsoft.com/office/officeart/2005/8/layout/orgChart1"/>
    <dgm:cxn modelId="{30B69525-B47F-4BAE-A1FD-7BE6220D83C6}" type="presParOf" srcId="{8931C926-23AB-4C97-8058-C00160BC8756}" destId="{7B1A1C0C-5B4B-4C3D-B184-0809C0F8BA52}" srcOrd="0" destOrd="0" presId="urn:microsoft.com/office/officeart/2005/8/layout/orgChart1"/>
    <dgm:cxn modelId="{2246B8AF-493D-40E2-BB9B-B61E2BF04944}" type="presParOf" srcId="{7B1A1C0C-5B4B-4C3D-B184-0809C0F8BA52}" destId="{40DFC3B5-DF7B-40C8-B92C-980B0D3E993D}" srcOrd="0" destOrd="0" presId="urn:microsoft.com/office/officeart/2005/8/layout/orgChart1"/>
    <dgm:cxn modelId="{70037228-D77F-4BB6-BB94-E13E607EB412}" type="presParOf" srcId="{7B1A1C0C-5B4B-4C3D-B184-0809C0F8BA52}" destId="{40B7BC1F-FD7A-4B68-BF87-6136D07AA141}" srcOrd="1" destOrd="0" presId="urn:microsoft.com/office/officeart/2005/8/layout/orgChart1"/>
    <dgm:cxn modelId="{0FA9679A-1164-4DCE-B239-79A3EB9EEEA1}" type="presParOf" srcId="{8931C926-23AB-4C97-8058-C00160BC8756}" destId="{8FF4BF56-4901-45E5-A036-33CEA761B69C}" srcOrd="1" destOrd="0" presId="urn:microsoft.com/office/officeart/2005/8/layout/orgChart1"/>
    <dgm:cxn modelId="{EFABDE62-F5F1-45F0-A91B-B1F2709DCDDC}" type="presParOf" srcId="{8931C926-23AB-4C97-8058-C00160BC8756}" destId="{E5D0D63A-B8C6-4264-B0BF-31DF64DC73CD}" srcOrd="2" destOrd="0" presId="urn:microsoft.com/office/officeart/2005/8/layout/orgChart1"/>
    <dgm:cxn modelId="{0B595840-ADC0-4BA9-979D-2F9A8FC5EAAB}" type="presParOf" srcId="{BDE23D85-3C30-4F3A-B6F9-094491DC9DFB}" destId="{FF41D37E-CB58-4DFE-A8F4-785E0C6B9B4A}" srcOrd="2" destOrd="0" presId="urn:microsoft.com/office/officeart/2005/8/layout/orgChart1"/>
    <dgm:cxn modelId="{24DE254D-DE2E-4C1C-B4FA-2CA7CEC20F54}" type="presParOf" srcId="{BDE23D85-3C30-4F3A-B6F9-094491DC9DFB}" destId="{2329CFE2-DB85-462F-ADBE-20A65C02D736}" srcOrd="3" destOrd="0" presId="urn:microsoft.com/office/officeart/2005/8/layout/orgChart1"/>
    <dgm:cxn modelId="{41221B1E-3118-4287-BAC1-5A3825FEFE78}" type="presParOf" srcId="{2329CFE2-DB85-462F-ADBE-20A65C02D736}" destId="{5B4584B1-C957-4D55-950E-8633108ED6E2}" srcOrd="0" destOrd="0" presId="urn:microsoft.com/office/officeart/2005/8/layout/orgChart1"/>
    <dgm:cxn modelId="{00A65110-C8FB-49D4-8C57-2B49D47FB983}" type="presParOf" srcId="{5B4584B1-C957-4D55-950E-8633108ED6E2}" destId="{273A1F25-366E-4330-B0EE-3959E9A27472}" srcOrd="0" destOrd="0" presId="urn:microsoft.com/office/officeart/2005/8/layout/orgChart1"/>
    <dgm:cxn modelId="{BD4210B4-C724-4352-A1EA-930524261D2F}" type="presParOf" srcId="{5B4584B1-C957-4D55-950E-8633108ED6E2}" destId="{EB2E80F1-0210-4C30-91AF-5E9D2462A83F}" srcOrd="1" destOrd="0" presId="urn:microsoft.com/office/officeart/2005/8/layout/orgChart1"/>
    <dgm:cxn modelId="{4CC38DCB-A719-4E20-96D7-D53C8D7B09B5}" type="presParOf" srcId="{2329CFE2-DB85-462F-ADBE-20A65C02D736}" destId="{A7B10C8C-17FC-45B0-8E89-229DB07B2BB2}" srcOrd="1" destOrd="0" presId="urn:microsoft.com/office/officeart/2005/8/layout/orgChart1"/>
    <dgm:cxn modelId="{3D2337C8-178D-45D2-9B77-D9448DCE2582}" type="presParOf" srcId="{2329CFE2-DB85-462F-ADBE-20A65C02D736}" destId="{81FB7A54-AE41-4EE4-9691-9D805CA33D07}" srcOrd="2" destOrd="0" presId="urn:microsoft.com/office/officeart/2005/8/layout/orgChart1"/>
    <dgm:cxn modelId="{FD32D0C8-E378-4BEA-B677-894616459CB6}" type="presParOf" srcId="{BDE23D85-3C30-4F3A-B6F9-094491DC9DFB}" destId="{EA3ED867-4F4F-47D9-8BB3-F41D48FAB91F}" srcOrd="4" destOrd="0" presId="urn:microsoft.com/office/officeart/2005/8/layout/orgChart1"/>
    <dgm:cxn modelId="{67CB725B-83D2-4A73-B039-7A09A2C7BBF2}" type="presParOf" srcId="{BDE23D85-3C30-4F3A-B6F9-094491DC9DFB}" destId="{92CD4F49-E882-42B5-82D3-B16AEA2CD173}" srcOrd="5" destOrd="0" presId="urn:microsoft.com/office/officeart/2005/8/layout/orgChart1"/>
    <dgm:cxn modelId="{3C0C2E37-38F5-4E7E-A9A5-09992079DF46}" type="presParOf" srcId="{92CD4F49-E882-42B5-82D3-B16AEA2CD173}" destId="{9D35BDC5-BE41-4DFE-A172-841DF1139967}" srcOrd="0" destOrd="0" presId="urn:microsoft.com/office/officeart/2005/8/layout/orgChart1"/>
    <dgm:cxn modelId="{E217F977-3B76-4212-A31A-1AB4439D8231}" type="presParOf" srcId="{9D35BDC5-BE41-4DFE-A172-841DF1139967}" destId="{DF8B9BE7-10D0-4D20-8439-E8DD3C99EBFF}" srcOrd="0" destOrd="0" presId="urn:microsoft.com/office/officeart/2005/8/layout/orgChart1"/>
    <dgm:cxn modelId="{52FD1F12-38BE-48B4-8735-070A6EAE6A7B}" type="presParOf" srcId="{9D35BDC5-BE41-4DFE-A172-841DF1139967}" destId="{0E9F0018-480A-46CF-B300-7F98C2C4A53F}" srcOrd="1" destOrd="0" presId="urn:microsoft.com/office/officeart/2005/8/layout/orgChart1"/>
    <dgm:cxn modelId="{3AC93AC6-F923-4B87-AD02-4EBD6251E132}" type="presParOf" srcId="{92CD4F49-E882-42B5-82D3-B16AEA2CD173}" destId="{53AF572F-6415-404F-85AE-DD7617F8F01B}" srcOrd="1" destOrd="0" presId="urn:microsoft.com/office/officeart/2005/8/layout/orgChart1"/>
    <dgm:cxn modelId="{3B82562C-8598-492B-AC37-C62CB800287F}" type="presParOf" srcId="{92CD4F49-E882-42B5-82D3-B16AEA2CD173}" destId="{5CACF505-645F-4E31-B9C3-865C20C18A33}" srcOrd="2" destOrd="0" presId="urn:microsoft.com/office/officeart/2005/8/layout/orgChart1"/>
    <dgm:cxn modelId="{7F62A58D-A087-4982-A093-6D65AEA2399C}" type="presParOf" srcId="{BDE23D85-3C30-4F3A-B6F9-094491DC9DFB}" destId="{5CA4096D-1CF4-48B1-A101-9F01FEE8E795}" srcOrd="6" destOrd="0" presId="urn:microsoft.com/office/officeart/2005/8/layout/orgChart1"/>
    <dgm:cxn modelId="{4E0FC14A-6DC1-4313-9E5E-886F1011F6C6}" type="presParOf" srcId="{BDE23D85-3C30-4F3A-B6F9-094491DC9DFB}" destId="{D5DF4505-E8CF-45EB-B531-6EC550BA38A3}" srcOrd="7" destOrd="0" presId="urn:microsoft.com/office/officeart/2005/8/layout/orgChart1"/>
    <dgm:cxn modelId="{35EB3608-9B81-4CD0-8FDD-B58FCDC53E27}" type="presParOf" srcId="{D5DF4505-E8CF-45EB-B531-6EC550BA38A3}" destId="{003EC36C-ACAE-4EAE-9ED8-EEFCB3E778B6}" srcOrd="0" destOrd="0" presId="urn:microsoft.com/office/officeart/2005/8/layout/orgChart1"/>
    <dgm:cxn modelId="{FE6322D4-5E51-4ADC-91B7-CB2D3AC18E52}" type="presParOf" srcId="{003EC36C-ACAE-4EAE-9ED8-EEFCB3E778B6}" destId="{33D1DEAB-AD22-450D-A0BD-C88BF0943DFA}" srcOrd="0" destOrd="0" presId="urn:microsoft.com/office/officeart/2005/8/layout/orgChart1"/>
    <dgm:cxn modelId="{EC9113C3-8467-4F62-BEB6-426488FBD19C}" type="presParOf" srcId="{003EC36C-ACAE-4EAE-9ED8-EEFCB3E778B6}" destId="{254DDFD6-E60C-4F73-91B9-18DCF45F1B1C}" srcOrd="1" destOrd="0" presId="urn:microsoft.com/office/officeart/2005/8/layout/orgChart1"/>
    <dgm:cxn modelId="{8B634F2B-34E2-41C9-BE8F-AA6017E9018F}" type="presParOf" srcId="{D5DF4505-E8CF-45EB-B531-6EC550BA38A3}" destId="{E96D4821-F43F-4B54-A140-23A53F8F8FA2}" srcOrd="1" destOrd="0" presId="urn:microsoft.com/office/officeart/2005/8/layout/orgChart1"/>
    <dgm:cxn modelId="{310E2E74-4AF1-4407-AE27-EAC62BE26E00}" type="presParOf" srcId="{D5DF4505-E8CF-45EB-B531-6EC550BA38A3}" destId="{947AC7CB-E400-40AF-B23D-75ABA0B95991}" srcOrd="2" destOrd="0" presId="urn:microsoft.com/office/officeart/2005/8/layout/orgChart1"/>
    <dgm:cxn modelId="{5937B6E2-0D92-4202-92A1-323E6A4DE2D7}" type="presParOf" srcId="{BDE23D85-3C30-4F3A-B6F9-094491DC9DFB}" destId="{F59CDDDE-6C57-4067-9BAC-A34B38E5A33F}" srcOrd="8" destOrd="0" presId="urn:microsoft.com/office/officeart/2005/8/layout/orgChart1"/>
    <dgm:cxn modelId="{C8FAD8A5-B42D-4C9C-B2B8-9F1A57CDC7DD}" type="presParOf" srcId="{BDE23D85-3C30-4F3A-B6F9-094491DC9DFB}" destId="{E5828761-726C-44D7-9A8E-DC7220785B76}" srcOrd="9" destOrd="0" presId="urn:microsoft.com/office/officeart/2005/8/layout/orgChart1"/>
    <dgm:cxn modelId="{8CA6F3D9-B741-4D87-8404-4448AFFC51E0}" type="presParOf" srcId="{E5828761-726C-44D7-9A8E-DC7220785B76}" destId="{86645D56-CB94-40E7-92BE-A2A394B36ACC}" srcOrd="0" destOrd="0" presId="urn:microsoft.com/office/officeart/2005/8/layout/orgChart1"/>
    <dgm:cxn modelId="{81865DFD-8C5F-4FAE-A1FE-4537879D2BE1}" type="presParOf" srcId="{86645D56-CB94-40E7-92BE-A2A394B36ACC}" destId="{2AFA843B-CB20-4979-A848-8485BFCC6577}" srcOrd="0" destOrd="0" presId="urn:microsoft.com/office/officeart/2005/8/layout/orgChart1"/>
    <dgm:cxn modelId="{D253AF80-E97B-4273-9DBB-9AAF72795EDB}" type="presParOf" srcId="{86645D56-CB94-40E7-92BE-A2A394B36ACC}" destId="{9C983798-674D-4CFE-ABB2-8AD3B1AC71D3}" srcOrd="1" destOrd="0" presId="urn:microsoft.com/office/officeart/2005/8/layout/orgChart1"/>
    <dgm:cxn modelId="{E16ACBE0-BE5D-4929-9910-E7BBF809B343}" type="presParOf" srcId="{E5828761-726C-44D7-9A8E-DC7220785B76}" destId="{FD839A67-53C3-4374-B16A-54000633B1CB}" srcOrd="1" destOrd="0" presId="urn:microsoft.com/office/officeart/2005/8/layout/orgChart1"/>
    <dgm:cxn modelId="{BF0A28B5-F0B7-4E4F-83C0-69491136E9BB}" type="presParOf" srcId="{E5828761-726C-44D7-9A8E-DC7220785B76}" destId="{663B7644-3744-4BA5-B911-0A7E4D1BE8C9}" srcOrd="2" destOrd="0" presId="urn:microsoft.com/office/officeart/2005/8/layout/orgChart1"/>
    <dgm:cxn modelId="{DF24A879-51DB-43DF-869D-22CD7EE8EF79}" type="presParOf" srcId="{BDE23D85-3C30-4F3A-B6F9-094491DC9DFB}" destId="{FDAF4FE1-0FFD-45B9-9F96-9590D3696F2D}" srcOrd="10" destOrd="0" presId="urn:microsoft.com/office/officeart/2005/8/layout/orgChart1"/>
    <dgm:cxn modelId="{988A4BEA-8533-4C65-AF1A-A30254F752AA}" type="presParOf" srcId="{BDE23D85-3C30-4F3A-B6F9-094491DC9DFB}" destId="{B7535874-DD65-4671-B885-103B5244C8E6}" srcOrd="11" destOrd="0" presId="urn:microsoft.com/office/officeart/2005/8/layout/orgChart1"/>
    <dgm:cxn modelId="{05F1AAD5-E50C-46DD-80A9-CE6D2E514CC2}" type="presParOf" srcId="{B7535874-DD65-4671-B885-103B5244C8E6}" destId="{68F26761-3E00-4AFB-B751-1729489AC331}" srcOrd="0" destOrd="0" presId="urn:microsoft.com/office/officeart/2005/8/layout/orgChart1"/>
    <dgm:cxn modelId="{3A56DDC5-BDBE-4D2A-8DF9-C5F7B78A2461}" type="presParOf" srcId="{68F26761-3E00-4AFB-B751-1729489AC331}" destId="{4CBC22C0-4E3B-4DEA-91EC-6105D40A0719}" srcOrd="0" destOrd="0" presId="urn:microsoft.com/office/officeart/2005/8/layout/orgChart1"/>
    <dgm:cxn modelId="{F42D62D3-7C3A-4DB7-87F6-43046F6782DE}" type="presParOf" srcId="{68F26761-3E00-4AFB-B751-1729489AC331}" destId="{24965C65-8078-49A4-B1F2-EF1A4CB799F2}" srcOrd="1" destOrd="0" presId="urn:microsoft.com/office/officeart/2005/8/layout/orgChart1"/>
    <dgm:cxn modelId="{5750B02B-11A6-4045-A507-EAE6AF334A23}" type="presParOf" srcId="{B7535874-DD65-4671-B885-103B5244C8E6}" destId="{9C70FC92-9F43-4F8D-B47D-BF068B7122DF}" srcOrd="1" destOrd="0" presId="urn:microsoft.com/office/officeart/2005/8/layout/orgChart1"/>
    <dgm:cxn modelId="{5D9A5B07-DB78-4980-92A0-D1FA2B9CB920}" type="presParOf" srcId="{B7535874-DD65-4671-B885-103B5244C8E6}" destId="{0CBEF098-DE6C-40CC-A418-C53C45A99D10}" srcOrd="2" destOrd="0" presId="urn:microsoft.com/office/officeart/2005/8/layout/orgChart1"/>
    <dgm:cxn modelId="{E837BB72-7F1F-4E81-950F-AB3E0D92B251}" type="presParOf" srcId="{28F2B3C5-60F8-43DA-8296-21D30EE4E790}" destId="{83A8B9AB-BE48-4426-82DC-BA5F1AADB7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5FAF1-D472-4218-A034-620F04F873DE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6FD5C-7B03-4B9B-A315-CD6FE0969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676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457A-1983-449E-B88B-5E374C528079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FE65-964A-4CF1-BF58-C780D397E07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457A-1983-449E-B88B-5E374C528079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FE65-964A-4CF1-BF58-C780D397E0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457A-1983-449E-B88B-5E374C528079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FE65-964A-4CF1-BF58-C780D397E0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457A-1983-449E-B88B-5E374C528079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FE65-964A-4CF1-BF58-C780D397E0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457A-1983-449E-B88B-5E374C528079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FE65-964A-4CF1-BF58-C780D397E07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457A-1983-449E-B88B-5E374C528079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FE65-964A-4CF1-BF58-C780D397E0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457A-1983-449E-B88B-5E374C528079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FE65-964A-4CF1-BF58-C780D397E073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457A-1983-449E-B88B-5E374C528079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FE65-964A-4CF1-BF58-C780D397E0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457A-1983-449E-B88B-5E374C528079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FE65-964A-4CF1-BF58-C780D397E0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457A-1983-449E-B88B-5E374C528079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FE65-964A-4CF1-BF58-C780D397E073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457A-1983-449E-B88B-5E374C528079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FE65-964A-4CF1-BF58-C780D397E0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677457A-1983-449E-B88B-5E374C528079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719FE65-964A-4CF1-BF58-C780D397E07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ama66.ru/files/image/ygroz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89319"/>
            <a:ext cx="3491880" cy="256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ecocenter.by/images/data/articles_2_13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98" y="6895"/>
            <a:ext cx="6418390" cy="441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znaykak.ru/img/498/.tmb/thumb_5b196562b26f7a8e41a4bb16f4de2375_adaptiveResize_680_3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634468"/>
            <a:ext cx="5652118" cy="325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icrusha.ru/content/articles/images/772/images/analizy-%20pri%20bere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755" y="6895"/>
            <a:ext cx="3810000" cy="428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-36512" y="5867400"/>
            <a:ext cx="6858000" cy="990600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ru-RU" sz="1700" b="1" dirty="0" smtClean="0">
                <a:solidFill>
                  <a:schemeClr val="tx1"/>
                </a:solidFill>
              </a:rPr>
              <a:t>Кафедра интернатуры и резидентуры по акушерству и гинекологии</a:t>
            </a:r>
          </a:p>
          <a:p>
            <a:r>
              <a:rPr lang="ru-RU" sz="1700" b="1" dirty="0">
                <a:solidFill>
                  <a:schemeClr val="tx1"/>
                </a:solidFill>
              </a:rPr>
              <a:t>Д</a:t>
            </a:r>
            <a:r>
              <a:rPr lang="ru-RU" sz="1700" b="1" smtClean="0">
                <a:solidFill>
                  <a:schemeClr val="tx1"/>
                </a:solidFill>
              </a:rPr>
              <a:t>.м.н</a:t>
            </a:r>
            <a:r>
              <a:rPr lang="ru-RU" sz="1700" b="1" dirty="0" smtClean="0">
                <a:solidFill>
                  <a:schemeClr val="tx1"/>
                </a:solidFill>
              </a:rPr>
              <a:t>.,  профессор </a:t>
            </a:r>
            <a:r>
              <a:rPr lang="ru-RU" sz="1700" b="1" dirty="0" err="1" smtClean="0">
                <a:solidFill>
                  <a:schemeClr val="tx1"/>
                </a:solidFill>
              </a:rPr>
              <a:t>Миреева</a:t>
            </a:r>
            <a:r>
              <a:rPr lang="ru-RU" sz="1700" b="1" dirty="0" smtClean="0">
                <a:solidFill>
                  <a:schemeClr val="tx1"/>
                </a:solidFill>
              </a:rPr>
              <a:t> </a:t>
            </a:r>
            <a:r>
              <a:rPr lang="ru-RU" sz="1700" b="1" dirty="0" err="1" smtClean="0">
                <a:solidFill>
                  <a:schemeClr val="tx1"/>
                </a:solidFill>
              </a:rPr>
              <a:t>А.Э</a:t>
            </a:r>
            <a:r>
              <a:rPr lang="ru-RU" sz="17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1700" b="1" dirty="0" smtClean="0">
                <a:solidFill>
                  <a:schemeClr val="tx1"/>
                </a:solidFill>
              </a:rPr>
              <a:t>К.м.н., асс. </a:t>
            </a:r>
            <a:r>
              <a:rPr lang="ru-RU" sz="1700" b="1" dirty="0" err="1" smtClean="0">
                <a:solidFill>
                  <a:schemeClr val="tx1"/>
                </a:solidFill>
              </a:rPr>
              <a:t>Нурсеитова</a:t>
            </a:r>
            <a:r>
              <a:rPr lang="ru-RU" sz="1700" b="1" dirty="0" smtClean="0">
                <a:solidFill>
                  <a:schemeClr val="tx1"/>
                </a:solidFill>
              </a:rPr>
              <a:t> </a:t>
            </a:r>
            <a:r>
              <a:rPr lang="ru-RU" sz="1700" b="1" dirty="0" err="1" smtClean="0">
                <a:solidFill>
                  <a:schemeClr val="tx1"/>
                </a:solidFill>
              </a:rPr>
              <a:t>Л.А</a:t>
            </a:r>
            <a:r>
              <a:rPr lang="ru-RU" sz="1700" b="1" dirty="0" smtClean="0">
                <a:solidFill>
                  <a:schemeClr val="tx1"/>
                </a:solidFill>
              </a:rPr>
              <a:t>.</a:t>
            </a:r>
            <a:endParaRPr lang="ru-RU" sz="1700" b="1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411760" y="2564904"/>
            <a:ext cx="6768752" cy="1761772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</a:rPr>
              <a:t>Роль врача общей практики в снижении материнской  заболеваемости и смертности.  Повышение качества образования.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48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293096"/>
            <a:ext cx="7920880" cy="1944216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ru-RU" sz="2100" b="1" dirty="0">
                <a:solidFill>
                  <a:schemeClr val="bg1"/>
                </a:solidFill>
                <a:latin typeface="+mn-lt"/>
              </a:rPr>
              <a:t>Все </a:t>
            </a:r>
            <a:r>
              <a:rPr lang="ru-RU" sz="2100" b="1" dirty="0" smtClean="0">
                <a:solidFill>
                  <a:schemeClr val="bg1"/>
                </a:solidFill>
                <a:latin typeface="+mn-lt"/>
              </a:rPr>
              <a:t>это приведет к закономерному </a:t>
            </a:r>
            <a:r>
              <a:rPr lang="ru-RU" sz="2100" b="1" dirty="0">
                <a:solidFill>
                  <a:schemeClr val="bg1"/>
                </a:solidFill>
                <a:latin typeface="+mn-lt"/>
              </a:rPr>
              <a:t>снижению количества </a:t>
            </a:r>
            <a:r>
              <a:rPr lang="ru-RU" sz="2100" b="1" dirty="0" smtClean="0">
                <a:solidFill>
                  <a:schemeClr val="bg1"/>
                </a:solidFill>
                <a:latin typeface="+mn-lt"/>
              </a:rPr>
              <a:t>госпитализации беременных </a:t>
            </a:r>
            <a:r>
              <a:rPr lang="ru-RU" sz="2100" b="1" dirty="0">
                <a:solidFill>
                  <a:schemeClr val="bg1"/>
                </a:solidFill>
                <a:latin typeface="+mn-lt"/>
              </a:rPr>
              <a:t>в стационары </a:t>
            </a:r>
            <a:r>
              <a:rPr lang="ru-RU" sz="2100" b="1" dirty="0" smtClean="0">
                <a:solidFill>
                  <a:schemeClr val="bg1"/>
                </a:solidFill>
                <a:latin typeface="+mn-lt"/>
              </a:rPr>
              <a:t>и увеличению посещаемости  поликлиник, вследствие </a:t>
            </a:r>
            <a:r>
              <a:rPr lang="ru-RU" sz="2100" b="1" dirty="0">
                <a:solidFill>
                  <a:schemeClr val="bg1"/>
                </a:solidFill>
                <a:latin typeface="+mn-lt"/>
              </a:rPr>
              <a:t>возросшего доверия населения к услугам первичного звена </a:t>
            </a:r>
            <a:r>
              <a:rPr lang="ru-RU" sz="2100" b="1" dirty="0" smtClean="0">
                <a:solidFill>
                  <a:schemeClr val="bg1"/>
                </a:solidFill>
                <a:latin typeface="+mn-lt"/>
              </a:rPr>
              <a:t>здравоохранения и как результат, снижению материнской заболеваемости и смертности</a:t>
            </a:r>
            <a:endParaRPr lang="ru-RU" sz="21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476672"/>
            <a:ext cx="7543800" cy="381642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Семейный врач начинает </a:t>
            </a:r>
            <a:r>
              <a:rPr lang="ru-RU" dirty="0"/>
              <a:t>работать с семьей с момента ее образования. Когда пара решает завести ребенка, уже необходимо провести комплексное обследование </a:t>
            </a:r>
            <a:r>
              <a:rPr lang="ru-RU" dirty="0" smtClean="0"/>
              <a:t>будущей мамы и </a:t>
            </a:r>
            <a:r>
              <a:rPr lang="ru-RU" dirty="0"/>
              <a:t>будущего папы, для того чтобы без осложнений протекала беременность и не возникало осложнений при родах. </a:t>
            </a:r>
            <a:endParaRPr lang="ru-RU" dirty="0" smtClean="0"/>
          </a:p>
          <a:p>
            <a:pPr algn="just"/>
            <a:r>
              <a:rPr lang="ru-RU" dirty="0" smtClean="0"/>
              <a:t>Он должен готовить </a:t>
            </a:r>
            <a:r>
              <a:rPr lang="ru-RU" dirty="0"/>
              <a:t>семью к родам, уделяя большое </a:t>
            </a:r>
            <a:r>
              <a:rPr lang="ru-RU" dirty="0" smtClean="0"/>
              <a:t>внимание участию семьи в родовом процессе. Прежде </a:t>
            </a:r>
            <a:r>
              <a:rPr lang="ru-RU" dirty="0"/>
              <a:t>всего семейный врач обязан рассказать о тех состояниях, при которых будущая роженица должна к нему обратиться, и оказывать медицинскую помощь, когда к нему обратились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700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6405500" cy="48356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Значимость  семейных врачей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8784976" cy="4824536"/>
          </a:xfrm>
        </p:spPr>
        <p:txBody>
          <a:bodyPr>
            <a:noAutofit/>
          </a:bodyPr>
          <a:lstStyle/>
          <a:p>
            <a:pPr algn="just" fontAlgn="base"/>
            <a:r>
              <a:rPr lang="ru-RU" sz="2200" b="1" dirty="0"/>
              <a:t>На этапе становления общей врачебной практики в нашей стране необходимо прежде всего внедрение этой специальности в «болевых точках» современного здравоохранения – в сельских врачебных амбулаториях и больницах </a:t>
            </a:r>
          </a:p>
          <a:p>
            <a:pPr algn="just" fontAlgn="base"/>
            <a:r>
              <a:rPr lang="ru-RU" sz="2200" b="1" dirty="0" smtClean="0"/>
              <a:t>Найти </a:t>
            </a:r>
            <a:r>
              <a:rPr lang="ru-RU" sz="2200" b="1" dirty="0"/>
              <a:t>достойную альтернативу семейному врачу в сельской местности в самом деле трудно. Ведь там, в отличие от города, человек не имеет достаточного выбора высококвалифицированных специалистов узкого профиля - педиатров, терапевтов, окулистов, лор-врачей и т.п. </a:t>
            </a:r>
          </a:p>
          <a:p>
            <a:pPr algn="just" fontAlgn="base"/>
            <a:r>
              <a:rPr lang="ru-RU" sz="2200" b="1" dirty="0" smtClean="0"/>
              <a:t>Учитывая </a:t>
            </a:r>
            <a:r>
              <a:rPr lang="ru-RU" sz="2200" b="1" dirty="0"/>
              <a:t>дефицит медицинских кадров в нашей стране, особенно в сельской местности, становится актуальным подготовка семейных врачей.</a:t>
            </a:r>
          </a:p>
          <a:p>
            <a:pPr algn="just"/>
            <a:endParaRPr lang="ru-RU" sz="2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5085184"/>
            <a:ext cx="8784976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Признание высокой значимости врача общей практики подчеркивает необходимость надлежащей подготовки специалистов в области общей практики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71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941168"/>
            <a:ext cx="5328592" cy="1296144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Проблемы в подготовке </a:t>
            </a:r>
            <a:r>
              <a:rPr lang="ru-RU" sz="4000" dirty="0" err="1">
                <a:solidFill>
                  <a:srgbClr val="C00000"/>
                </a:solidFill>
              </a:rPr>
              <a:t>ВОП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620688"/>
            <a:ext cx="7698432" cy="4608512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/>
              <a:t>Отсутствие </a:t>
            </a:r>
            <a:r>
              <a:rPr lang="ru-RU" b="1" dirty="0"/>
              <a:t>понимания значимости своей профессии у </a:t>
            </a:r>
            <a:r>
              <a:rPr lang="ru-RU" b="1" dirty="0" smtClean="0"/>
              <a:t>студентов.</a:t>
            </a:r>
            <a:endParaRPr lang="ru-RU" b="1" dirty="0"/>
          </a:p>
          <a:p>
            <a:pPr algn="just"/>
            <a:r>
              <a:rPr lang="ru-RU" b="1" dirty="0"/>
              <a:t>Отсутствие мотивации у студентов, </a:t>
            </a:r>
            <a:r>
              <a:rPr lang="ru-RU" b="1" dirty="0" smtClean="0"/>
              <a:t>так как нет, </a:t>
            </a:r>
            <a:r>
              <a:rPr lang="ru-RU" b="1" dirty="0"/>
              <a:t>надлежащих условий для работы семейного врача, </a:t>
            </a:r>
            <a:r>
              <a:rPr lang="ru-RU" b="1" dirty="0" smtClean="0"/>
              <a:t>несовершенство экономических </a:t>
            </a:r>
            <a:r>
              <a:rPr lang="ru-RU" b="1" dirty="0"/>
              <a:t>и правовых </a:t>
            </a:r>
            <a:r>
              <a:rPr lang="ru-RU" b="1" dirty="0" smtClean="0"/>
              <a:t>вопросов в </a:t>
            </a:r>
            <a:r>
              <a:rPr lang="ru-RU" b="1" dirty="0"/>
              <a:t>этой </a:t>
            </a:r>
            <a:r>
              <a:rPr lang="ru-RU" b="1" dirty="0" smtClean="0"/>
              <a:t>сфере. </a:t>
            </a:r>
            <a:endParaRPr lang="ru-RU" b="1" dirty="0"/>
          </a:p>
          <a:p>
            <a:pPr algn="just"/>
            <a:r>
              <a:rPr lang="ru-RU" b="1" dirty="0"/>
              <a:t>Остаточный принцип формирования </a:t>
            </a:r>
            <a:endParaRPr lang="ru-RU" b="1" dirty="0" smtClean="0"/>
          </a:p>
          <a:p>
            <a:pPr marL="0" indent="0" algn="just">
              <a:buNone/>
            </a:pPr>
            <a:r>
              <a:rPr lang="ru-RU" b="1" dirty="0" smtClean="0"/>
              <a:t>групп </a:t>
            </a:r>
            <a:r>
              <a:rPr lang="ru-RU" b="1" dirty="0" err="1"/>
              <a:t>ВОП</a:t>
            </a:r>
            <a:endParaRPr lang="ru-RU" b="1" dirty="0"/>
          </a:p>
          <a:p>
            <a:pPr algn="just"/>
            <a:r>
              <a:rPr lang="ru-RU" b="1" dirty="0"/>
              <a:t>Недостаток клинических </a:t>
            </a:r>
            <a:r>
              <a:rPr lang="ru-RU" b="1" dirty="0" smtClean="0"/>
              <a:t>баз.</a:t>
            </a:r>
            <a:endParaRPr lang="ru-RU" b="1" dirty="0"/>
          </a:p>
          <a:p>
            <a:pPr algn="just"/>
            <a:r>
              <a:rPr lang="ru-RU" b="1" dirty="0"/>
              <a:t>Недостаток преподавателей, имеющих квалификацию </a:t>
            </a:r>
            <a:r>
              <a:rPr lang="ru-RU" b="1" dirty="0" err="1" smtClean="0"/>
              <a:t>ВОП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84984"/>
            <a:ext cx="2771800" cy="35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97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517232"/>
            <a:ext cx="7986464" cy="654968"/>
          </a:xfrm>
        </p:spPr>
        <p:txBody>
          <a:bodyPr>
            <a:normAutofit/>
          </a:bodyPr>
          <a:lstStyle/>
          <a:p>
            <a:r>
              <a:rPr lang="ru-RU" sz="3500" dirty="0">
                <a:solidFill>
                  <a:srgbClr val="C00000"/>
                </a:solidFill>
              </a:rPr>
              <a:t>Пути </a:t>
            </a:r>
            <a:r>
              <a:rPr lang="ru-RU" sz="3500" dirty="0" smtClean="0">
                <a:solidFill>
                  <a:srgbClr val="C00000"/>
                </a:solidFill>
              </a:rPr>
              <a:t>решения в подготовке </a:t>
            </a:r>
            <a:r>
              <a:rPr lang="ru-RU" sz="3500" dirty="0" err="1" smtClean="0">
                <a:solidFill>
                  <a:srgbClr val="C00000"/>
                </a:solidFill>
              </a:rPr>
              <a:t>ВОП</a:t>
            </a:r>
            <a:endParaRPr lang="ru-RU" sz="3500" dirty="0">
              <a:solidFill>
                <a:srgbClr val="C00000"/>
              </a:solidFill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476672"/>
            <a:ext cx="7776864" cy="4968552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ru-RU" sz="2200" b="1" dirty="0" smtClean="0"/>
              <a:t>Необходимо тьютерам и </a:t>
            </a:r>
            <a:r>
              <a:rPr lang="ru-RU" sz="2200" b="1" dirty="0" err="1" smtClean="0"/>
              <a:t>эдвайзерам</a:t>
            </a:r>
            <a:r>
              <a:rPr lang="ru-RU" sz="2200" b="1" dirty="0" smtClean="0"/>
              <a:t> усовершенствовать работу со студентами с целью осознания своих возможностей </a:t>
            </a:r>
            <a:r>
              <a:rPr lang="ru-RU" sz="2200" b="1" dirty="0"/>
              <a:t>и </a:t>
            </a:r>
            <a:r>
              <a:rPr lang="ru-RU" sz="2200" b="1" dirty="0" smtClean="0"/>
              <a:t>ответственности в выборе своей профессии </a:t>
            </a:r>
            <a:r>
              <a:rPr lang="ru-RU" sz="2200" b="1" dirty="0" err="1" smtClean="0"/>
              <a:t>ВОП</a:t>
            </a:r>
            <a:r>
              <a:rPr lang="ru-RU" sz="2200" b="1" dirty="0" smtClean="0"/>
              <a:t>.</a:t>
            </a:r>
          </a:p>
          <a:p>
            <a:pPr algn="just">
              <a:lnSpc>
                <a:spcPct val="90000"/>
              </a:lnSpc>
            </a:pPr>
            <a:r>
              <a:rPr lang="ru-RU" sz="2200" b="1" dirty="0" smtClean="0"/>
              <a:t>Повышение </a:t>
            </a:r>
            <a:r>
              <a:rPr lang="ru-RU" sz="2200" b="1" dirty="0"/>
              <a:t>мотивации обучения в интернатуре по специальности </a:t>
            </a:r>
            <a:r>
              <a:rPr lang="ru-RU" sz="2200" b="1" dirty="0" err="1" smtClean="0"/>
              <a:t>ВОП</a:t>
            </a:r>
            <a:r>
              <a:rPr lang="ru-RU" sz="2200" b="1" dirty="0" smtClean="0"/>
              <a:t> путем совершенствования экономических и правовых аспектов семейных врачей государственными органами.</a:t>
            </a:r>
            <a:endParaRPr lang="ru-RU" sz="2200" b="1" dirty="0"/>
          </a:p>
          <a:p>
            <a:pPr algn="just">
              <a:lnSpc>
                <a:spcPct val="90000"/>
              </a:lnSpc>
            </a:pPr>
            <a:r>
              <a:rPr lang="ru-RU" sz="2200" b="1" dirty="0"/>
              <a:t>Расширение клинических баз для подготовки </a:t>
            </a:r>
            <a:r>
              <a:rPr lang="ru-RU" sz="2200" b="1" dirty="0" err="1" smtClean="0"/>
              <a:t>ВОП</a:t>
            </a:r>
            <a:r>
              <a:rPr lang="ru-RU" sz="2200" b="1" dirty="0" smtClean="0"/>
              <a:t>, в </a:t>
            </a:r>
            <a:r>
              <a:rPr lang="ru-RU" sz="2200" b="1" dirty="0"/>
              <a:t>том числе </a:t>
            </a:r>
            <a:r>
              <a:rPr lang="ru-RU" sz="2200" b="1" dirty="0" smtClean="0"/>
              <a:t>ближайших и дальних регионов Казахстана.</a:t>
            </a:r>
            <a:endParaRPr lang="ru-RU" sz="2200" b="1" dirty="0"/>
          </a:p>
          <a:p>
            <a:pPr algn="just">
              <a:lnSpc>
                <a:spcPct val="90000"/>
              </a:lnSpc>
            </a:pPr>
            <a:r>
              <a:rPr lang="ru-RU" sz="2200" b="1" dirty="0"/>
              <a:t>Подготовка нового поколения </a:t>
            </a:r>
            <a:r>
              <a:rPr lang="ru-RU" sz="2200" b="1" dirty="0" err="1"/>
              <a:t>ППС</a:t>
            </a:r>
            <a:r>
              <a:rPr lang="ru-RU" sz="2200" b="1" dirty="0"/>
              <a:t> для обучения </a:t>
            </a:r>
            <a:r>
              <a:rPr lang="ru-RU" sz="2200" b="1" dirty="0" err="1" smtClean="0"/>
              <a:t>ВОП</a:t>
            </a:r>
            <a:r>
              <a:rPr lang="ru-RU" sz="2200" b="1" dirty="0" smtClean="0"/>
              <a:t>.</a:t>
            </a:r>
            <a:endParaRPr lang="ru-RU" sz="2200" b="1" dirty="0"/>
          </a:p>
          <a:p>
            <a:pPr algn="just">
              <a:lnSpc>
                <a:spcPct val="90000"/>
              </a:lnSpc>
            </a:pPr>
            <a:r>
              <a:rPr lang="ru-RU" sz="2200" b="1" dirty="0"/>
              <a:t>Укрепление  и расширение </a:t>
            </a:r>
            <a:r>
              <a:rPr lang="ru-RU" sz="2200" b="1" dirty="0" err="1" smtClean="0"/>
              <a:t>ЦПН</a:t>
            </a:r>
            <a:r>
              <a:rPr lang="ru-RU" sz="2200" b="1" dirty="0" smtClean="0"/>
              <a:t> </a:t>
            </a:r>
            <a:r>
              <a:rPr lang="ru-RU" sz="2200" b="1" dirty="0"/>
              <a:t>вузов для отработки практических навыков </a:t>
            </a:r>
            <a:r>
              <a:rPr lang="ru-RU" sz="2200" b="1" dirty="0" err="1" smtClean="0"/>
              <a:t>ВОП</a:t>
            </a:r>
            <a:r>
              <a:rPr lang="ru-RU" sz="2200" b="1" dirty="0" smtClean="0"/>
              <a:t>.</a:t>
            </a:r>
          </a:p>
          <a:p>
            <a:pPr algn="just">
              <a:lnSpc>
                <a:spcPct val="90000"/>
              </a:lnSpc>
            </a:pPr>
            <a:r>
              <a:rPr lang="ru-RU" sz="2200" b="1" dirty="0" smtClean="0"/>
              <a:t>Внедрение интерактивных методов преподавания.</a:t>
            </a:r>
            <a:endParaRPr lang="ru-RU" sz="2200" b="1" dirty="0"/>
          </a:p>
          <a:p>
            <a:pPr algn="just">
              <a:lnSpc>
                <a:spcPct val="90000"/>
              </a:lnSpc>
            </a:pPr>
            <a:r>
              <a:rPr lang="ru-RU" sz="2200" b="1" dirty="0"/>
              <a:t>Ужесточение контроля за качеством подготовки </a:t>
            </a:r>
            <a:r>
              <a:rPr lang="ru-RU" sz="2200" b="1" dirty="0" err="1" smtClean="0"/>
              <a:t>ВОП</a:t>
            </a:r>
            <a:r>
              <a:rPr lang="ru-RU" sz="2200" b="1" dirty="0" smtClean="0"/>
              <a:t>.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207762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476672"/>
            <a:ext cx="8928992" cy="576064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Интерактивный метод преподавания </a:t>
            </a:r>
            <a:r>
              <a:rPr lang="ru-RU" sz="2200" b="1" dirty="0" err="1" smtClean="0">
                <a:solidFill>
                  <a:srgbClr val="002060"/>
                </a:solidFill>
              </a:rPr>
              <a:t>СРСП</a:t>
            </a:r>
            <a:r>
              <a:rPr lang="ru-RU" sz="2200" b="1" dirty="0" smtClean="0">
                <a:solidFill>
                  <a:srgbClr val="002060"/>
                </a:solidFill>
              </a:rPr>
              <a:t> - «Семья </a:t>
            </a:r>
            <a:r>
              <a:rPr lang="ru-RU" sz="2200" b="1" dirty="0">
                <a:solidFill>
                  <a:srgbClr val="002060"/>
                </a:solidFill>
              </a:rPr>
              <a:t>как </a:t>
            </a:r>
            <a:r>
              <a:rPr lang="ru-RU" sz="2200" b="1" dirty="0" smtClean="0">
                <a:solidFill>
                  <a:srgbClr val="002060"/>
                </a:solidFill>
              </a:rPr>
              <a:t>пациент» (методика)</a:t>
            </a:r>
          </a:p>
          <a:p>
            <a:pPr marL="0" indent="0" algn="ctr">
              <a:lnSpc>
                <a:spcPct val="90000"/>
              </a:lnSpc>
              <a:buNone/>
            </a:pPr>
            <a:endParaRPr lang="ru-RU" sz="2200" b="1" dirty="0" smtClean="0"/>
          </a:p>
          <a:p>
            <a:pPr marL="0" indent="0" algn="ctr">
              <a:lnSpc>
                <a:spcPct val="90000"/>
              </a:lnSpc>
              <a:buNone/>
            </a:pPr>
            <a:endParaRPr lang="ru-RU" sz="2200" b="1" dirty="0"/>
          </a:p>
          <a:p>
            <a:pPr marL="0" indent="0" algn="ctr">
              <a:lnSpc>
                <a:spcPct val="90000"/>
              </a:lnSpc>
              <a:buNone/>
            </a:pPr>
            <a:endParaRPr lang="ru-RU" sz="2200" b="1" dirty="0" smtClean="0"/>
          </a:p>
          <a:p>
            <a:pPr marL="0" indent="0" algn="ctr">
              <a:lnSpc>
                <a:spcPct val="90000"/>
              </a:lnSpc>
              <a:buNone/>
            </a:pPr>
            <a:endParaRPr lang="ru-RU" sz="2200" b="1" dirty="0"/>
          </a:p>
          <a:p>
            <a:pPr marL="0" indent="0" algn="ctr">
              <a:lnSpc>
                <a:spcPct val="90000"/>
              </a:lnSpc>
              <a:buNone/>
            </a:pPr>
            <a:endParaRPr lang="ru-RU" sz="2200" b="1" dirty="0" smtClean="0"/>
          </a:p>
          <a:p>
            <a:pPr marL="0" indent="0" algn="ctr">
              <a:lnSpc>
                <a:spcPct val="90000"/>
              </a:lnSpc>
              <a:buNone/>
            </a:pPr>
            <a:endParaRPr lang="ru-RU" sz="2200" b="1" dirty="0"/>
          </a:p>
          <a:p>
            <a:pPr marL="0" indent="0" algn="ctr">
              <a:lnSpc>
                <a:spcPct val="90000"/>
              </a:lnSpc>
              <a:buNone/>
            </a:pPr>
            <a:endParaRPr lang="ru-RU" sz="2200" b="1" dirty="0" smtClean="0"/>
          </a:p>
          <a:p>
            <a:pPr marL="0" indent="0" algn="ctr">
              <a:lnSpc>
                <a:spcPct val="90000"/>
              </a:lnSpc>
              <a:buNone/>
            </a:pPr>
            <a:endParaRPr lang="ru-RU" sz="2200" b="1" dirty="0"/>
          </a:p>
          <a:p>
            <a:pPr marL="0" indent="0" algn="ctr">
              <a:lnSpc>
                <a:spcPct val="90000"/>
              </a:lnSpc>
              <a:buNone/>
            </a:pPr>
            <a:endParaRPr lang="ru-RU" sz="2200" b="1" dirty="0" smtClean="0"/>
          </a:p>
          <a:p>
            <a:pPr marL="0" indent="0" algn="ctr">
              <a:lnSpc>
                <a:spcPct val="90000"/>
              </a:lnSpc>
              <a:buNone/>
            </a:pPr>
            <a:endParaRPr lang="ru-RU" sz="2200" b="1" dirty="0"/>
          </a:p>
          <a:p>
            <a:pPr marL="0" indent="0" algn="ctr">
              <a:lnSpc>
                <a:spcPct val="90000"/>
              </a:lnSpc>
              <a:buNone/>
            </a:pPr>
            <a:endParaRPr lang="ru-RU" sz="2200" b="1" dirty="0" smtClean="0"/>
          </a:p>
          <a:p>
            <a:pPr marL="0" indent="0" algn="ctr">
              <a:lnSpc>
                <a:spcPct val="90000"/>
              </a:lnSpc>
              <a:buNone/>
            </a:pPr>
            <a:endParaRPr lang="ru-RU" sz="2200" b="1" dirty="0" smtClean="0"/>
          </a:p>
          <a:p>
            <a:pPr marL="0" indent="0" algn="ctr">
              <a:lnSpc>
                <a:spcPct val="90000"/>
              </a:lnSpc>
              <a:buNone/>
            </a:pPr>
            <a:endParaRPr lang="ru-RU" sz="2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556792"/>
            <a:ext cx="252028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Участковый врач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176" y="1557953"/>
            <a:ext cx="252028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Кафедра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2132856"/>
            <a:ext cx="4248472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Отбор семьи для </a:t>
            </a:r>
            <a:r>
              <a:rPr lang="ru-RU" sz="2000" b="1" dirty="0" err="1" smtClean="0">
                <a:solidFill>
                  <a:schemeClr val="bg1"/>
                </a:solidFill>
              </a:rPr>
              <a:t>курации</a:t>
            </a:r>
            <a:r>
              <a:rPr lang="ru-RU" sz="2000" b="1" dirty="0" smtClean="0">
                <a:solidFill>
                  <a:schemeClr val="bg1"/>
                </a:solidFill>
              </a:rPr>
              <a:t> в течение всей интернатуры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987824" y="1700808"/>
            <a:ext cx="3168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400818802"/>
              </p:ext>
            </p:extLst>
          </p:nvPr>
        </p:nvGraphicFramePr>
        <p:xfrm>
          <a:off x="755576" y="3140968"/>
          <a:ext cx="7704856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Стрелка вниз 17"/>
          <p:cNvSpPr/>
          <p:nvPr/>
        </p:nvSpPr>
        <p:spPr>
          <a:xfrm>
            <a:off x="4499992" y="2912750"/>
            <a:ext cx="288032" cy="3722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4499992" y="1760622"/>
            <a:ext cx="288032" cy="3722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555776" y="5261138"/>
            <a:ext cx="3888432" cy="43088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Анализ и оценка</a:t>
            </a: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21" name="Выгнутая влево стрелка 20"/>
          <p:cNvSpPr/>
          <p:nvPr/>
        </p:nvSpPr>
        <p:spPr>
          <a:xfrm>
            <a:off x="179512" y="2132856"/>
            <a:ext cx="1440160" cy="3816424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Выгнутая влево стрелка 26"/>
          <p:cNvSpPr/>
          <p:nvPr/>
        </p:nvSpPr>
        <p:spPr>
          <a:xfrm flipH="1">
            <a:off x="7596336" y="2060848"/>
            <a:ext cx="1368152" cy="3816424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95536" y="-42251"/>
            <a:ext cx="8136904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rgbClr val="AD0101"/>
              </a:buClr>
            </a:pPr>
            <a:r>
              <a:rPr lang="ru-RU" sz="1600" dirty="0">
                <a:solidFill>
                  <a:prstClr val="white"/>
                </a:solidFill>
              </a:rPr>
              <a:t>Интерактивный метод, как способ повышения качества образовательного процесса</a:t>
            </a:r>
            <a:endParaRPr lang="ru-RU" sz="1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76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504" y="4581128"/>
            <a:ext cx="4968552" cy="159107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/>
                </a:solidFill>
              </a:rPr>
              <a:t>ДОСТОИНСТВА </a:t>
            </a:r>
            <a:r>
              <a:rPr lang="ru-RU" sz="3600" b="1" dirty="0" smtClean="0">
                <a:solidFill>
                  <a:schemeClr val="accent1"/>
                </a:solidFill>
              </a:rPr>
              <a:t> </a:t>
            </a:r>
            <a:r>
              <a:rPr lang="ru-RU" sz="3600" b="1" dirty="0" err="1" smtClean="0">
                <a:solidFill>
                  <a:schemeClr val="accent1"/>
                </a:solidFill>
              </a:rPr>
              <a:t>СРСП</a:t>
            </a:r>
            <a:r>
              <a:rPr lang="ru-RU" sz="3600" b="1" dirty="0" smtClean="0">
                <a:solidFill>
                  <a:schemeClr val="accent1"/>
                </a:solidFill>
              </a:rPr>
              <a:t>  </a:t>
            </a:r>
            <a:br>
              <a:rPr lang="ru-RU" sz="3600" b="1" dirty="0" smtClean="0">
                <a:solidFill>
                  <a:schemeClr val="accent1"/>
                </a:solidFill>
              </a:rPr>
            </a:br>
            <a:r>
              <a:rPr lang="ru-RU" sz="3600" b="1" dirty="0" smtClean="0">
                <a:solidFill>
                  <a:schemeClr val="accent1"/>
                </a:solidFill>
              </a:rPr>
              <a:t>«</a:t>
            </a:r>
            <a:r>
              <a:rPr lang="ru-RU" sz="3600" b="1" dirty="0">
                <a:solidFill>
                  <a:schemeClr val="accent1"/>
                </a:solidFill>
              </a:rPr>
              <a:t>СЕМЬЯ КАК ПАЦИЕНТ</a:t>
            </a:r>
            <a:r>
              <a:rPr lang="ru-RU" sz="3600" b="1" dirty="0" smtClean="0">
                <a:solidFill>
                  <a:schemeClr val="accent1"/>
                </a:solidFill>
              </a:rPr>
              <a:t>»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476672"/>
            <a:ext cx="6186264" cy="4464496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Осознание значимости своей профессии</a:t>
            </a:r>
          </a:p>
          <a:p>
            <a:r>
              <a:rPr lang="ru-RU" b="1" dirty="0" smtClean="0"/>
              <a:t>Повышение ответственности</a:t>
            </a:r>
          </a:p>
          <a:p>
            <a:r>
              <a:rPr lang="ru-RU" b="1" dirty="0" smtClean="0"/>
              <a:t>Повышение самостоятельности </a:t>
            </a:r>
          </a:p>
          <a:p>
            <a:r>
              <a:rPr lang="ru-RU" b="1" dirty="0" smtClean="0"/>
              <a:t>Повышение коммуникативных навыков</a:t>
            </a:r>
          </a:p>
          <a:p>
            <a:r>
              <a:rPr lang="ru-RU" b="1" dirty="0" smtClean="0"/>
              <a:t>Осознание правовых аспектов </a:t>
            </a:r>
          </a:p>
          <a:p>
            <a:r>
              <a:rPr lang="ru-RU" b="1" dirty="0" smtClean="0"/>
              <a:t>Повышение уровня теоретических знаний</a:t>
            </a:r>
          </a:p>
          <a:p>
            <a:r>
              <a:rPr lang="ru-RU" b="1" dirty="0" smtClean="0"/>
              <a:t>Совершенствование практических навыков</a:t>
            </a:r>
          </a:p>
          <a:p>
            <a:r>
              <a:rPr lang="ru-RU" b="1" dirty="0" smtClean="0"/>
              <a:t>Помощь практическому здравоохранению</a:t>
            </a:r>
          </a:p>
          <a:p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051" y="2132658"/>
            <a:ext cx="2519425" cy="199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27203"/>
            <a:ext cx="2987824" cy="203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707" y="404664"/>
            <a:ext cx="2213769" cy="172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40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73216"/>
            <a:ext cx="7554416" cy="7989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Спасибо за внимание!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124744"/>
            <a:ext cx="5753100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78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1122665"/>
            <a:ext cx="8808913" cy="93818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Кто оказывает дородовое наблюдение беременным?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4" name="AutoShape 4" descr="https://encrypted-tbn0.gstatic.com/images?q=tbn:ANd9GcQus6Gm487WkdjcosxygSUgqGGesvUrFuyjS3OLkS2RTGwGg5_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materinstvo.ru/skins/default/public/images/articles/s1695_1185352829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662" y="2276872"/>
            <a:ext cx="5768337" cy="457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55776" y="417483"/>
            <a:ext cx="4006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Impact"/>
                <a:ea typeface="+mj-ea"/>
                <a:cs typeface="+mj-cs"/>
              </a:rPr>
              <a:t>В настоящее время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76872"/>
            <a:ext cx="4211959" cy="4575346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Акушер-гинеколог участковый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Терапевт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Стоматолог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Лор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Другие </a:t>
            </a:r>
            <a:r>
              <a:rPr lang="ru-RU" b="1" dirty="0" smtClean="0">
                <a:solidFill>
                  <a:schemeClr val="bg1"/>
                </a:solidFill>
                <a:effectLst/>
              </a:rPr>
              <a:t>узкоспециализированные врачи по показаниям</a:t>
            </a:r>
            <a:endParaRPr lang="ru-RU" b="1" dirty="0" smtClean="0">
              <a:solidFill>
                <a:schemeClr val="bg1"/>
              </a:solidFill>
            </a:endParaRPr>
          </a:p>
          <a:p>
            <a:pPr marL="18288" indent="0"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marL="18288" indent="0">
              <a:buNone/>
            </a:pP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3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2" y="332656"/>
            <a:ext cx="3982234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Проблемы!</a:t>
            </a:r>
            <a:endParaRPr lang="ru-RU" dirty="0"/>
          </a:p>
        </p:txBody>
      </p:sp>
      <p:pic>
        <p:nvPicPr>
          <p:cNvPr id="4" name="Picture 10" descr="http://deti.mail.ru/pic/photolib/2012/10/18/4262ef615f1122564f0a30764351b8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16832"/>
            <a:ext cx="423909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826" y="1628800"/>
            <a:ext cx="3995936" cy="3679298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 fontScale="85000" lnSpcReduction="10000"/>
          </a:bodyPr>
          <a:lstStyle/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Очередь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Время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Психологический дискомфорт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Консультирование многими специалистами разного профиля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Отсутствие оценки состояния организма беременной в целом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Недостаточное внимание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477833"/>
            <a:ext cx="3816424" cy="12003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Нежелание беременной наблюдаться в женской консультации 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682802" y="476672"/>
            <a:ext cx="132124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 rot="20270567">
            <a:off x="3774627" y="1053187"/>
            <a:ext cx="1224136" cy="3890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23528" y="980728"/>
            <a:ext cx="3528392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>
                <a:solidFill>
                  <a:srgbClr val="FF0000"/>
                </a:solidFill>
              </a:rPr>
              <a:t>П</a:t>
            </a:r>
            <a:r>
              <a:rPr lang="ru-RU" dirty="0" smtClean="0">
                <a:solidFill>
                  <a:srgbClr val="FF0000"/>
                </a:solidFill>
              </a:rPr>
              <a:t>очему?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podrobnosti.ua/upload/news/2013/08/28/926417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920" y="4293096"/>
            <a:ext cx="3233079" cy="260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403648" y="5832140"/>
            <a:ext cx="7164288" cy="81034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b" anchorCtr="0">
            <a:normAutofit fontScale="5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>
                <a:solidFill>
                  <a:srgbClr val="FF0000"/>
                </a:solidFill>
              </a:rPr>
              <a:t>Позднее обращение при возникновении осложнений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AutoShape 4" descr="https://encrypted-tbn1.gstatic.com/images?q=tbn:ANd9GcThGcOPzWmsqyR9jUnMfl-x6_YVDWf65F5yVh3tbFA6-gnDL-026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6" descr="https://encrypted-tbn1.gstatic.com/images?q=tbn:ANd9GcThGcOPzWmsqyR9jUnMfl-x6_YVDWf65F5yVh3tbFA6-gnDL-026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179512" y="4869161"/>
            <a:ext cx="1512168" cy="177332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78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.ntvmsnbc.com/i/NTVMSNBC/Components/ArtAndPhoto-Fronts/SectionsThumbnails-TSM-Colorbox/120930_hami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701" y="3909864"/>
            <a:ext cx="4092299" cy="235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/>
              <a:t>Такие </a:t>
            </a:r>
            <a:r>
              <a:rPr lang="ru-RU" b="1" dirty="0"/>
              <a:t>проблемы наблюдались </a:t>
            </a:r>
            <a:r>
              <a:rPr lang="ru-RU" b="1" dirty="0" smtClean="0"/>
              <a:t>во </a:t>
            </a:r>
            <a:r>
              <a:rPr lang="ru-RU" b="1" dirty="0"/>
              <a:t>всех странах мира. Решением явилась организация семейной </a:t>
            </a:r>
            <a:r>
              <a:rPr lang="ru-RU" b="1" dirty="0" smtClean="0"/>
              <a:t>медицины</a:t>
            </a:r>
            <a:r>
              <a:rPr lang="ru-RU" b="1" dirty="0"/>
              <a:t>.</a:t>
            </a:r>
          </a:p>
          <a:p>
            <a:pPr algn="just"/>
            <a:r>
              <a:rPr lang="ru-RU" b="1" dirty="0"/>
              <a:t>История семейной медицины </a:t>
            </a:r>
            <a:r>
              <a:rPr lang="ru-RU" b="1" dirty="0" smtClean="0"/>
              <a:t>знает </a:t>
            </a:r>
            <a:r>
              <a:rPr lang="ru-RU" b="1" dirty="0"/>
              <a:t>времена падения и взлетов этой специальности, но после того, как она была </a:t>
            </a:r>
            <a:r>
              <a:rPr lang="ru-RU" b="1" dirty="0" smtClean="0"/>
              <a:t>признана </a:t>
            </a:r>
            <a:r>
              <a:rPr lang="ru-RU" b="1" dirty="0"/>
              <a:t>в 1969 году, данная спецификация стала одной из основных составляющих в </a:t>
            </a:r>
            <a:r>
              <a:rPr lang="ru-RU" b="1" dirty="0" smtClean="0"/>
              <a:t>системе здравоохранения развитых стран.</a:t>
            </a:r>
            <a:endParaRPr lang="ru-RU" b="1" dirty="0"/>
          </a:p>
          <a:p>
            <a:pPr algn="just"/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Пути решения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57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202488" cy="16002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На чем основана система семейной </a:t>
            </a:r>
            <a:r>
              <a:rPr lang="ru-RU" dirty="0" smtClean="0">
                <a:solidFill>
                  <a:srgbClr val="C00000"/>
                </a:solidFill>
              </a:rPr>
              <a:t>медицины?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626424" cy="396733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 fontScale="92500" lnSpcReduction="10000"/>
          </a:bodyPr>
          <a:lstStyle/>
          <a:p>
            <a:pPr algn="just" fontAlgn="base"/>
            <a:r>
              <a:rPr lang="ru-RU" sz="2600" b="1" dirty="0" smtClean="0">
                <a:solidFill>
                  <a:schemeClr val="bg1"/>
                </a:solidFill>
              </a:rPr>
              <a:t>Немногие </a:t>
            </a:r>
            <a:r>
              <a:rPr lang="ru-RU" sz="2600" b="1" dirty="0">
                <a:solidFill>
                  <a:schemeClr val="bg1"/>
                </a:solidFill>
              </a:rPr>
              <a:t>люди заболевают </a:t>
            </a:r>
            <a:r>
              <a:rPr lang="ru-RU" sz="2600" b="1" dirty="0" smtClean="0">
                <a:solidFill>
                  <a:schemeClr val="bg1"/>
                </a:solidFill>
              </a:rPr>
              <a:t>так </a:t>
            </a:r>
            <a:r>
              <a:rPr lang="ru-RU" sz="2600" b="1" dirty="0">
                <a:solidFill>
                  <a:schemeClr val="bg1"/>
                </a:solidFill>
              </a:rPr>
              <a:t>серьезно, </a:t>
            </a:r>
            <a:r>
              <a:rPr lang="ru-RU" sz="2600" b="1" dirty="0" smtClean="0">
                <a:solidFill>
                  <a:schemeClr val="bg1"/>
                </a:solidFill>
              </a:rPr>
              <a:t>чтобы обратиться </a:t>
            </a:r>
            <a:r>
              <a:rPr lang="ru-RU" sz="2600" b="1" dirty="0">
                <a:solidFill>
                  <a:schemeClr val="bg1"/>
                </a:solidFill>
              </a:rPr>
              <a:t>к </a:t>
            </a:r>
            <a:r>
              <a:rPr lang="ru-RU" sz="2600" b="1" dirty="0" smtClean="0">
                <a:solidFill>
                  <a:schemeClr val="bg1"/>
                </a:solidFill>
              </a:rPr>
              <a:t>врачу. </a:t>
            </a:r>
          </a:p>
          <a:p>
            <a:pPr algn="just" fontAlgn="base"/>
            <a:r>
              <a:rPr lang="ru-RU" sz="2600" b="1" dirty="0" smtClean="0">
                <a:solidFill>
                  <a:schemeClr val="bg1"/>
                </a:solidFill>
              </a:rPr>
              <a:t>Болезни зачастую </a:t>
            </a:r>
            <a:r>
              <a:rPr lang="ru-RU" sz="2600" b="1" dirty="0">
                <a:solidFill>
                  <a:schemeClr val="bg1"/>
                </a:solidFill>
              </a:rPr>
              <a:t>достаточно типичны и не вызывают затруднений в </a:t>
            </a:r>
            <a:r>
              <a:rPr lang="ru-RU" sz="2600" b="1" dirty="0" smtClean="0">
                <a:solidFill>
                  <a:schemeClr val="bg1"/>
                </a:solidFill>
              </a:rPr>
              <a:t>диагностике, что не требуется высокоспециализированной помощи. </a:t>
            </a:r>
            <a:r>
              <a:rPr lang="ru-RU" sz="2800" b="1" dirty="0" smtClean="0">
                <a:solidFill>
                  <a:schemeClr val="bg1"/>
                </a:solidFill>
              </a:rPr>
              <a:t>В этих случаях именно семейный врач может предоставить </a:t>
            </a:r>
            <a:r>
              <a:rPr lang="ru-RU" sz="2800" b="1" dirty="0">
                <a:solidFill>
                  <a:schemeClr val="bg1"/>
                </a:solidFill>
              </a:rPr>
              <a:t>широкий круг медицинских </a:t>
            </a:r>
            <a:r>
              <a:rPr lang="ru-RU" sz="2800" b="1" dirty="0" smtClean="0">
                <a:solidFill>
                  <a:schemeClr val="bg1"/>
                </a:solidFill>
              </a:rPr>
              <a:t>услуг людям </a:t>
            </a:r>
            <a:r>
              <a:rPr lang="ru-RU" sz="2800" b="1" dirty="0">
                <a:solidFill>
                  <a:schemeClr val="bg1"/>
                </a:solidFill>
              </a:rPr>
              <a:t>всех </a:t>
            </a:r>
            <a:r>
              <a:rPr lang="ru-RU" sz="2800" b="1" dirty="0" smtClean="0">
                <a:solidFill>
                  <a:schemeClr val="bg1"/>
                </a:solidFill>
              </a:rPr>
              <a:t>возрастов.</a:t>
            </a:r>
            <a:endParaRPr lang="ru-RU" sz="2800" b="1" dirty="0">
              <a:solidFill>
                <a:schemeClr val="bg1"/>
              </a:solidFill>
            </a:endParaRPr>
          </a:p>
          <a:p>
            <a:pPr algn="just" fontAlgn="base"/>
            <a:r>
              <a:rPr lang="ru-RU" sz="2600" b="1" dirty="0" smtClean="0">
                <a:solidFill>
                  <a:schemeClr val="bg1"/>
                </a:solidFill>
              </a:rPr>
              <a:t>При необходимости пациент всегда </a:t>
            </a:r>
            <a:r>
              <a:rPr lang="ru-RU" sz="2600" b="1" dirty="0">
                <a:solidFill>
                  <a:schemeClr val="bg1"/>
                </a:solidFill>
              </a:rPr>
              <a:t>может обратиться в специализированную </a:t>
            </a:r>
            <a:r>
              <a:rPr lang="ru-RU" sz="2600" b="1" dirty="0" smtClean="0">
                <a:solidFill>
                  <a:schemeClr val="bg1"/>
                </a:solidFill>
              </a:rPr>
              <a:t>клинику.</a:t>
            </a:r>
            <a:r>
              <a:rPr lang="ru-RU" sz="2600" b="1" dirty="0">
                <a:solidFill>
                  <a:schemeClr val="bg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1094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" y="5085184"/>
            <a:ext cx="8202488" cy="1168152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На чем основана система </a:t>
            </a: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семейной медицины?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69764" y="620687"/>
            <a:ext cx="6042178" cy="3672409"/>
          </a:xfrm>
        </p:spPr>
        <p:txBody>
          <a:bodyPr>
            <a:noAutofit/>
          </a:bodyPr>
          <a:lstStyle/>
          <a:p>
            <a:pPr algn="just" fontAlgn="base"/>
            <a:r>
              <a:rPr lang="ru-RU" sz="2200" b="1" dirty="0"/>
              <a:t>Семейный врач экономит время и деньги</a:t>
            </a:r>
            <a:r>
              <a:rPr lang="ru-RU" sz="2200" dirty="0"/>
              <a:t>: при ангине пациенту не придётся курсировать между терапевтом и </a:t>
            </a:r>
            <a:r>
              <a:rPr lang="ru-RU" sz="2200" dirty="0" err="1"/>
              <a:t>ЛОРом</a:t>
            </a:r>
            <a:r>
              <a:rPr lang="ru-RU" sz="2200" dirty="0"/>
              <a:t>, при несложном конъюнктивите </a:t>
            </a:r>
            <a:r>
              <a:rPr lang="ru-RU" sz="2200" dirty="0" smtClean="0"/>
              <a:t>-</a:t>
            </a:r>
            <a:r>
              <a:rPr lang="ru-RU" sz="2200" dirty="0"/>
              <a:t> искать проверенного офтальмолога, а при первых признаках аллергии </a:t>
            </a:r>
            <a:r>
              <a:rPr lang="ru-RU" sz="2200" dirty="0" smtClean="0"/>
              <a:t>- срочно </a:t>
            </a:r>
            <a:r>
              <a:rPr lang="ru-RU" sz="2200" dirty="0"/>
              <a:t>записываться на приём к дерматологу. Достаточно прийти на осмотр к семейному врачу или даже сообщить ему симптомы по телефону. </a:t>
            </a:r>
            <a:endParaRPr lang="ru-RU" sz="2200" dirty="0" smtClean="0"/>
          </a:p>
          <a:p>
            <a:pPr algn="just" fontAlgn="base"/>
            <a:r>
              <a:rPr lang="ru-RU" sz="2200" b="1" dirty="0" smtClean="0"/>
              <a:t>Доктора </a:t>
            </a:r>
            <a:r>
              <a:rPr lang="ru-RU" sz="2200" b="1" dirty="0"/>
              <a:t>общей практики способны решить до 80% проблем, с которыми обращаются пациенты.</a:t>
            </a:r>
          </a:p>
        </p:txBody>
      </p:sp>
      <p:pic>
        <p:nvPicPr>
          <p:cNvPr id="4" name="Picture 2" descr="http://www.amansaulyk.kz/files/cache/news/1750_w308_h2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93097"/>
            <a:ext cx="3531830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https://encrypted-tbn3.gstatic.com/images?q=tbn:ANd9GcS3-kLba0a4ojDWTGZ5VWLrPQ9hd1hCXqmHi4CDLvwRESX4qoUMB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encrypted-tbn3.gstatic.com/images?q=tbn:ANd9GcS3-kLba0a4ojDWTGZ5VWLrPQ9hd1hCXqmHi4CDLvwRESX4qoUMB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://clinica-hippocrat.ua/assets/photos/0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" y="692696"/>
            <a:ext cx="3048000" cy="435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46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2000" y="5013176"/>
            <a:ext cx="7122368" cy="1159024"/>
          </a:xfrm>
        </p:spPr>
        <p:txBody>
          <a:bodyPr>
            <a:normAutofit/>
          </a:bodyPr>
          <a:lstStyle/>
          <a:p>
            <a:r>
              <a:rPr lang="ru-RU" sz="3500" dirty="0">
                <a:solidFill>
                  <a:srgbClr val="C00000"/>
                </a:solidFill>
              </a:rPr>
              <a:t>На чем основана система </a:t>
            </a:r>
            <a:br>
              <a:rPr lang="ru-RU" sz="3500" dirty="0">
                <a:solidFill>
                  <a:srgbClr val="C00000"/>
                </a:solidFill>
              </a:rPr>
            </a:br>
            <a:r>
              <a:rPr lang="ru-RU" sz="3500" dirty="0">
                <a:solidFill>
                  <a:srgbClr val="C00000"/>
                </a:solidFill>
              </a:rPr>
              <a:t>семейной медицины</a:t>
            </a:r>
            <a:endParaRPr lang="ru-RU" sz="35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62000" y="982960"/>
            <a:ext cx="7543800" cy="3886200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ru-RU" sz="2200" b="1" dirty="0" smtClean="0"/>
              <a:t>	Семейные врачи будут знать не только историю </a:t>
            </a:r>
            <a:r>
              <a:rPr lang="ru-RU" sz="2200" b="1" dirty="0"/>
              <a:t>болезни своего </a:t>
            </a:r>
            <a:r>
              <a:rPr lang="ru-RU" sz="2200" b="1" dirty="0" smtClean="0"/>
              <a:t>клиента, но </a:t>
            </a:r>
            <a:r>
              <a:rPr lang="ru-RU" sz="2200" b="1" dirty="0"/>
              <a:t>и </a:t>
            </a:r>
            <a:r>
              <a:rPr lang="ru-RU" sz="2200" b="1" dirty="0" smtClean="0"/>
              <a:t>все </a:t>
            </a:r>
            <a:r>
              <a:rPr lang="ru-RU" sz="2200" b="1" dirty="0"/>
              <a:t>наследственные заболевания в </a:t>
            </a:r>
            <a:r>
              <a:rPr lang="ru-RU" sz="2200" b="1" dirty="0" smtClean="0"/>
              <a:t>семье, при этом они могут:</a:t>
            </a:r>
          </a:p>
          <a:p>
            <a:pPr algn="just" fontAlgn="base"/>
            <a:r>
              <a:rPr lang="ru-RU" sz="2200" b="1" dirty="0" smtClean="0"/>
              <a:t>брать анализы</a:t>
            </a:r>
            <a:r>
              <a:rPr lang="ru-RU" sz="2200" b="1" dirty="0"/>
              <a:t>, </a:t>
            </a:r>
            <a:endParaRPr lang="ru-RU" sz="2200" b="1" dirty="0" smtClean="0"/>
          </a:p>
          <a:p>
            <a:pPr algn="just" fontAlgn="base"/>
            <a:r>
              <a:rPr lang="ru-RU" sz="2200" b="1" dirty="0" smtClean="0"/>
              <a:t>делать </a:t>
            </a:r>
            <a:r>
              <a:rPr lang="ru-RU" sz="2200" b="1" dirty="0"/>
              <a:t>прививки, </a:t>
            </a:r>
            <a:endParaRPr lang="ru-RU" sz="2200" b="1" dirty="0" smtClean="0"/>
          </a:p>
          <a:p>
            <a:pPr algn="just" fontAlgn="base"/>
            <a:r>
              <a:rPr lang="ru-RU" sz="2200" b="1" dirty="0" smtClean="0"/>
              <a:t>проводить лечение,</a:t>
            </a:r>
          </a:p>
          <a:p>
            <a:pPr algn="just" fontAlgn="base"/>
            <a:r>
              <a:rPr lang="ru-RU" sz="2200" b="1" dirty="0" smtClean="0"/>
              <a:t>вести физиологическую беременность и роды,</a:t>
            </a:r>
          </a:p>
          <a:p>
            <a:pPr algn="just" fontAlgn="base"/>
            <a:r>
              <a:rPr lang="ru-RU" sz="2200" b="1" dirty="0" smtClean="0"/>
              <a:t>выписывать </a:t>
            </a:r>
            <a:r>
              <a:rPr lang="ru-RU" sz="2200" b="1" dirty="0"/>
              <a:t>медицинские справки для ГАИ, </a:t>
            </a:r>
            <a:endParaRPr lang="ru-RU" sz="2200" b="1" dirty="0" smtClean="0"/>
          </a:p>
          <a:p>
            <a:pPr algn="just" fontAlgn="base"/>
            <a:r>
              <a:rPr lang="ru-RU" sz="2200" b="1" dirty="0" smtClean="0"/>
              <a:t>открывать </a:t>
            </a:r>
            <a:r>
              <a:rPr lang="ru-RU" sz="2200" b="1" dirty="0"/>
              <a:t>и закрывать больничные </a:t>
            </a:r>
            <a:r>
              <a:rPr lang="ru-RU" sz="2200" b="1" dirty="0" smtClean="0"/>
              <a:t>лист, </a:t>
            </a:r>
          </a:p>
          <a:p>
            <a:pPr algn="just" fontAlgn="base"/>
            <a:r>
              <a:rPr lang="ru-RU" sz="2200" b="1" dirty="0" smtClean="0"/>
              <a:t>контролировать </a:t>
            </a:r>
            <a:r>
              <a:rPr lang="ru-RU" sz="2200" b="1" dirty="0"/>
              <a:t>работу профильных врачей, если необходима их консультация, не позволяя назначать клиенту ненужные исследования или выписывать кучу дорогих лекарств, плохо совместимых друг с другом.</a:t>
            </a:r>
          </a:p>
          <a:p>
            <a:pPr algn="just"/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1587266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404664"/>
            <a:ext cx="7543800" cy="447139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Особо остановимся на медицинской помощи, которую он оказывает беременным и новорожденным. Ведь сохранение и повышение уровня здоровья матерей и детей – одна из важнейших государственных задач, решение которых позволит обеспечить воспроизводство здорового поколения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Безопасное </a:t>
            </a:r>
            <a:r>
              <a:rPr lang="ru-RU" dirty="0"/>
              <a:t>материнство означает не только профилактику заболеваемости и смертности, оно предполагает всецелую заботу о здоровье матери и ребенка. В это понятие входят физическое, умственное и социальное благополучие женщины до родов, во время и после родов, что должно обеспечить рождение здорового ребенка и здоровое детство.</a:t>
            </a:r>
          </a:p>
          <a:p>
            <a:pPr algn="just"/>
            <a:r>
              <a:rPr lang="ru-RU" dirty="0"/>
              <a:t>Вот тут важную роль играют врачи общей практики, одной из главных задачах которых является подготовка женщин фертильного возраста к здоровой беременности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5085184"/>
            <a:ext cx="5256584" cy="1168152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На чем основана система </a:t>
            </a: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семейной медицины?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telegrafist.org/wp-content/uploads/2013/06/5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25144"/>
            <a:ext cx="331724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381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543800" cy="5328592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Сейчас в Республике Казахстан беременных ставят </a:t>
            </a:r>
            <a:r>
              <a:rPr lang="ru-RU" sz="2000" b="1" dirty="0">
                <a:solidFill>
                  <a:schemeClr val="bg1"/>
                </a:solidFill>
              </a:rPr>
              <a:t>на учет в женских консультациях, но вскоре правила оказания акушерско-гинекологической помощи </a:t>
            </a:r>
            <a:r>
              <a:rPr lang="ru-RU" sz="2000" b="1" dirty="0" smtClean="0">
                <a:solidFill>
                  <a:schemeClr val="bg1"/>
                </a:solidFill>
              </a:rPr>
              <a:t>изменятся.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</a:rPr>
              <a:t>О</a:t>
            </a:r>
            <a:r>
              <a:rPr lang="ru-RU" sz="2000" b="1" dirty="0" smtClean="0">
                <a:solidFill>
                  <a:schemeClr val="bg1"/>
                </a:solidFill>
              </a:rPr>
              <a:t>пределенные </a:t>
            </a:r>
            <a:r>
              <a:rPr lang="ru-RU" sz="2000" b="1" dirty="0">
                <a:solidFill>
                  <a:schemeClr val="bg1"/>
                </a:solidFill>
              </a:rPr>
              <a:t>функции по наблюдению за беременными и </a:t>
            </a:r>
            <a:r>
              <a:rPr lang="ru-RU" sz="2000" b="1" dirty="0" smtClean="0">
                <a:solidFill>
                  <a:schemeClr val="bg1"/>
                </a:solidFill>
              </a:rPr>
              <a:t>гинекологическими больными </a:t>
            </a:r>
            <a:r>
              <a:rPr lang="ru-RU" sz="2000" b="1" dirty="0">
                <a:solidFill>
                  <a:schemeClr val="bg1"/>
                </a:solidFill>
              </a:rPr>
              <a:t>переходят к семейным врачам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</a:rPr>
              <a:t>Женщин с физиологически нормально протекающей беременностью будут наблюдать семейные </a:t>
            </a:r>
            <a:r>
              <a:rPr lang="ru-RU" sz="2000" b="1" dirty="0" smtClean="0">
                <a:solidFill>
                  <a:schemeClr val="bg1"/>
                </a:solidFill>
              </a:rPr>
              <a:t>врачи. 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На </a:t>
            </a:r>
            <a:r>
              <a:rPr lang="ru-RU" sz="2000" b="1" dirty="0">
                <a:solidFill>
                  <a:schemeClr val="bg1"/>
                </a:solidFill>
              </a:rPr>
              <a:t>обязательную консультацию к гинекологу </a:t>
            </a:r>
            <a:r>
              <a:rPr lang="ru-RU" sz="2000" b="1" dirty="0" smtClean="0">
                <a:solidFill>
                  <a:schemeClr val="bg1"/>
                </a:solidFill>
              </a:rPr>
              <a:t>женщину будут </a:t>
            </a:r>
            <a:r>
              <a:rPr lang="ru-RU" sz="2000" b="1" dirty="0">
                <a:solidFill>
                  <a:schemeClr val="bg1"/>
                </a:solidFill>
              </a:rPr>
              <a:t>направлять </a:t>
            </a:r>
            <a:r>
              <a:rPr lang="ru-RU" sz="2000" b="1" dirty="0" smtClean="0">
                <a:solidFill>
                  <a:schemeClr val="bg1"/>
                </a:solidFill>
              </a:rPr>
              <a:t>1-2 раза в течении беременности.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При </a:t>
            </a:r>
            <a:r>
              <a:rPr lang="ru-RU" sz="2000" b="1" dirty="0">
                <a:solidFill>
                  <a:schemeClr val="bg1"/>
                </a:solidFill>
              </a:rPr>
              <a:t>возникновении отклонений от нормального течения беременности семейный врач должен немедленно направить женщину к акушеру-гинекологу первого </a:t>
            </a:r>
            <a:r>
              <a:rPr lang="ru-RU" sz="2000" b="1" dirty="0" smtClean="0">
                <a:solidFill>
                  <a:schemeClr val="bg1"/>
                </a:solidFill>
              </a:rPr>
              <a:t>или второго уровня.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По </a:t>
            </a:r>
            <a:r>
              <a:rPr lang="ru-RU" sz="2000" b="1" dirty="0">
                <a:solidFill>
                  <a:schemeClr val="bg1"/>
                </a:solidFill>
              </a:rPr>
              <a:t>определенным показаниям беременные направляются и на третий уровень, где </a:t>
            </a:r>
            <a:r>
              <a:rPr lang="ru-RU" sz="2000" b="1" dirty="0" smtClean="0">
                <a:solidFill>
                  <a:schemeClr val="bg1"/>
                </a:solidFill>
              </a:rPr>
              <a:t>им </a:t>
            </a:r>
            <a:r>
              <a:rPr lang="ru-RU" sz="2000" b="1" dirty="0">
                <a:solidFill>
                  <a:schemeClr val="bg1"/>
                </a:solidFill>
              </a:rPr>
              <a:t>оказывают </a:t>
            </a:r>
            <a:r>
              <a:rPr lang="ru-RU" sz="2000" b="1" dirty="0" smtClean="0">
                <a:solidFill>
                  <a:schemeClr val="bg1"/>
                </a:solidFill>
              </a:rPr>
              <a:t>высокоспециализированную помощь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0002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1422</TotalTime>
  <Words>856</Words>
  <Application>Microsoft Office PowerPoint</Application>
  <PresentationFormat>Экран (4:3)</PresentationFormat>
  <Paragraphs>110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NewsPrint</vt:lpstr>
      <vt:lpstr>Роль врача общей практики в снижении материнской  заболеваемости и смертности.  Повышение качества образования.</vt:lpstr>
      <vt:lpstr>Кто оказывает дородовое наблюдение беременным?</vt:lpstr>
      <vt:lpstr>Проблемы!</vt:lpstr>
      <vt:lpstr>Пути решения</vt:lpstr>
      <vt:lpstr>На чем основана система семейной медицины?</vt:lpstr>
      <vt:lpstr>На чем основана система  семейной медицины?</vt:lpstr>
      <vt:lpstr>На чем основана система  семейной медицины</vt:lpstr>
      <vt:lpstr>На чем основана система  семейной медицины?</vt:lpstr>
      <vt:lpstr>Презентация PowerPoint</vt:lpstr>
      <vt:lpstr>Все это приведет к закономерному снижению количества госпитализации беременных в стационары и увеличению посещаемости  поликлиник, вследствие возросшего доверия населения к услугам первичного звена здравоохранения и как результат, снижению материнской заболеваемости и смертности</vt:lpstr>
      <vt:lpstr>Значимость  семейных врачей</vt:lpstr>
      <vt:lpstr>Проблемы в подготовке ВОП</vt:lpstr>
      <vt:lpstr>Пути решения в подготовке ВОП</vt:lpstr>
      <vt:lpstr>Презентация PowerPoint</vt:lpstr>
      <vt:lpstr>ДОСТОИНСТВА  СРСП   «СЕМЬЯ КАК ПАЦИЕНТ»</vt:lpstr>
      <vt:lpstr>Спасибо за внимание!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comp</cp:lastModifiedBy>
  <cp:revision>177</cp:revision>
  <dcterms:created xsi:type="dcterms:W3CDTF">2013-10-01T12:10:22Z</dcterms:created>
  <dcterms:modified xsi:type="dcterms:W3CDTF">2013-10-24T09:08:13Z</dcterms:modified>
</cp:coreProperties>
</file>