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6"/>
  </p:notesMasterIdLst>
  <p:handoutMasterIdLst>
    <p:handoutMasterId r:id="rId27"/>
  </p:handoutMasterIdLst>
  <p:sldIdLst>
    <p:sldId id="442" r:id="rId2"/>
    <p:sldId id="395" r:id="rId3"/>
    <p:sldId id="368" r:id="rId4"/>
    <p:sldId id="445" r:id="rId5"/>
    <p:sldId id="468" r:id="rId6"/>
    <p:sldId id="408" r:id="rId7"/>
    <p:sldId id="345" r:id="rId8"/>
    <p:sldId id="373" r:id="rId9"/>
    <p:sldId id="469" r:id="rId10"/>
    <p:sldId id="463" r:id="rId11"/>
    <p:sldId id="458" r:id="rId12"/>
    <p:sldId id="467" r:id="rId13"/>
    <p:sldId id="471" r:id="rId14"/>
    <p:sldId id="455" r:id="rId15"/>
    <p:sldId id="470" r:id="rId16"/>
    <p:sldId id="351" r:id="rId17"/>
    <p:sldId id="376" r:id="rId18"/>
    <p:sldId id="377" r:id="rId19"/>
    <p:sldId id="378" r:id="rId20"/>
    <p:sldId id="473" r:id="rId21"/>
    <p:sldId id="474" r:id="rId22"/>
    <p:sldId id="361" r:id="rId23"/>
    <p:sldId id="472" r:id="rId24"/>
    <p:sldId id="400" r:id="rId25"/>
  </p:sldIdLst>
  <p:sldSz cx="9144000" cy="6858000" type="screen4x3"/>
  <p:notesSz cx="9947275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018"/>
    <a:srgbClr val="C84E28"/>
    <a:srgbClr val="FFFFFF"/>
    <a:srgbClr val="FFE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2007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FFD86-5628-45D0-9986-2E1909FD051A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D719E2-DCA3-4226-916A-7D17332A2733}">
      <dgm:prSet phldrT="[Текст]" custT="1"/>
      <dgm:spPr/>
      <dgm:t>
        <a:bodyPr/>
        <a:lstStyle/>
        <a:p>
          <a:r>
            <a:rPr lang="ru-RU" sz="2000" dirty="0" err="1" smtClean="0"/>
            <a:t>Аполипопротеин</a:t>
          </a:r>
          <a:r>
            <a:rPr lang="ru-RU" sz="2000" dirty="0" smtClean="0"/>
            <a:t> В </a:t>
          </a:r>
          <a:endParaRPr lang="ru-RU" sz="2000" dirty="0"/>
        </a:p>
      </dgm:t>
    </dgm:pt>
    <dgm:pt modelId="{4F88F140-91BA-4963-82BA-EDCDB3566064}" type="parTrans" cxnId="{D3E390B4-48A0-48DC-81F2-146764BC6800}">
      <dgm:prSet/>
      <dgm:spPr/>
      <dgm:t>
        <a:bodyPr/>
        <a:lstStyle/>
        <a:p>
          <a:endParaRPr lang="ru-RU"/>
        </a:p>
      </dgm:t>
    </dgm:pt>
    <dgm:pt modelId="{636155D2-C0D6-4B0C-BC7F-F04ADEC1A180}" type="sibTrans" cxnId="{D3E390B4-48A0-48DC-81F2-146764BC6800}">
      <dgm:prSet/>
      <dgm:spPr/>
      <dgm:t>
        <a:bodyPr/>
        <a:lstStyle/>
        <a:p>
          <a:endParaRPr lang="ru-RU"/>
        </a:p>
      </dgm:t>
    </dgm:pt>
    <dgm:pt modelId="{A9C2FA51-E1E0-4A42-8CB3-9FFB1512050B}">
      <dgm:prSet phldrT="[Текст]" custT="1"/>
      <dgm:spPr/>
      <dgm:t>
        <a:bodyPr/>
        <a:lstStyle/>
        <a:p>
          <a:r>
            <a:rPr lang="ru-RU" sz="2000" dirty="0" err="1" smtClean="0"/>
            <a:t>Аполипопротеин</a:t>
          </a:r>
          <a:r>
            <a:rPr lang="ru-RU" sz="2000" dirty="0" smtClean="0"/>
            <a:t> А1</a:t>
          </a:r>
          <a:endParaRPr lang="ru-RU" sz="2000" dirty="0"/>
        </a:p>
      </dgm:t>
    </dgm:pt>
    <dgm:pt modelId="{77684DD8-4D0D-405B-BE39-BD213539C86E}" type="sibTrans" cxnId="{94F3D310-BA3A-4689-9D1F-D1EB968345EB}">
      <dgm:prSet/>
      <dgm:spPr/>
      <dgm:t>
        <a:bodyPr/>
        <a:lstStyle/>
        <a:p>
          <a:endParaRPr lang="ru-RU"/>
        </a:p>
      </dgm:t>
    </dgm:pt>
    <dgm:pt modelId="{FA950FEB-944E-4D95-862B-8E82A7951000}" type="parTrans" cxnId="{94F3D310-BA3A-4689-9D1F-D1EB968345EB}">
      <dgm:prSet/>
      <dgm:spPr/>
      <dgm:t>
        <a:bodyPr/>
        <a:lstStyle/>
        <a:p>
          <a:endParaRPr lang="ru-RU"/>
        </a:p>
      </dgm:t>
    </dgm:pt>
    <dgm:pt modelId="{9955F583-FDAC-4B6D-9D2D-3C207973A8DB}" type="pres">
      <dgm:prSet presAssocID="{458FFD86-5628-45D0-9986-2E1909FD051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A8274C-096B-4FFD-9720-DBF94C424374}" type="pres">
      <dgm:prSet presAssocID="{14D719E2-DCA3-4226-916A-7D17332A2733}" presName="upArrow" presStyleLbl="node1" presStyleIdx="0" presStyleCnt="2"/>
      <dgm:spPr/>
    </dgm:pt>
    <dgm:pt modelId="{1A0D4669-4314-46D0-9154-C250896964BD}" type="pres">
      <dgm:prSet presAssocID="{14D719E2-DCA3-4226-916A-7D17332A2733}" presName="upArrowText" presStyleLbl="revTx" presStyleIdx="0" presStyleCnt="2" custScaleX="1168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0118C-BA18-493C-B644-C3EAD6A3ECD4}" type="pres">
      <dgm:prSet presAssocID="{A9C2FA51-E1E0-4A42-8CB3-9FFB1512050B}" presName="downArrow" presStyleLbl="node1" presStyleIdx="1" presStyleCnt="2"/>
      <dgm:spPr/>
    </dgm:pt>
    <dgm:pt modelId="{B057E734-66E3-449B-BD0B-DE8738FF0B5B}" type="pres">
      <dgm:prSet presAssocID="{A9C2FA51-E1E0-4A42-8CB3-9FFB1512050B}" presName="downArrowText" presStyleLbl="revTx" presStyleIdx="1" presStyleCnt="2" custScaleX="109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E390B4-48A0-48DC-81F2-146764BC6800}" srcId="{458FFD86-5628-45D0-9986-2E1909FD051A}" destId="{14D719E2-DCA3-4226-916A-7D17332A2733}" srcOrd="0" destOrd="0" parTransId="{4F88F140-91BA-4963-82BA-EDCDB3566064}" sibTransId="{636155D2-C0D6-4B0C-BC7F-F04ADEC1A180}"/>
    <dgm:cxn modelId="{22CECF70-B564-48EE-BCFA-2C584EC65061}" type="presOf" srcId="{14D719E2-DCA3-4226-916A-7D17332A2733}" destId="{1A0D4669-4314-46D0-9154-C250896964BD}" srcOrd="0" destOrd="0" presId="urn:microsoft.com/office/officeart/2005/8/layout/arrow4"/>
    <dgm:cxn modelId="{94F3D310-BA3A-4689-9D1F-D1EB968345EB}" srcId="{458FFD86-5628-45D0-9986-2E1909FD051A}" destId="{A9C2FA51-E1E0-4A42-8CB3-9FFB1512050B}" srcOrd="1" destOrd="0" parTransId="{FA950FEB-944E-4D95-862B-8E82A7951000}" sibTransId="{77684DD8-4D0D-405B-BE39-BD213539C86E}"/>
    <dgm:cxn modelId="{D4F4DEA5-5A58-401D-AF4C-021FA8A9BF7B}" type="presOf" srcId="{A9C2FA51-E1E0-4A42-8CB3-9FFB1512050B}" destId="{B057E734-66E3-449B-BD0B-DE8738FF0B5B}" srcOrd="0" destOrd="0" presId="urn:microsoft.com/office/officeart/2005/8/layout/arrow4"/>
    <dgm:cxn modelId="{3419B359-98C7-4C6B-B178-2DAD6D6F04F8}" type="presOf" srcId="{458FFD86-5628-45D0-9986-2E1909FD051A}" destId="{9955F583-FDAC-4B6D-9D2D-3C207973A8DB}" srcOrd="0" destOrd="0" presId="urn:microsoft.com/office/officeart/2005/8/layout/arrow4"/>
    <dgm:cxn modelId="{4B57FDDE-1D77-4D14-83B4-425C64CBDA7A}" type="presParOf" srcId="{9955F583-FDAC-4B6D-9D2D-3C207973A8DB}" destId="{12A8274C-096B-4FFD-9720-DBF94C424374}" srcOrd="0" destOrd="0" presId="urn:microsoft.com/office/officeart/2005/8/layout/arrow4"/>
    <dgm:cxn modelId="{487A871C-7B5F-4B75-A019-3444AA4B0CA2}" type="presParOf" srcId="{9955F583-FDAC-4B6D-9D2D-3C207973A8DB}" destId="{1A0D4669-4314-46D0-9154-C250896964BD}" srcOrd="1" destOrd="0" presId="urn:microsoft.com/office/officeart/2005/8/layout/arrow4"/>
    <dgm:cxn modelId="{FD103BB9-E071-44E0-A276-93852446D3CA}" type="presParOf" srcId="{9955F583-FDAC-4B6D-9D2D-3C207973A8DB}" destId="{D960118C-BA18-493C-B644-C3EAD6A3ECD4}" srcOrd="2" destOrd="0" presId="urn:microsoft.com/office/officeart/2005/8/layout/arrow4"/>
    <dgm:cxn modelId="{964498C2-5BCC-4A56-B0F0-9E8429271BEE}" type="presParOf" srcId="{9955F583-FDAC-4B6D-9D2D-3C207973A8DB}" destId="{B057E734-66E3-449B-BD0B-DE8738FF0B5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6DFB12-3BAA-4AC8-B717-8CFAAD731D1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7D3314-7C3E-4698-9174-E759202748C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3A3A3A"/>
              </a:solidFill>
              <a:effectLst/>
              <a:latin typeface="Calibri"/>
              <a:ea typeface="Calibri"/>
              <a:cs typeface="Times New Roman"/>
            </a:rPr>
            <a:t>Пол</a:t>
          </a:r>
          <a:endParaRPr lang="ru-RU" sz="2000" b="1" dirty="0"/>
        </a:p>
      </dgm:t>
    </dgm:pt>
    <dgm:pt modelId="{4F5CE263-F9E6-4B4F-94FF-698773FC5EDB}" type="parTrans" cxnId="{A71196A1-EC8E-4441-992C-BD7F4F097E23}">
      <dgm:prSet/>
      <dgm:spPr/>
      <dgm:t>
        <a:bodyPr/>
        <a:lstStyle/>
        <a:p>
          <a:endParaRPr lang="ru-RU"/>
        </a:p>
      </dgm:t>
    </dgm:pt>
    <dgm:pt modelId="{3591D0DF-3248-4EC4-BEBC-010148A7949F}" type="sibTrans" cxnId="{A71196A1-EC8E-4441-992C-BD7F4F097E23}">
      <dgm:prSet/>
      <dgm:spPr/>
      <dgm:t>
        <a:bodyPr/>
        <a:lstStyle/>
        <a:p>
          <a:endParaRPr lang="ru-RU"/>
        </a:p>
      </dgm:t>
    </dgm:pt>
    <dgm:pt modelId="{3BAF22CD-5453-4CCC-B432-E8D5AA1C29A8}">
      <dgm:prSet phldrT="[Текст]" custT="1"/>
      <dgm:spPr/>
      <dgm:t>
        <a:bodyPr/>
        <a:lstStyle/>
        <a:p>
          <a:r>
            <a:rPr lang="ru-RU" sz="2000" b="1" dirty="0" smtClean="0"/>
            <a:t>женский</a:t>
          </a:r>
          <a:endParaRPr lang="ru-RU" sz="2000" b="1" dirty="0"/>
        </a:p>
      </dgm:t>
    </dgm:pt>
    <dgm:pt modelId="{6A06E05F-7A75-44C8-952C-018E0AEC9D10}" type="parTrans" cxnId="{18BF989E-5275-483A-96B9-6D24A7A4F9D8}">
      <dgm:prSet/>
      <dgm:spPr/>
      <dgm:t>
        <a:bodyPr/>
        <a:lstStyle/>
        <a:p>
          <a:endParaRPr lang="ru-RU"/>
        </a:p>
      </dgm:t>
    </dgm:pt>
    <dgm:pt modelId="{2FB1C43C-9FE7-40EF-8681-B44A3DDC0800}" type="sibTrans" cxnId="{18BF989E-5275-483A-96B9-6D24A7A4F9D8}">
      <dgm:prSet/>
      <dgm:spPr/>
      <dgm:t>
        <a:bodyPr/>
        <a:lstStyle/>
        <a:p>
          <a:endParaRPr lang="ru-RU"/>
        </a:p>
      </dgm:t>
    </dgm:pt>
    <dgm:pt modelId="{B9632ACD-BA57-4993-AB59-51961ED35DCC}">
      <dgm:prSet phldrT="[Текст]" custT="1"/>
      <dgm:spPr/>
      <dgm:t>
        <a:bodyPr/>
        <a:lstStyle/>
        <a:p>
          <a:r>
            <a:rPr lang="ru-RU" sz="2000" b="1" dirty="0" smtClean="0"/>
            <a:t>мужской</a:t>
          </a:r>
          <a:endParaRPr lang="ru-RU" sz="2000" b="1" dirty="0"/>
        </a:p>
      </dgm:t>
    </dgm:pt>
    <dgm:pt modelId="{47EAD2FD-5982-47D1-AC00-C51B5A1AA3EB}" type="parTrans" cxnId="{CE015AD9-B7EB-4276-A3CD-0CFF41556592}">
      <dgm:prSet/>
      <dgm:spPr/>
      <dgm:t>
        <a:bodyPr/>
        <a:lstStyle/>
        <a:p>
          <a:endParaRPr lang="ru-RU"/>
        </a:p>
      </dgm:t>
    </dgm:pt>
    <dgm:pt modelId="{2A43E2EB-2263-424D-9CA0-0DC912F36BB3}" type="sibTrans" cxnId="{CE015AD9-B7EB-4276-A3CD-0CFF41556592}">
      <dgm:prSet/>
      <dgm:spPr/>
      <dgm:t>
        <a:bodyPr/>
        <a:lstStyle/>
        <a:p>
          <a:endParaRPr lang="ru-RU"/>
        </a:p>
      </dgm:t>
    </dgm:pt>
    <dgm:pt modelId="{5B8F4530-C0F7-4CDC-AA13-8C496233072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Значения</a:t>
          </a:r>
          <a:endParaRPr lang="ru-RU" sz="2000" b="1" dirty="0">
            <a:solidFill>
              <a:schemeClr val="tx1"/>
            </a:solidFill>
          </a:endParaRPr>
        </a:p>
      </dgm:t>
    </dgm:pt>
    <dgm:pt modelId="{D2D7EB22-9368-4F26-85ED-B10F0B085110}" type="parTrans" cxnId="{315D5983-BAAD-405C-8526-9B94A86694E5}">
      <dgm:prSet/>
      <dgm:spPr/>
      <dgm:t>
        <a:bodyPr/>
        <a:lstStyle/>
        <a:p>
          <a:endParaRPr lang="ru-RU"/>
        </a:p>
      </dgm:t>
    </dgm:pt>
    <dgm:pt modelId="{B64AD0D8-6EAF-4A3E-B0B5-EA8346B63F00}" type="sibTrans" cxnId="{315D5983-BAAD-405C-8526-9B94A86694E5}">
      <dgm:prSet/>
      <dgm:spPr/>
      <dgm:t>
        <a:bodyPr/>
        <a:lstStyle/>
        <a:p>
          <a:endParaRPr lang="ru-RU"/>
        </a:p>
      </dgm:t>
    </dgm:pt>
    <dgm:pt modelId="{3AB2C4AA-B0EB-45F2-8E65-D345E8DF5E6F}">
      <dgm:prSet phldrT="[Текст]" custT="1"/>
      <dgm:spPr/>
      <dgm:t>
        <a:bodyPr/>
        <a:lstStyle/>
        <a:p>
          <a:r>
            <a:rPr lang="ru-RU" sz="2000" b="1" dirty="0" smtClean="0"/>
            <a:t>0,55- 1,3 г/л</a:t>
          </a:r>
          <a:endParaRPr lang="ru-RU" sz="2000" b="1" dirty="0"/>
        </a:p>
      </dgm:t>
    </dgm:pt>
    <dgm:pt modelId="{E07263AE-1ED0-4C9E-A712-866690078F5A}" type="parTrans" cxnId="{0BC2C166-81EA-4A27-A944-C407F269722C}">
      <dgm:prSet/>
      <dgm:spPr/>
      <dgm:t>
        <a:bodyPr/>
        <a:lstStyle/>
        <a:p>
          <a:endParaRPr lang="ru-RU"/>
        </a:p>
      </dgm:t>
    </dgm:pt>
    <dgm:pt modelId="{08C0692A-8C7A-45AD-98E5-91450FA5E96D}" type="sibTrans" cxnId="{0BC2C166-81EA-4A27-A944-C407F269722C}">
      <dgm:prSet/>
      <dgm:spPr/>
      <dgm:t>
        <a:bodyPr/>
        <a:lstStyle/>
        <a:p>
          <a:endParaRPr lang="ru-RU"/>
        </a:p>
      </dgm:t>
    </dgm:pt>
    <dgm:pt modelId="{8FA50B99-F697-4B37-9846-5E5BDDEB65A4}">
      <dgm:prSet custT="1"/>
      <dgm:spPr/>
      <dgm:t>
        <a:bodyPr/>
        <a:lstStyle/>
        <a:p>
          <a:r>
            <a:rPr lang="ru-RU" sz="2000" b="1" dirty="0" smtClean="0">
              <a:solidFill>
                <a:srgbClr val="3A3A3A"/>
              </a:solidFill>
              <a:effectLst/>
              <a:latin typeface="Times New Roman"/>
              <a:ea typeface="Calibri"/>
              <a:cs typeface="Times New Roman"/>
            </a:rPr>
            <a:t>0,6 - 1,4 г/л</a:t>
          </a:r>
          <a:endParaRPr lang="ru-RU" sz="2000" b="1" dirty="0">
            <a:effectLst/>
            <a:latin typeface="Calibri"/>
            <a:ea typeface="Calibri"/>
            <a:cs typeface="Times New Roman"/>
          </a:endParaRPr>
        </a:p>
      </dgm:t>
    </dgm:pt>
    <dgm:pt modelId="{C59FBBEA-1A29-4B0D-9A51-D2545C327032}" type="parTrans" cxnId="{355B69B1-83B4-416B-8B5C-019A0A0E9C1F}">
      <dgm:prSet/>
      <dgm:spPr/>
      <dgm:t>
        <a:bodyPr/>
        <a:lstStyle/>
        <a:p>
          <a:endParaRPr lang="ru-RU"/>
        </a:p>
      </dgm:t>
    </dgm:pt>
    <dgm:pt modelId="{E9909E81-8DD3-49EC-9924-C77670D9F524}" type="sibTrans" cxnId="{355B69B1-83B4-416B-8B5C-019A0A0E9C1F}">
      <dgm:prSet/>
      <dgm:spPr/>
      <dgm:t>
        <a:bodyPr/>
        <a:lstStyle/>
        <a:p>
          <a:endParaRPr lang="ru-RU"/>
        </a:p>
      </dgm:t>
    </dgm:pt>
    <dgm:pt modelId="{B33C326B-DA51-4088-A777-2364EACA8D9E}" type="pres">
      <dgm:prSet presAssocID="{076DFB12-3BAA-4AC8-B717-8CFAAD731D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203254-BAB8-4619-9EFB-5ECE1407CD88}" type="pres">
      <dgm:prSet presAssocID="{597D3314-7C3E-4698-9174-E759202748C7}" presName="root" presStyleCnt="0"/>
      <dgm:spPr/>
    </dgm:pt>
    <dgm:pt modelId="{6222934E-E580-46B6-B644-599408E6F6B0}" type="pres">
      <dgm:prSet presAssocID="{597D3314-7C3E-4698-9174-E759202748C7}" presName="rootComposite" presStyleCnt="0"/>
      <dgm:spPr/>
    </dgm:pt>
    <dgm:pt modelId="{70656968-E8E6-4388-8F55-7DC4EB7AFD53}" type="pres">
      <dgm:prSet presAssocID="{597D3314-7C3E-4698-9174-E759202748C7}" presName="rootText" presStyleLbl="node1" presStyleIdx="0" presStyleCnt="2"/>
      <dgm:spPr/>
      <dgm:t>
        <a:bodyPr/>
        <a:lstStyle/>
        <a:p>
          <a:endParaRPr lang="ru-RU"/>
        </a:p>
      </dgm:t>
    </dgm:pt>
    <dgm:pt modelId="{1F7F0580-7479-47FC-AB70-A21AF8E0415A}" type="pres">
      <dgm:prSet presAssocID="{597D3314-7C3E-4698-9174-E759202748C7}" presName="rootConnector" presStyleLbl="node1" presStyleIdx="0" presStyleCnt="2"/>
      <dgm:spPr/>
      <dgm:t>
        <a:bodyPr/>
        <a:lstStyle/>
        <a:p>
          <a:endParaRPr lang="ru-RU"/>
        </a:p>
      </dgm:t>
    </dgm:pt>
    <dgm:pt modelId="{8572C71C-3F5B-4687-B098-12A74AF078C9}" type="pres">
      <dgm:prSet presAssocID="{597D3314-7C3E-4698-9174-E759202748C7}" presName="childShape" presStyleCnt="0"/>
      <dgm:spPr/>
    </dgm:pt>
    <dgm:pt modelId="{2658FAAB-5F54-4CE1-B098-6E0DF11626F7}" type="pres">
      <dgm:prSet presAssocID="{6A06E05F-7A75-44C8-952C-018E0AEC9D1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6930066-941B-4430-9907-23A1105B94D8}" type="pres">
      <dgm:prSet presAssocID="{3BAF22CD-5453-4CCC-B432-E8D5AA1C29A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744DE-5A6A-4E2D-91EF-93D76A963590}" type="pres">
      <dgm:prSet presAssocID="{47EAD2FD-5982-47D1-AC00-C51B5A1AA3EB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90D19C8-72C8-4813-83AF-7F22BC507325}" type="pres">
      <dgm:prSet presAssocID="{B9632ACD-BA57-4993-AB59-51961ED35DC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2C722-21BC-4A71-8E2B-D59B797F19C1}" type="pres">
      <dgm:prSet presAssocID="{5B8F4530-C0F7-4CDC-AA13-8C4962330724}" presName="root" presStyleCnt="0"/>
      <dgm:spPr/>
    </dgm:pt>
    <dgm:pt modelId="{185028C7-263B-4E24-B106-45F845A8EA91}" type="pres">
      <dgm:prSet presAssocID="{5B8F4530-C0F7-4CDC-AA13-8C4962330724}" presName="rootComposite" presStyleCnt="0"/>
      <dgm:spPr/>
    </dgm:pt>
    <dgm:pt modelId="{31B282F4-A97F-4EA9-81E8-51FBBF4C8D1F}" type="pres">
      <dgm:prSet presAssocID="{5B8F4530-C0F7-4CDC-AA13-8C4962330724}" presName="rootText" presStyleLbl="node1" presStyleIdx="1" presStyleCnt="2"/>
      <dgm:spPr/>
      <dgm:t>
        <a:bodyPr/>
        <a:lstStyle/>
        <a:p>
          <a:endParaRPr lang="ru-RU"/>
        </a:p>
      </dgm:t>
    </dgm:pt>
    <dgm:pt modelId="{C9397B4A-D967-4B3C-BBB8-46DA1792F1DF}" type="pres">
      <dgm:prSet presAssocID="{5B8F4530-C0F7-4CDC-AA13-8C4962330724}" presName="rootConnector" presStyleLbl="node1" presStyleIdx="1" presStyleCnt="2"/>
      <dgm:spPr/>
      <dgm:t>
        <a:bodyPr/>
        <a:lstStyle/>
        <a:p>
          <a:endParaRPr lang="ru-RU"/>
        </a:p>
      </dgm:t>
    </dgm:pt>
    <dgm:pt modelId="{56C19090-EDEC-4662-B9BF-8E6C42352868}" type="pres">
      <dgm:prSet presAssocID="{5B8F4530-C0F7-4CDC-AA13-8C4962330724}" presName="childShape" presStyleCnt="0"/>
      <dgm:spPr/>
    </dgm:pt>
    <dgm:pt modelId="{14403342-E89C-470E-BDF9-6B9C71F68E1B}" type="pres">
      <dgm:prSet presAssocID="{E07263AE-1ED0-4C9E-A712-866690078F5A}" presName="Name13" presStyleLbl="parChTrans1D2" presStyleIdx="2" presStyleCnt="4"/>
      <dgm:spPr/>
      <dgm:t>
        <a:bodyPr/>
        <a:lstStyle/>
        <a:p>
          <a:endParaRPr lang="ru-RU"/>
        </a:p>
      </dgm:t>
    </dgm:pt>
    <dgm:pt modelId="{EB03D32B-2750-4C98-9846-90F9E1669ED3}" type="pres">
      <dgm:prSet presAssocID="{3AB2C4AA-B0EB-45F2-8E65-D345E8DF5E6F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E3CFF-0989-429F-A80B-230EC908DF52}" type="pres">
      <dgm:prSet presAssocID="{C59FBBEA-1A29-4B0D-9A51-D2545C327032}" presName="Name13" presStyleLbl="parChTrans1D2" presStyleIdx="3" presStyleCnt="4"/>
      <dgm:spPr/>
      <dgm:t>
        <a:bodyPr/>
        <a:lstStyle/>
        <a:p>
          <a:endParaRPr lang="ru-RU"/>
        </a:p>
      </dgm:t>
    </dgm:pt>
    <dgm:pt modelId="{2BA4FB83-75D0-4514-BAE7-56994C3B8C1A}" type="pres">
      <dgm:prSet presAssocID="{8FA50B99-F697-4B37-9846-5E5BDDEB65A4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F989E-5275-483A-96B9-6D24A7A4F9D8}" srcId="{597D3314-7C3E-4698-9174-E759202748C7}" destId="{3BAF22CD-5453-4CCC-B432-E8D5AA1C29A8}" srcOrd="0" destOrd="0" parTransId="{6A06E05F-7A75-44C8-952C-018E0AEC9D10}" sibTransId="{2FB1C43C-9FE7-40EF-8681-B44A3DDC0800}"/>
    <dgm:cxn modelId="{3585ACBF-BCE2-4310-B7CB-5A7ACE2D3BF6}" type="presOf" srcId="{597D3314-7C3E-4698-9174-E759202748C7}" destId="{1F7F0580-7479-47FC-AB70-A21AF8E0415A}" srcOrd="1" destOrd="0" presId="urn:microsoft.com/office/officeart/2005/8/layout/hierarchy3"/>
    <dgm:cxn modelId="{A71196A1-EC8E-4441-992C-BD7F4F097E23}" srcId="{076DFB12-3BAA-4AC8-B717-8CFAAD731D1E}" destId="{597D3314-7C3E-4698-9174-E759202748C7}" srcOrd="0" destOrd="0" parTransId="{4F5CE263-F9E6-4B4F-94FF-698773FC5EDB}" sibTransId="{3591D0DF-3248-4EC4-BEBC-010148A7949F}"/>
    <dgm:cxn modelId="{0BC2C166-81EA-4A27-A944-C407F269722C}" srcId="{5B8F4530-C0F7-4CDC-AA13-8C4962330724}" destId="{3AB2C4AA-B0EB-45F2-8E65-D345E8DF5E6F}" srcOrd="0" destOrd="0" parTransId="{E07263AE-1ED0-4C9E-A712-866690078F5A}" sibTransId="{08C0692A-8C7A-45AD-98E5-91450FA5E96D}"/>
    <dgm:cxn modelId="{BAF22212-CBA2-4EF6-B761-8E48B8C85C6E}" type="presOf" srcId="{597D3314-7C3E-4698-9174-E759202748C7}" destId="{70656968-E8E6-4388-8F55-7DC4EB7AFD53}" srcOrd="0" destOrd="0" presId="urn:microsoft.com/office/officeart/2005/8/layout/hierarchy3"/>
    <dgm:cxn modelId="{453E72DF-9152-4E13-9DAA-1250BB97918F}" type="presOf" srcId="{C59FBBEA-1A29-4B0D-9A51-D2545C327032}" destId="{FEEE3CFF-0989-429F-A80B-230EC908DF52}" srcOrd="0" destOrd="0" presId="urn:microsoft.com/office/officeart/2005/8/layout/hierarchy3"/>
    <dgm:cxn modelId="{315D5983-BAAD-405C-8526-9B94A86694E5}" srcId="{076DFB12-3BAA-4AC8-B717-8CFAAD731D1E}" destId="{5B8F4530-C0F7-4CDC-AA13-8C4962330724}" srcOrd="1" destOrd="0" parTransId="{D2D7EB22-9368-4F26-85ED-B10F0B085110}" sibTransId="{B64AD0D8-6EAF-4A3E-B0B5-EA8346B63F00}"/>
    <dgm:cxn modelId="{EC320665-C1A3-410D-B082-9B913D62A573}" type="presOf" srcId="{B9632ACD-BA57-4993-AB59-51961ED35DCC}" destId="{190D19C8-72C8-4813-83AF-7F22BC507325}" srcOrd="0" destOrd="0" presId="urn:microsoft.com/office/officeart/2005/8/layout/hierarchy3"/>
    <dgm:cxn modelId="{C0072126-6C61-441C-BEB6-C1E8130ECFA3}" type="presOf" srcId="{076DFB12-3BAA-4AC8-B717-8CFAAD731D1E}" destId="{B33C326B-DA51-4088-A777-2364EACA8D9E}" srcOrd="0" destOrd="0" presId="urn:microsoft.com/office/officeart/2005/8/layout/hierarchy3"/>
    <dgm:cxn modelId="{5FD42DD0-3121-46EF-A2F7-3130B6FE7236}" type="presOf" srcId="{E07263AE-1ED0-4C9E-A712-866690078F5A}" destId="{14403342-E89C-470E-BDF9-6B9C71F68E1B}" srcOrd="0" destOrd="0" presId="urn:microsoft.com/office/officeart/2005/8/layout/hierarchy3"/>
    <dgm:cxn modelId="{CE015AD9-B7EB-4276-A3CD-0CFF41556592}" srcId="{597D3314-7C3E-4698-9174-E759202748C7}" destId="{B9632ACD-BA57-4993-AB59-51961ED35DCC}" srcOrd="1" destOrd="0" parTransId="{47EAD2FD-5982-47D1-AC00-C51B5A1AA3EB}" sibTransId="{2A43E2EB-2263-424D-9CA0-0DC912F36BB3}"/>
    <dgm:cxn modelId="{770F2871-09ED-4211-9AB0-C57038897082}" type="presOf" srcId="{6A06E05F-7A75-44C8-952C-018E0AEC9D10}" destId="{2658FAAB-5F54-4CE1-B098-6E0DF11626F7}" srcOrd="0" destOrd="0" presId="urn:microsoft.com/office/officeart/2005/8/layout/hierarchy3"/>
    <dgm:cxn modelId="{4F68F434-9D66-47D3-8E90-B56D35991925}" type="presOf" srcId="{8FA50B99-F697-4B37-9846-5E5BDDEB65A4}" destId="{2BA4FB83-75D0-4514-BAE7-56994C3B8C1A}" srcOrd="0" destOrd="0" presId="urn:microsoft.com/office/officeart/2005/8/layout/hierarchy3"/>
    <dgm:cxn modelId="{368A7399-B8F0-427F-A7B9-458757A241B4}" type="presOf" srcId="{47EAD2FD-5982-47D1-AC00-C51B5A1AA3EB}" destId="{3C8744DE-5A6A-4E2D-91EF-93D76A963590}" srcOrd="0" destOrd="0" presId="urn:microsoft.com/office/officeart/2005/8/layout/hierarchy3"/>
    <dgm:cxn modelId="{A20B6228-4E9B-40ED-8750-574A03B206A1}" type="presOf" srcId="{3BAF22CD-5453-4CCC-B432-E8D5AA1C29A8}" destId="{66930066-941B-4430-9907-23A1105B94D8}" srcOrd="0" destOrd="0" presId="urn:microsoft.com/office/officeart/2005/8/layout/hierarchy3"/>
    <dgm:cxn modelId="{E74B82E0-0E89-4B3D-9E83-A85461733678}" type="presOf" srcId="{5B8F4530-C0F7-4CDC-AA13-8C4962330724}" destId="{C9397B4A-D967-4B3C-BBB8-46DA1792F1DF}" srcOrd="1" destOrd="0" presId="urn:microsoft.com/office/officeart/2005/8/layout/hierarchy3"/>
    <dgm:cxn modelId="{355B69B1-83B4-416B-8B5C-019A0A0E9C1F}" srcId="{5B8F4530-C0F7-4CDC-AA13-8C4962330724}" destId="{8FA50B99-F697-4B37-9846-5E5BDDEB65A4}" srcOrd="1" destOrd="0" parTransId="{C59FBBEA-1A29-4B0D-9A51-D2545C327032}" sibTransId="{E9909E81-8DD3-49EC-9924-C77670D9F524}"/>
    <dgm:cxn modelId="{C5B251EE-913C-4DC7-B8A7-475684D24EA2}" type="presOf" srcId="{5B8F4530-C0F7-4CDC-AA13-8C4962330724}" destId="{31B282F4-A97F-4EA9-81E8-51FBBF4C8D1F}" srcOrd="0" destOrd="0" presId="urn:microsoft.com/office/officeart/2005/8/layout/hierarchy3"/>
    <dgm:cxn modelId="{E8E3CB4C-4A1E-4975-B0C2-A5FA2D70D24D}" type="presOf" srcId="{3AB2C4AA-B0EB-45F2-8E65-D345E8DF5E6F}" destId="{EB03D32B-2750-4C98-9846-90F9E1669ED3}" srcOrd="0" destOrd="0" presId="urn:microsoft.com/office/officeart/2005/8/layout/hierarchy3"/>
    <dgm:cxn modelId="{36B63AE1-EF91-420C-AF42-3E27CD49EBBE}" type="presParOf" srcId="{B33C326B-DA51-4088-A777-2364EACA8D9E}" destId="{C3203254-BAB8-4619-9EFB-5ECE1407CD88}" srcOrd="0" destOrd="0" presId="urn:microsoft.com/office/officeart/2005/8/layout/hierarchy3"/>
    <dgm:cxn modelId="{2AFE0379-A76A-4E5B-B020-5B2E36D52A8D}" type="presParOf" srcId="{C3203254-BAB8-4619-9EFB-5ECE1407CD88}" destId="{6222934E-E580-46B6-B644-599408E6F6B0}" srcOrd="0" destOrd="0" presId="urn:microsoft.com/office/officeart/2005/8/layout/hierarchy3"/>
    <dgm:cxn modelId="{AFB1AEC0-597F-4E33-88E7-321FEC5FDE1D}" type="presParOf" srcId="{6222934E-E580-46B6-B644-599408E6F6B0}" destId="{70656968-E8E6-4388-8F55-7DC4EB7AFD53}" srcOrd="0" destOrd="0" presId="urn:microsoft.com/office/officeart/2005/8/layout/hierarchy3"/>
    <dgm:cxn modelId="{3C10553C-DCD5-4B71-9AD2-840189A14ED7}" type="presParOf" srcId="{6222934E-E580-46B6-B644-599408E6F6B0}" destId="{1F7F0580-7479-47FC-AB70-A21AF8E0415A}" srcOrd="1" destOrd="0" presId="urn:microsoft.com/office/officeart/2005/8/layout/hierarchy3"/>
    <dgm:cxn modelId="{4C6AEB54-1779-4576-970C-EA83545F0D38}" type="presParOf" srcId="{C3203254-BAB8-4619-9EFB-5ECE1407CD88}" destId="{8572C71C-3F5B-4687-B098-12A74AF078C9}" srcOrd="1" destOrd="0" presId="urn:microsoft.com/office/officeart/2005/8/layout/hierarchy3"/>
    <dgm:cxn modelId="{4B55FE56-5171-4552-89ED-E81527357CC6}" type="presParOf" srcId="{8572C71C-3F5B-4687-B098-12A74AF078C9}" destId="{2658FAAB-5F54-4CE1-B098-6E0DF11626F7}" srcOrd="0" destOrd="0" presId="urn:microsoft.com/office/officeart/2005/8/layout/hierarchy3"/>
    <dgm:cxn modelId="{AB31ECE0-411A-48BC-9192-CA071067995B}" type="presParOf" srcId="{8572C71C-3F5B-4687-B098-12A74AF078C9}" destId="{66930066-941B-4430-9907-23A1105B94D8}" srcOrd="1" destOrd="0" presId="urn:microsoft.com/office/officeart/2005/8/layout/hierarchy3"/>
    <dgm:cxn modelId="{DA8C36E2-8D99-4228-BAE7-429C7B4FAEF9}" type="presParOf" srcId="{8572C71C-3F5B-4687-B098-12A74AF078C9}" destId="{3C8744DE-5A6A-4E2D-91EF-93D76A963590}" srcOrd="2" destOrd="0" presId="urn:microsoft.com/office/officeart/2005/8/layout/hierarchy3"/>
    <dgm:cxn modelId="{A42A4EFF-6E1B-4421-AB1F-BFAFCDD43A39}" type="presParOf" srcId="{8572C71C-3F5B-4687-B098-12A74AF078C9}" destId="{190D19C8-72C8-4813-83AF-7F22BC507325}" srcOrd="3" destOrd="0" presId="urn:microsoft.com/office/officeart/2005/8/layout/hierarchy3"/>
    <dgm:cxn modelId="{AB587661-C502-4A7E-9DEB-C11D09150DA1}" type="presParOf" srcId="{B33C326B-DA51-4088-A777-2364EACA8D9E}" destId="{17D2C722-21BC-4A71-8E2B-D59B797F19C1}" srcOrd="1" destOrd="0" presId="urn:microsoft.com/office/officeart/2005/8/layout/hierarchy3"/>
    <dgm:cxn modelId="{64297C34-A63A-4955-BADD-5EAB70303E66}" type="presParOf" srcId="{17D2C722-21BC-4A71-8E2B-D59B797F19C1}" destId="{185028C7-263B-4E24-B106-45F845A8EA91}" srcOrd="0" destOrd="0" presId="urn:microsoft.com/office/officeart/2005/8/layout/hierarchy3"/>
    <dgm:cxn modelId="{E4234D0F-A859-4DE6-8905-BDD0AF933A87}" type="presParOf" srcId="{185028C7-263B-4E24-B106-45F845A8EA91}" destId="{31B282F4-A97F-4EA9-81E8-51FBBF4C8D1F}" srcOrd="0" destOrd="0" presId="urn:microsoft.com/office/officeart/2005/8/layout/hierarchy3"/>
    <dgm:cxn modelId="{410BC070-8CA9-4D2E-A089-97F5CD571964}" type="presParOf" srcId="{185028C7-263B-4E24-B106-45F845A8EA91}" destId="{C9397B4A-D967-4B3C-BBB8-46DA1792F1DF}" srcOrd="1" destOrd="0" presId="urn:microsoft.com/office/officeart/2005/8/layout/hierarchy3"/>
    <dgm:cxn modelId="{7C7729A0-43C2-4BE0-8D82-F877F7A3262C}" type="presParOf" srcId="{17D2C722-21BC-4A71-8E2B-D59B797F19C1}" destId="{56C19090-EDEC-4662-B9BF-8E6C42352868}" srcOrd="1" destOrd="0" presId="urn:microsoft.com/office/officeart/2005/8/layout/hierarchy3"/>
    <dgm:cxn modelId="{F9B48152-7294-4EAD-84CF-C6BF4608B20C}" type="presParOf" srcId="{56C19090-EDEC-4662-B9BF-8E6C42352868}" destId="{14403342-E89C-470E-BDF9-6B9C71F68E1B}" srcOrd="0" destOrd="0" presId="urn:microsoft.com/office/officeart/2005/8/layout/hierarchy3"/>
    <dgm:cxn modelId="{5A134E60-C954-47B7-854F-9DFCED09EE28}" type="presParOf" srcId="{56C19090-EDEC-4662-B9BF-8E6C42352868}" destId="{EB03D32B-2750-4C98-9846-90F9E1669ED3}" srcOrd="1" destOrd="0" presId="urn:microsoft.com/office/officeart/2005/8/layout/hierarchy3"/>
    <dgm:cxn modelId="{E4CD0F7C-250C-4D8D-8C8C-6E38D5E2F685}" type="presParOf" srcId="{56C19090-EDEC-4662-B9BF-8E6C42352868}" destId="{FEEE3CFF-0989-429F-A80B-230EC908DF52}" srcOrd="2" destOrd="0" presId="urn:microsoft.com/office/officeart/2005/8/layout/hierarchy3"/>
    <dgm:cxn modelId="{720CD8F3-98A4-4B83-BA30-0B330E8809B3}" type="presParOf" srcId="{56C19090-EDEC-4662-B9BF-8E6C42352868}" destId="{2BA4FB83-75D0-4514-BAE7-56994C3B8C1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C7DA69-60BD-4F02-AA2D-F657149235D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4D83A8-3F8F-46DA-9F22-7A151153233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Пол</a:t>
          </a:r>
          <a:endParaRPr lang="ru-RU" sz="2000" b="1" dirty="0">
            <a:solidFill>
              <a:schemeClr val="tx1"/>
            </a:solidFill>
          </a:endParaRPr>
        </a:p>
      </dgm:t>
    </dgm:pt>
    <dgm:pt modelId="{0CBAFAC5-9FCC-40D5-A77D-A47FFBF5FF1B}" type="parTrans" cxnId="{D818FE60-A38F-4E64-88D8-0149078A1FD6}">
      <dgm:prSet/>
      <dgm:spPr/>
      <dgm:t>
        <a:bodyPr/>
        <a:lstStyle/>
        <a:p>
          <a:endParaRPr lang="ru-RU"/>
        </a:p>
      </dgm:t>
    </dgm:pt>
    <dgm:pt modelId="{9C00CA7E-67B5-4B6A-AA05-59B2748C3456}" type="sibTrans" cxnId="{D818FE60-A38F-4E64-88D8-0149078A1FD6}">
      <dgm:prSet/>
      <dgm:spPr/>
      <dgm:t>
        <a:bodyPr/>
        <a:lstStyle/>
        <a:p>
          <a:endParaRPr lang="ru-RU"/>
        </a:p>
      </dgm:t>
    </dgm:pt>
    <dgm:pt modelId="{FEA3F1F5-1671-4CA2-A5F5-515F81404C84}">
      <dgm:prSet phldrT="[Текст]" custT="1"/>
      <dgm:spPr/>
      <dgm:t>
        <a:bodyPr/>
        <a:lstStyle/>
        <a:p>
          <a:r>
            <a:rPr lang="ru-RU" sz="2000" b="1" dirty="0" smtClean="0"/>
            <a:t>Женский</a:t>
          </a:r>
          <a:endParaRPr lang="ru-RU" sz="2000" b="1" dirty="0"/>
        </a:p>
      </dgm:t>
    </dgm:pt>
    <dgm:pt modelId="{E4D1D2A3-960F-4032-ACB9-36D17800B5DE}" type="parTrans" cxnId="{D25D122C-A268-4ECC-8E68-902274275A7B}">
      <dgm:prSet/>
      <dgm:spPr/>
      <dgm:t>
        <a:bodyPr/>
        <a:lstStyle/>
        <a:p>
          <a:endParaRPr lang="ru-RU"/>
        </a:p>
      </dgm:t>
    </dgm:pt>
    <dgm:pt modelId="{18FF586F-344B-4F35-81FD-81E2F9FFAF6F}" type="sibTrans" cxnId="{D25D122C-A268-4ECC-8E68-902274275A7B}">
      <dgm:prSet/>
      <dgm:spPr/>
      <dgm:t>
        <a:bodyPr/>
        <a:lstStyle/>
        <a:p>
          <a:endParaRPr lang="ru-RU"/>
        </a:p>
      </dgm:t>
    </dgm:pt>
    <dgm:pt modelId="{6DCB7F1A-C793-4A29-BA0E-88E8D116032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Мужской</a:t>
          </a:r>
          <a:endParaRPr lang="ru-RU" sz="2000" b="1" dirty="0">
            <a:solidFill>
              <a:schemeClr val="tx1"/>
            </a:solidFill>
          </a:endParaRPr>
        </a:p>
      </dgm:t>
    </dgm:pt>
    <dgm:pt modelId="{4DE967FC-336C-489D-A176-36470B948E1D}" type="parTrans" cxnId="{6ADC31DA-5F48-4A4C-9BF7-36551066EFE0}">
      <dgm:prSet/>
      <dgm:spPr/>
      <dgm:t>
        <a:bodyPr/>
        <a:lstStyle/>
        <a:p>
          <a:endParaRPr lang="ru-RU"/>
        </a:p>
      </dgm:t>
    </dgm:pt>
    <dgm:pt modelId="{02482141-E51D-4DEE-9241-116EEC788FA6}" type="sibTrans" cxnId="{6ADC31DA-5F48-4A4C-9BF7-36551066EFE0}">
      <dgm:prSet/>
      <dgm:spPr/>
      <dgm:t>
        <a:bodyPr/>
        <a:lstStyle/>
        <a:p>
          <a:endParaRPr lang="ru-RU"/>
        </a:p>
      </dgm:t>
    </dgm:pt>
    <dgm:pt modelId="{548BE4A3-B33A-47CA-90CA-AA94DA7B25B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Значения</a:t>
          </a:r>
          <a:endParaRPr lang="ru-RU" sz="2000" b="1" dirty="0">
            <a:solidFill>
              <a:schemeClr val="tx1"/>
            </a:solidFill>
          </a:endParaRPr>
        </a:p>
      </dgm:t>
    </dgm:pt>
    <dgm:pt modelId="{F5E296E3-A7C7-450B-B33D-92F77D3E3F4C}" type="parTrans" cxnId="{F8A72C0B-D13F-4302-B44E-94E3E796A4C3}">
      <dgm:prSet/>
      <dgm:spPr/>
      <dgm:t>
        <a:bodyPr/>
        <a:lstStyle/>
        <a:p>
          <a:endParaRPr lang="ru-RU"/>
        </a:p>
      </dgm:t>
    </dgm:pt>
    <dgm:pt modelId="{4E861F10-CF10-4DCF-83FB-E96EDBF55D44}" type="sibTrans" cxnId="{F8A72C0B-D13F-4302-B44E-94E3E796A4C3}">
      <dgm:prSet/>
      <dgm:spPr/>
      <dgm:t>
        <a:bodyPr/>
        <a:lstStyle/>
        <a:p>
          <a:endParaRPr lang="ru-RU"/>
        </a:p>
      </dgm:t>
    </dgm:pt>
    <dgm:pt modelId="{7E82530F-A1F3-414D-9482-88D7D2B54A41}">
      <dgm:prSet phldrT="[Текст]" custT="1"/>
      <dgm:spPr/>
      <dgm:t>
        <a:bodyPr/>
        <a:lstStyle/>
        <a:p>
          <a:r>
            <a:rPr lang="ru-RU" sz="1800" b="1" dirty="0" smtClean="0"/>
            <a:t>1,05-2,05 г/л</a:t>
          </a:r>
          <a:endParaRPr lang="ru-RU" sz="1800" b="1" dirty="0"/>
        </a:p>
      </dgm:t>
    </dgm:pt>
    <dgm:pt modelId="{8D0A6672-DCAD-4401-B85B-7A04F0388F30}" type="parTrans" cxnId="{7B1C70B9-55FF-485B-AE33-0AF6838CFDBE}">
      <dgm:prSet/>
      <dgm:spPr/>
      <dgm:t>
        <a:bodyPr/>
        <a:lstStyle/>
        <a:p>
          <a:endParaRPr lang="ru-RU"/>
        </a:p>
      </dgm:t>
    </dgm:pt>
    <dgm:pt modelId="{DFF34AC0-0548-4302-AE4C-D91A49355C9E}" type="sibTrans" cxnId="{7B1C70B9-55FF-485B-AE33-0AF6838CFDBE}">
      <dgm:prSet/>
      <dgm:spPr/>
      <dgm:t>
        <a:bodyPr/>
        <a:lstStyle/>
        <a:p>
          <a:endParaRPr lang="ru-RU"/>
        </a:p>
      </dgm:t>
    </dgm:pt>
    <dgm:pt modelId="{A137AD5C-F284-4446-A27A-6DAF026D4E5B}">
      <dgm:prSet phldrT="[Текст]" custT="1"/>
      <dgm:spPr/>
      <dgm:t>
        <a:bodyPr/>
        <a:lstStyle/>
        <a:p>
          <a:r>
            <a:rPr lang="ru-RU" sz="1800" b="1" dirty="0" smtClean="0"/>
            <a:t>1,05-1,75 г/л</a:t>
          </a:r>
          <a:endParaRPr lang="ru-RU" sz="1800" b="1" dirty="0"/>
        </a:p>
      </dgm:t>
    </dgm:pt>
    <dgm:pt modelId="{FCFE16AD-FEEA-45F1-A100-714A9D56B89E}" type="parTrans" cxnId="{4C2ADE55-B771-45AF-A77E-0226290C32FA}">
      <dgm:prSet/>
      <dgm:spPr/>
      <dgm:t>
        <a:bodyPr/>
        <a:lstStyle/>
        <a:p>
          <a:endParaRPr lang="ru-RU"/>
        </a:p>
      </dgm:t>
    </dgm:pt>
    <dgm:pt modelId="{81ACF2E3-050F-4226-B9BE-9F1ED58052EE}" type="sibTrans" cxnId="{4C2ADE55-B771-45AF-A77E-0226290C32FA}">
      <dgm:prSet/>
      <dgm:spPr/>
      <dgm:t>
        <a:bodyPr/>
        <a:lstStyle/>
        <a:p>
          <a:endParaRPr lang="ru-RU"/>
        </a:p>
      </dgm:t>
    </dgm:pt>
    <dgm:pt modelId="{3E1058B7-9FDC-4073-8649-1D4F5FAD1A0A}" type="pres">
      <dgm:prSet presAssocID="{E9C7DA69-60BD-4F02-AA2D-F657149235D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92121F-088C-4CA1-8457-71B5F305D08C}" type="pres">
      <dgm:prSet presAssocID="{A94D83A8-3F8F-46DA-9F22-7A1511532331}" presName="root" presStyleCnt="0"/>
      <dgm:spPr/>
    </dgm:pt>
    <dgm:pt modelId="{A6F64BA7-591D-4B18-B25F-F8EDD9013565}" type="pres">
      <dgm:prSet presAssocID="{A94D83A8-3F8F-46DA-9F22-7A1511532331}" presName="rootComposite" presStyleCnt="0"/>
      <dgm:spPr/>
    </dgm:pt>
    <dgm:pt modelId="{B8BA15CA-1581-43E4-A996-8864BB22E3F4}" type="pres">
      <dgm:prSet presAssocID="{A94D83A8-3F8F-46DA-9F22-7A1511532331}" presName="rootText" presStyleLbl="node1" presStyleIdx="0" presStyleCnt="2"/>
      <dgm:spPr/>
      <dgm:t>
        <a:bodyPr/>
        <a:lstStyle/>
        <a:p>
          <a:endParaRPr lang="ru-RU"/>
        </a:p>
      </dgm:t>
    </dgm:pt>
    <dgm:pt modelId="{FFCD43E5-DDDB-43D8-90D6-92DF65434C33}" type="pres">
      <dgm:prSet presAssocID="{A94D83A8-3F8F-46DA-9F22-7A1511532331}" presName="rootConnector" presStyleLbl="node1" presStyleIdx="0" presStyleCnt="2"/>
      <dgm:spPr/>
      <dgm:t>
        <a:bodyPr/>
        <a:lstStyle/>
        <a:p>
          <a:endParaRPr lang="ru-RU"/>
        </a:p>
      </dgm:t>
    </dgm:pt>
    <dgm:pt modelId="{B8294F9C-C7BE-4DD6-8083-6E99F9895498}" type="pres">
      <dgm:prSet presAssocID="{A94D83A8-3F8F-46DA-9F22-7A1511532331}" presName="childShape" presStyleCnt="0"/>
      <dgm:spPr/>
    </dgm:pt>
    <dgm:pt modelId="{E5889CC2-FD2E-4114-979D-F28D21D646E9}" type="pres">
      <dgm:prSet presAssocID="{E4D1D2A3-960F-4032-ACB9-36D17800B5D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8AA44CB-B3B1-44D2-9FEA-0409EFBF890E}" type="pres">
      <dgm:prSet presAssocID="{FEA3F1F5-1671-4CA2-A5F5-515F81404C8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3614A-5EC9-4852-A1F0-B31EC9A25473}" type="pres">
      <dgm:prSet presAssocID="{4DE967FC-336C-489D-A176-36470B948E1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E3DE632-2CB0-4E7C-B230-FDE27B609EFA}" type="pres">
      <dgm:prSet presAssocID="{6DCB7F1A-C793-4A29-BA0E-88E8D116032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88CD0-EBD6-40D8-A01D-1F9AA32C1A42}" type="pres">
      <dgm:prSet presAssocID="{548BE4A3-B33A-47CA-90CA-AA94DA7B25BA}" presName="root" presStyleCnt="0"/>
      <dgm:spPr/>
    </dgm:pt>
    <dgm:pt modelId="{7FD777A0-CEAD-4F31-A4C1-111FBC3BA9B4}" type="pres">
      <dgm:prSet presAssocID="{548BE4A3-B33A-47CA-90CA-AA94DA7B25BA}" presName="rootComposite" presStyleCnt="0"/>
      <dgm:spPr/>
    </dgm:pt>
    <dgm:pt modelId="{8312C594-CE47-42C6-BDB4-B591447C4BF5}" type="pres">
      <dgm:prSet presAssocID="{548BE4A3-B33A-47CA-90CA-AA94DA7B25BA}" presName="rootText" presStyleLbl="node1" presStyleIdx="1" presStyleCnt="2"/>
      <dgm:spPr/>
      <dgm:t>
        <a:bodyPr/>
        <a:lstStyle/>
        <a:p>
          <a:endParaRPr lang="ru-RU"/>
        </a:p>
      </dgm:t>
    </dgm:pt>
    <dgm:pt modelId="{339D3B75-CF6D-4833-9464-616BA304D202}" type="pres">
      <dgm:prSet presAssocID="{548BE4A3-B33A-47CA-90CA-AA94DA7B25BA}" presName="rootConnector" presStyleLbl="node1" presStyleIdx="1" presStyleCnt="2"/>
      <dgm:spPr/>
      <dgm:t>
        <a:bodyPr/>
        <a:lstStyle/>
        <a:p>
          <a:endParaRPr lang="ru-RU"/>
        </a:p>
      </dgm:t>
    </dgm:pt>
    <dgm:pt modelId="{AA4A2BAF-CCAD-48E9-8AF5-338E82FCD656}" type="pres">
      <dgm:prSet presAssocID="{548BE4A3-B33A-47CA-90CA-AA94DA7B25BA}" presName="childShape" presStyleCnt="0"/>
      <dgm:spPr/>
    </dgm:pt>
    <dgm:pt modelId="{1BC3AA32-A936-4329-8DB3-DF583200DA83}" type="pres">
      <dgm:prSet presAssocID="{8D0A6672-DCAD-4401-B85B-7A04F0388F3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E286EBE9-E9FA-463A-A794-E0DF315194FE}" type="pres">
      <dgm:prSet presAssocID="{7E82530F-A1F3-414D-9482-88D7D2B54A41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F015A-5565-447E-80BF-BF2B194A2FD7}" type="pres">
      <dgm:prSet presAssocID="{FCFE16AD-FEEA-45F1-A100-714A9D56B89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96A2C41E-7E4D-43FD-B90C-F42B3CF2A310}" type="pres">
      <dgm:prSet presAssocID="{A137AD5C-F284-4446-A27A-6DAF026D4E5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DC31DA-5F48-4A4C-9BF7-36551066EFE0}" srcId="{A94D83A8-3F8F-46DA-9F22-7A1511532331}" destId="{6DCB7F1A-C793-4A29-BA0E-88E8D116032C}" srcOrd="1" destOrd="0" parTransId="{4DE967FC-336C-489D-A176-36470B948E1D}" sibTransId="{02482141-E51D-4DEE-9241-116EEC788FA6}"/>
    <dgm:cxn modelId="{EA539BA4-6A08-41E7-9DBF-117F26CB5DBC}" type="presOf" srcId="{A137AD5C-F284-4446-A27A-6DAF026D4E5B}" destId="{96A2C41E-7E4D-43FD-B90C-F42B3CF2A310}" srcOrd="0" destOrd="0" presId="urn:microsoft.com/office/officeart/2005/8/layout/hierarchy3"/>
    <dgm:cxn modelId="{2E6FD8FE-E83A-4CDD-BB19-20E95436E6F6}" type="presOf" srcId="{6DCB7F1A-C793-4A29-BA0E-88E8D116032C}" destId="{DE3DE632-2CB0-4E7C-B230-FDE27B609EFA}" srcOrd="0" destOrd="0" presId="urn:microsoft.com/office/officeart/2005/8/layout/hierarchy3"/>
    <dgm:cxn modelId="{FBB469AE-B2ED-45E2-A33B-6BCF90DF17E9}" type="presOf" srcId="{548BE4A3-B33A-47CA-90CA-AA94DA7B25BA}" destId="{8312C594-CE47-42C6-BDB4-B591447C4BF5}" srcOrd="0" destOrd="0" presId="urn:microsoft.com/office/officeart/2005/8/layout/hierarchy3"/>
    <dgm:cxn modelId="{DB0F3F77-C125-419A-BDD5-F78645A4FBAC}" type="presOf" srcId="{4DE967FC-336C-489D-A176-36470B948E1D}" destId="{2D33614A-5EC9-4852-A1F0-B31EC9A25473}" srcOrd="0" destOrd="0" presId="urn:microsoft.com/office/officeart/2005/8/layout/hierarchy3"/>
    <dgm:cxn modelId="{D818FE60-A38F-4E64-88D8-0149078A1FD6}" srcId="{E9C7DA69-60BD-4F02-AA2D-F657149235D8}" destId="{A94D83A8-3F8F-46DA-9F22-7A1511532331}" srcOrd="0" destOrd="0" parTransId="{0CBAFAC5-9FCC-40D5-A77D-A47FFBF5FF1B}" sibTransId="{9C00CA7E-67B5-4B6A-AA05-59B2748C3456}"/>
    <dgm:cxn modelId="{217FD3A1-5F83-45BE-BAC7-027BB388EDBF}" type="presOf" srcId="{E9C7DA69-60BD-4F02-AA2D-F657149235D8}" destId="{3E1058B7-9FDC-4073-8649-1D4F5FAD1A0A}" srcOrd="0" destOrd="0" presId="urn:microsoft.com/office/officeart/2005/8/layout/hierarchy3"/>
    <dgm:cxn modelId="{D25D122C-A268-4ECC-8E68-902274275A7B}" srcId="{A94D83A8-3F8F-46DA-9F22-7A1511532331}" destId="{FEA3F1F5-1671-4CA2-A5F5-515F81404C84}" srcOrd="0" destOrd="0" parTransId="{E4D1D2A3-960F-4032-ACB9-36D17800B5DE}" sibTransId="{18FF586F-344B-4F35-81FD-81E2F9FFAF6F}"/>
    <dgm:cxn modelId="{7B1C70B9-55FF-485B-AE33-0AF6838CFDBE}" srcId="{548BE4A3-B33A-47CA-90CA-AA94DA7B25BA}" destId="{7E82530F-A1F3-414D-9482-88D7D2B54A41}" srcOrd="0" destOrd="0" parTransId="{8D0A6672-DCAD-4401-B85B-7A04F0388F30}" sibTransId="{DFF34AC0-0548-4302-AE4C-D91A49355C9E}"/>
    <dgm:cxn modelId="{78FF4147-A629-4B7C-842D-57B14CF48D7A}" type="presOf" srcId="{FCFE16AD-FEEA-45F1-A100-714A9D56B89E}" destId="{147F015A-5565-447E-80BF-BF2B194A2FD7}" srcOrd="0" destOrd="0" presId="urn:microsoft.com/office/officeart/2005/8/layout/hierarchy3"/>
    <dgm:cxn modelId="{F7ED2B37-D274-484F-84B3-136B352063F5}" type="presOf" srcId="{8D0A6672-DCAD-4401-B85B-7A04F0388F30}" destId="{1BC3AA32-A936-4329-8DB3-DF583200DA83}" srcOrd="0" destOrd="0" presId="urn:microsoft.com/office/officeart/2005/8/layout/hierarchy3"/>
    <dgm:cxn modelId="{D368A3EF-B86E-4A97-A150-A4DD7328C72E}" type="presOf" srcId="{A94D83A8-3F8F-46DA-9F22-7A1511532331}" destId="{FFCD43E5-DDDB-43D8-90D6-92DF65434C33}" srcOrd="1" destOrd="0" presId="urn:microsoft.com/office/officeart/2005/8/layout/hierarchy3"/>
    <dgm:cxn modelId="{0BB63AC2-487F-4993-9DED-F67275A86A0D}" type="presOf" srcId="{7E82530F-A1F3-414D-9482-88D7D2B54A41}" destId="{E286EBE9-E9FA-463A-A794-E0DF315194FE}" srcOrd="0" destOrd="0" presId="urn:microsoft.com/office/officeart/2005/8/layout/hierarchy3"/>
    <dgm:cxn modelId="{823487E2-FDFD-4C25-97B2-051E6E03D113}" type="presOf" srcId="{FEA3F1F5-1671-4CA2-A5F5-515F81404C84}" destId="{D8AA44CB-B3B1-44D2-9FEA-0409EFBF890E}" srcOrd="0" destOrd="0" presId="urn:microsoft.com/office/officeart/2005/8/layout/hierarchy3"/>
    <dgm:cxn modelId="{2FB1FECA-C3B1-46FB-B213-2A9CF95E559F}" type="presOf" srcId="{548BE4A3-B33A-47CA-90CA-AA94DA7B25BA}" destId="{339D3B75-CF6D-4833-9464-616BA304D202}" srcOrd="1" destOrd="0" presId="urn:microsoft.com/office/officeart/2005/8/layout/hierarchy3"/>
    <dgm:cxn modelId="{4C2ADE55-B771-45AF-A77E-0226290C32FA}" srcId="{548BE4A3-B33A-47CA-90CA-AA94DA7B25BA}" destId="{A137AD5C-F284-4446-A27A-6DAF026D4E5B}" srcOrd="1" destOrd="0" parTransId="{FCFE16AD-FEEA-45F1-A100-714A9D56B89E}" sibTransId="{81ACF2E3-050F-4226-B9BE-9F1ED58052EE}"/>
    <dgm:cxn modelId="{DB44E21B-8794-4AB3-BC6E-92EB7212CF59}" type="presOf" srcId="{A94D83A8-3F8F-46DA-9F22-7A1511532331}" destId="{B8BA15CA-1581-43E4-A996-8864BB22E3F4}" srcOrd="0" destOrd="0" presId="urn:microsoft.com/office/officeart/2005/8/layout/hierarchy3"/>
    <dgm:cxn modelId="{F8A72C0B-D13F-4302-B44E-94E3E796A4C3}" srcId="{E9C7DA69-60BD-4F02-AA2D-F657149235D8}" destId="{548BE4A3-B33A-47CA-90CA-AA94DA7B25BA}" srcOrd="1" destOrd="0" parTransId="{F5E296E3-A7C7-450B-B33D-92F77D3E3F4C}" sibTransId="{4E861F10-CF10-4DCF-83FB-E96EDBF55D44}"/>
    <dgm:cxn modelId="{ECB0A8C1-B90E-482F-A74F-60054F122AD8}" type="presOf" srcId="{E4D1D2A3-960F-4032-ACB9-36D17800B5DE}" destId="{E5889CC2-FD2E-4114-979D-F28D21D646E9}" srcOrd="0" destOrd="0" presId="urn:microsoft.com/office/officeart/2005/8/layout/hierarchy3"/>
    <dgm:cxn modelId="{C44B78E2-FDFC-4133-8C3C-90E362EF5FA0}" type="presParOf" srcId="{3E1058B7-9FDC-4073-8649-1D4F5FAD1A0A}" destId="{1992121F-088C-4CA1-8457-71B5F305D08C}" srcOrd="0" destOrd="0" presId="urn:microsoft.com/office/officeart/2005/8/layout/hierarchy3"/>
    <dgm:cxn modelId="{1CF7040D-78F4-4CD7-9EB8-B8A8622885EB}" type="presParOf" srcId="{1992121F-088C-4CA1-8457-71B5F305D08C}" destId="{A6F64BA7-591D-4B18-B25F-F8EDD9013565}" srcOrd="0" destOrd="0" presId="urn:microsoft.com/office/officeart/2005/8/layout/hierarchy3"/>
    <dgm:cxn modelId="{AE6C0A4A-62B7-48CD-B28B-797EBDD58822}" type="presParOf" srcId="{A6F64BA7-591D-4B18-B25F-F8EDD9013565}" destId="{B8BA15CA-1581-43E4-A996-8864BB22E3F4}" srcOrd="0" destOrd="0" presId="urn:microsoft.com/office/officeart/2005/8/layout/hierarchy3"/>
    <dgm:cxn modelId="{B503E49E-A115-472C-A5F4-6D277DDFD154}" type="presParOf" srcId="{A6F64BA7-591D-4B18-B25F-F8EDD9013565}" destId="{FFCD43E5-DDDB-43D8-90D6-92DF65434C33}" srcOrd="1" destOrd="0" presId="urn:microsoft.com/office/officeart/2005/8/layout/hierarchy3"/>
    <dgm:cxn modelId="{3ABF2C9B-DE7E-4946-913E-BFC0F9092CCC}" type="presParOf" srcId="{1992121F-088C-4CA1-8457-71B5F305D08C}" destId="{B8294F9C-C7BE-4DD6-8083-6E99F9895498}" srcOrd="1" destOrd="0" presId="urn:microsoft.com/office/officeart/2005/8/layout/hierarchy3"/>
    <dgm:cxn modelId="{A60BF51F-C2BA-4C93-9B95-49A24FECC6C4}" type="presParOf" srcId="{B8294F9C-C7BE-4DD6-8083-6E99F9895498}" destId="{E5889CC2-FD2E-4114-979D-F28D21D646E9}" srcOrd="0" destOrd="0" presId="urn:microsoft.com/office/officeart/2005/8/layout/hierarchy3"/>
    <dgm:cxn modelId="{EB234634-7EC5-4A93-A194-9D77DE2DBD32}" type="presParOf" srcId="{B8294F9C-C7BE-4DD6-8083-6E99F9895498}" destId="{D8AA44CB-B3B1-44D2-9FEA-0409EFBF890E}" srcOrd="1" destOrd="0" presId="urn:microsoft.com/office/officeart/2005/8/layout/hierarchy3"/>
    <dgm:cxn modelId="{B3F5F38C-C98D-41A7-A65B-1BE63229B5ED}" type="presParOf" srcId="{B8294F9C-C7BE-4DD6-8083-6E99F9895498}" destId="{2D33614A-5EC9-4852-A1F0-B31EC9A25473}" srcOrd="2" destOrd="0" presId="urn:microsoft.com/office/officeart/2005/8/layout/hierarchy3"/>
    <dgm:cxn modelId="{A0506F81-3568-42C7-9B06-D2DD7563E0C8}" type="presParOf" srcId="{B8294F9C-C7BE-4DD6-8083-6E99F9895498}" destId="{DE3DE632-2CB0-4E7C-B230-FDE27B609EFA}" srcOrd="3" destOrd="0" presId="urn:microsoft.com/office/officeart/2005/8/layout/hierarchy3"/>
    <dgm:cxn modelId="{21751777-E30B-4B9F-B488-0D36F93F5DA0}" type="presParOf" srcId="{3E1058B7-9FDC-4073-8649-1D4F5FAD1A0A}" destId="{23288CD0-EBD6-40D8-A01D-1F9AA32C1A42}" srcOrd="1" destOrd="0" presId="urn:microsoft.com/office/officeart/2005/8/layout/hierarchy3"/>
    <dgm:cxn modelId="{C3061CC1-6958-4F54-AB9A-9F12875EA7E7}" type="presParOf" srcId="{23288CD0-EBD6-40D8-A01D-1F9AA32C1A42}" destId="{7FD777A0-CEAD-4F31-A4C1-111FBC3BA9B4}" srcOrd="0" destOrd="0" presId="urn:microsoft.com/office/officeart/2005/8/layout/hierarchy3"/>
    <dgm:cxn modelId="{ACFF506A-401C-462D-9EA6-BFB5A3178AF7}" type="presParOf" srcId="{7FD777A0-CEAD-4F31-A4C1-111FBC3BA9B4}" destId="{8312C594-CE47-42C6-BDB4-B591447C4BF5}" srcOrd="0" destOrd="0" presId="urn:microsoft.com/office/officeart/2005/8/layout/hierarchy3"/>
    <dgm:cxn modelId="{E47D1180-A266-4315-ABB5-566ABF5D07BC}" type="presParOf" srcId="{7FD777A0-CEAD-4F31-A4C1-111FBC3BA9B4}" destId="{339D3B75-CF6D-4833-9464-616BA304D202}" srcOrd="1" destOrd="0" presId="urn:microsoft.com/office/officeart/2005/8/layout/hierarchy3"/>
    <dgm:cxn modelId="{5169F887-C0B4-4195-92D9-D53A5CF8DDBF}" type="presParOf" srcId="{23288CD0-EBD6-40D8-A01D-1F9AA32C1A42}" destId="{AA4A2BAF-CCAD-48E9-8AF5-338E82FCD656}" srcOrd="1" destOrd="0" presId="urn:microsoft.com/office/officeart/2005/8/layout/hierarchy3"/>
    <dgm:cxn modelId="{D1C4C896-7DF6-45F0-919D-87A3E5BCA1BE}" type="presParOf" srcId="{AA4A2BAF-CCAD-48E9-8AF5-338E82FCD656}" destId="{1BC3AA32-A936-4329-8DB3-DF583200DA83}" srcOrd="0" destOrd="0" presId="urn:microsoft.com/office/officeart/2005/8/layout/hierarchy3"/>
    <dgm:cxn modelId="{5D198E5B-6BF5-4B18-A6FC-5D112D4A86A9}" type="presParOf" srcId="{AA4A2BAF-CCAD-48E9-8AF5-338E82FCD656}" destId="{E286EBE9-E9FA-463A-A794-E0DF315194FE}" srcOrd="1" destOrd="0" presId="urn:microsoft.com/office/officeart/2005/8/layout/hierarchy3"/>
    <dgm:cxn modelId="{911CE84F-98A8-4D06-B40B-36378672EA8A}" type="presParOf" srcId="{AA4A2BAF-CCAD-48E9-8AF5-338E82FCD656}" destId="{147F015A-5565-447E-80BF-BF2B194A2FD7}" srcOrd="2" destOrd="0" presId="urn:microsoft.com/office/officeart/2005/8/layout/hierarchy3"/>
    <dgm:cxn modelId="{1F40DF2F-877D-48A5-A7B9-B9D23E7F1982}" type="presParOf" srcId="{AA4A2BAF-CCAD-48E9-8AF5-338E82FCD656}" destId="{96A2C41E-7E4D-43FD-B90C-F42B3CF2A31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8274C-096B-4FFD-9720-DBF94C424374}">
      <dsp:nvSpPr>
        <dsp:cNvPr id="0" name=""/>
        <dsp:cNvSpPr/>
      </dsp:nvSpPr>
      <dsp:spPr>
        <a:xfrm>
          <a:off x="-51893" y="0"/>
          <a:ext cx="1332738" cy="217246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D4669-4314-46D0-9154-C250896964BD}">
      <dsp:nvSpPr>
        <dsp:cNvPr id="0" name=""/>
        <dsp:cNvSpPr/>
      </dsp:nvSpPr>
      <dsp:spPr>
        <a:xfrm>
          <a:off x="1130613" y="0"/>
          <a:ext cx="2642042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Аполипопротеин</a:t>
          </a:r>
          <a:r>
            <a:rPr lang="ru-RU" sz="2000" kern="1200" dirty="0" smtClean="0"/>
            <a:t> В </a:t>
          </a:r>
          <a:endParaRPr lang="ru-RU" sz="2000" kern="1200" dirty="0"/>
        </a:p>
      </dsp:txBody>
      <dsp:txXfrm>
        <a:off x="1130613" y="0"/>
        <a:ext cx="2642042" cy="2172462"/>
      </dsp:txXfrm>
    </dsp:sp>
    <dsp:sp modelId="{D960118C-BA18-493C-B644-C3EAD6A3ECD4}">
      <dsp:nvSpPr>
        <dsp:cNvPr id="0" name=""/>
        <dsp:cNvSpPr/>
      </dsp:nvSpPr>
      <dsp:spPr>
        <a:xfrm>
          <a:off x="347927" y="2353500"/>
          <a:ext cx="1332738" cy="217246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7E734-66E3-449B-BD0B-DE8738FF0B5B}">
      <dsp:nvSpPr>
        <dsp:cNvPr id="0" name=""/>
        <dsp:cNvSpPr/>
      </dsp:nvSpPr>
      <dsp:spPr>
        <a:xfrm>
          <a:off x="1612418" y="2353500"/>
          <a:ext cx="2478075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Аполипопротеин</a:t>
          </a:r>
          <a:r>
            <a:rPr lang="ru-RU" sz="2000" kern="1200" dirty="0" smtClean="0"/>
            <a:t> А1</a:t>
          </a:r>
          <a:endParaRPr lang="ru-RU" sz="2000" kern="1200" dirty="0"/>
        </a:p>
      </dsp:txBody>
      <dsp:txXfrm>
        <a:off x="1612418" y="2353500"/>
        <a:ext cx="2478075" cy="2172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56968-E8E6-4388-8F55-7DC4EB7AFD53}">
      <dsp:nvSpPr>
        <dsp:cNvPr id="0" name=""/>
        <dsp:cNvSpPr/>
      </dsp:nvSpPr>
      <dsp:spPr>
        <a:xfrm>
          <a:off x="493" y="404843"/>
          <a:ext cx="1795200" cy="897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A3A3A"/>
              </a:solidFill>
              <a:effectLst/>
              <a:latin typeface="Calibri"/>
              <a:ea typeface="Calibri"/>
              <a:cs typeface="Times New Roman"/>
            </a:rPr>
            <a:t>Пол</a:t>
          </a:r>
          <a:endParaRPr lang="ru-RU" sz="2000" b="1" kern="1200" dirty="0"/>
        </a:p>
      </dsp:txBody>
      <dsp:txXfrm>
        <a:off x="26783" y="431133"/>
        <a:ext cx="1742620" cy="845020"/>
      </dsp:txXfrm>
    </dsp:sp>
    <dsp:sp modelId="{2658FAAB-5F54-4CE1-B098-6E0DF11626F7}">
      <dsp:nvSpPr>
        <dsp:cNvPr id="0" name=""/>
        <dsp:cNvSpPr/>
      </dsp:nvSpPr>
      <dsp:spPr>
        <a:xfrm>
          <a:off x="180013" y="1302443"/>
          <a:ext cx="179520" cy="673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200"/>
              </a:lnTo>
              <a:lnTo>
                <a:pt x="179520" y="673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30066-941B-4430-9907-23A1105B94D8}">
      <dsp:nvSpPr>
        <dsp:cNvPr id="0" name=""/>
        <dsp:cNvSpPr/>
      </dsp:nvSpPr>
      <dsp:spPr>
        <a:xfrm>
          <a:off x="359533" y="1526843"/>
          <a:ext cx="1436160" cy="8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женский</a:t>
          </a:r>
          <a:endParaRPr lang="ru-RU" sz="2000" b="1" kern="1200" dirty="0"/>
        </a:p>
      </dsp:txBody>
      <dsp:txXfrm>
        <a:off x="385823" y="1553133"/>
        <a:ext cx="1383580" cy="845020"/>
      </dsp:txXfrm>
    </dsp:sp>
    <dsp:sp modelId="{3C8744DE-5A6A-4E2D-91EF-93D76A963590}">
      <dsp:nvSpPr>
        <dsp:cNvPr id="0" name=""/>
        <dsp:cNvSpPr/>
      </dsp:nvSpPr>
      <dsp:spPr>
        <a:xfrm>
          <a:off x="180013" y="1302443"/>
          <a:ext cx="179520" cy="1795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200"/>
              </a:lnTo>
              <a:lnTo>
                <a:pt x="179520" y="1795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D19C8-72C8-4813-83AF-7F22BC507325}">
      <dsp:nvSpPr>
        <dsp:cNvPr id="0" name=""/>
        <dsp:cNvSpPr/>
      </dsp:nvSpPr>
      <dsp:spPr>
        <a:xfrm>
          <a:off x="359533" y="2648844"/>
          <a:ext cx="1436160" cy="8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мужской</a:t>
          </a:r>
          <a:endParaRPr lang="ru-RU" sz="2000" b="1" kern="1200" dirty="0"/>
        </a:p>
      </dsp:txBody>
      <dsp:txXfrm>
        <a:off x="385823" y="2675134"/>
        <a:ext cx="1383580" cy="845020"/>
      </dsp:txXfrm>
    </dsp:sp>
    <dsp:sp modelId="{31B282F4-A97F-4EA9-81E8-51FBBF4C8D1F}">
      <dsp:nvSpPr>
        <dsp:cNvPr id="0" name=""/>
        <dsp:cNvSpPr/>
      </dsp:nvSpPr>
      <dsp:spPr>
        <a:xfrm>
          <a:off x="2244494" y="404843"/>
          <a:ext cx="1795200" cy="897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Значения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270784" y="431133"/>
        <a:ext cx="1742620" cy="845020"/>
      </dsp:txXfrm>
    </dsp:sp>
    <dsp:sp modelId="{14403342-E89C-470E-BDF9-6B9C71F68E1B}">
      <dsp:nvSpPr>
        <dsp:cNvPr id="0" name=""/>
        <dsp:cNvSpPr/>
      </dsp:nvSpPr>
      <dsp:spPr>
        <a:xfrm>
          <a:off x="2424014" y="1302443"/>
          <a:ext cx="179520" cy="673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200"/>
              </a:lnTo>
              <a:lnTo>
                <a:pt x="179520" y="673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3D32B-2750-4C98-9846-90F9E1669ED3}">
      <dsp:nvSpPr>
        <dsp:cNvPr id="0" name=""/>
        <dsp:cNvSpPr/>
      </dsp:nvSpPr>
      <dsp:spPr>
        <a:xfrm>
          <a:off x="2603534" y="1526843"/>
          <a:ext cx="1436160" cy="8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0,55- 1,3 г/л</a:t>
          </a:r>
          <a:endParaRPr lang="ru-RU" sz="2000" b="1" kern="1200" dirty="0"/>
        </a:p>
      </dsp:txBody>
      <dsp:txXfrm>
        <a:off x="2629824" y="1553133"/>
        <a:ext cx="1383580" cy="845020"/>
      </dsp:txXfrm>
    </dsp:sp>
    <dsp:sp modelId="{FEEE3CFF-0989-429F-A80B-230EC908DF52}">
      <dsp:nvSpPr>
        <dsp:cNvPr id="0" name=""/>
        <dsp:cNvSpPr/>
      </dsp:nvSpPr>
      <dsp:spPr>
        <a:xfrm>
          <a:off x="2424014" y="1302443"/>
          <a:ext cx="179520" cy="1795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200"/>
              </a:lnTo>
              <a:lnTo>
                <a:pt x="179520" y="1795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4FB83-75D0-4514-BAE7-56994C3B8C1A}">
      <dsp:nvSpPr>
        <dsp:cNvPr id="0" name=""/>
        <dsp:cNvSpPr/>
      </dsp:nvSpPr>
      <dsp:spPr>
        <a:xfrm>
          <a:off x="2603534" y="2648844"/>
          <a:ext cx="1436160" cy="8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A3A3A"/>
              </a:solidFill>
              <a:effectLst/>
              <a:latin typeface="Times New Roman"/>
              <a:ea typeface="Calibri"/>
              <a:cs typeface="Times New Roman"/>
            </a:rPr>
            <a:t>0,6 - 1,4 г/л</a:t>
          </a:r>
          <a:endParaRPr lang="ru-RU" sz="2000" b="1" kern="1200" dirty="0">
            <a:effectLst/>
            <a:latin typeface="Calibri"/>
            <a:ea typeface="Calibri"/>
            <a:cs typeface="Times New Roman"/>
          </a:endParaRPr>
        </a:p>
      </dsp:txBody>
      <dsp:txXfrm>
        <a:off x="2629824" y="2675134"/>
        <a:ext cx="1383580" cy="845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A15CA-1581-43E4-A996-8864BB22E3F4}">
      <dsp:nvSpPr>
        <dsp:cNvPr id="0" name=""/>
        <dsp:cNvSpPr/>
      </dsp:nvSpPr>
      <dsp:spPr>
        <a:xfrm>
          <a:off x="500" y="380251"/>
          <a:ext cx="1823305" cy="911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Пол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7201" y="406952"/>
        <a:ext cx="1769903" cy="858250"/>
      </dsp:txXfrm>
    </dsp:sp>
    <dsp:sp modelId="{E5889CC2-FD2E-4114-979D-F28D21D646E9}">
      <dsp:nvSpPr>
        <dsp:cNvPr id="0" name=""/>
        <dsp:cNvSpPr/>
      </dsp:nvSpPr>
      <dsp:spPr>
        <a:xfrm>
          <a:off x="182831" y="1291904"/>
          <a:ext cx="182330" cy="683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739"/>
              </a:lnTo>
              <a:lnTo>
                <a:pt x="182330" y="6837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A44CB-B3B1-44D2-9FEA-0409EFBF890E}">
      <dsp:nvSpPr>
        <dsp:cNvPr id="0" name=""/>
        <dsp:cNvSpPr/>
      </dsp:nvSpPr>
      <dsp:spPr>
        <a:xfrm>
          <a:off x="365161" y="1519817"/>
          <a:ext cx="1458644" cy="911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Женский</a:t>
          </a:r>
          <a:endParaRPr lang="ru-RU" sz="2000" b="1" kern="1200" dirty="0"/>
        </a:p>
      </dsp:txBody>
      <dsp:txXfrm>
        <a:off x="391862" y="1546518"/>
        <a:ext cx="1405242" cy="858250"/>
      </dsp:txXfrm>
    </dsp:sp>
    <dsp:sp modelId="{2D33614A-5EC9-4852-A1F0-B31EC9A25473}">
      <dsp:nvSpPr>
        <dsp:cNvPr id="0" name=""/>
        <dsp:cNvSpPr/>
      </dsp:nvSpPr>
      <dsp:spPr>
        <a:xfrm>
          <a:off x="182831" y="1291904"/>
          <a:ext cx="182330" cy="1823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305"/>
              </a:lnTo>
              <a:lnTo>
                <a:pt x="182330" y="18233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DE632-2CB0-4E7C-B230-FDE27B609EFA}">
      <dsp:nvSpPr>
        <dsp:cNvPr id="0" name=""/>
        <dsp:cNvSpPr/>
      </dsp:nvSpPr>
      <dsp:spPr>
        <a:xfrm>
          <a:off x="365161" y="2659383"/>
          <a:ext cx="1458644" cy="911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Мужской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91862" y="2686084"/>
        <a:ext cx="1405242" cy="858250"/>
      </dsp:txXfrm>
    </dsp:sp>
    <dsp:sp modelId="{8312C594-CE47-42C6-BDB4-B591447C4BF5}">
      <dsp:nvSpPr>
        <dsp:cNvPr id="0" name=""/>
        <dsp:cNvSpPr/>
      </dsp:nvSpPr>
      <dsp:spPr>
        <a:xfrm>
          <a:off x="2279632" y="380251"/>
          <a:ext cx="1823305" cy="911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Значения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06333" y="406952"/>
        <a:ext cx="1769903" cy="858250"/>
      </dsp:txXfrm>
    </dsp:sp>
    <dsp:sp modelId="{1BC3AA32-A936-4329-8DB3-DF583200DA83}">
      <dsp:nvSpPr>
        <dsp:cNvPr id="0" name=""/>
        <dsp:cNvSpPr/>
      </dsp:nvSpPr>
      <dsp:spPr>
        <a:xfrm>
          <a:off x="2461963" y="1291904"/>
          <a:ext cx="182330" cy="683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739"/>
              </a:lnTo>
              <a:lnTo>
                <a:pt x="182330" y="6837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6EBE9-E9FA-463A-A794-E0DF315194FE}">
      <dsp:nvSpPr>
        <dsp:cNvPr id="0" name=""/>
        <dsp:cNvSpPr/>
      </dsp:nvSpPr>
      <dsp:spPr>
        <a:xfrm>
          <a:off x="2644293" y="1519817"/>
          <a:ext cx="1458644" cy="911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1,05-2,05 г/л</a:t>
          </a:r>
          <a:endParaRPr lang="ru-RU" sz="1800" b="1" kern="1200" dirty="0"/>
        </a:p>
      </dsp:txBody>
      <dsp:txXfrm>
        <a:off x="2670994" y="1546518"/>
        <a:ext cx="1405242" cy="858250"/>
      </dsp:txXfrm>
    </dsp:sp>
    <dsp:sp modelId="{147F015A-5565-447E-80BF-BF2B194A2FD7}">
      <dsp:nvSpPr>
        <dsp:cNvPr id="0" name=""/>
        <dsp:cNvSpPr/>
      </dsp:nvSpPr>
      <dsp:spPr>
        <a:xfrm>
          <a:off x="2461963" y="1291904"/>
          <a:ext cx="182330" cy="1823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305"/>
              </a:lnTo>
              <a:lnTo>
                <a:pt x="182330" y="18233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2C41E-7E4D-43FD-B90C-F42B3CF2A310}">
      <dsp:nvSpPr>
        <dsp:cNvPr id="0" name=""/>
        <dsp:cNvSpPr/>
      </dsp:nvSpPr>
      <dsp:spPr>
        <a:xfrm>
          <a:off x="2644293" y="2659383"/>
          <a:ext cx="1458644" cy="911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1,05-1,75 г/л</a:t>
          </a:r>
          <a:endParaRPr lang="ru-RU" sz="1800" b="1" kern="1200" dirty="0"/>
        </a:p>
      </dsp:txBody>
      <dsp:txXfrm>
        <a:off x="2670994" y="2686084"/>
        <a:ext cx="1405242" cy="858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1570" cy="343285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384" y="0"/>
            <a:ext cx="4311570" cy="343285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1D1CF4F6-046E-43A1-B130-B8F13E6C20D0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620"/>
            <a:ext cx="4311570" cy="34328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384" y="6513620"/>
            <a:ext cx="4311570" cy="34328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70A35C9E-69FF-4F6A-8CD7-C28C045D9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77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6" cy="342900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9" y="0"/>
            <a:ext cx="4310486" cy="342900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5762FCB2-D186-4709-BE82-2BC61B1854C9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9" y="3257551"/>
            <a:ext cx="7957820" cy="308610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3909"/>
            <a:ext cx="4310486" cy="34290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9" y="6513909"/>
            <a:ext cx="4310486" cy="34290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F63F177D-6B65-416A-A4EB-664D590E5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5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4 традиционных фактора риска определяют более 80% случаев ИБС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177D-6B65-416A-A4EB-664D590E503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4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516" indent="-2871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8486" indent="-2296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881" indent="-2296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7276" indent="-2296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1B745C-AC18-46FC-9651-55A126F0A410}" type="slidenum">
              <a:rPr lang="ru-RU"/>
              <a:pPr eaLnBrk="1" hangingPunct="1"/>
              <a:t>5</a:t>
            </a:fld>
            <a:endParaRPr lang="ru-RU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0725" y="514350"/>
            <a:ext cx="3430588" cy="2571750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446" y="3258456"/>
            <a:ext cx="7925142" cy="3085167"/>
          </a:xfrm>
          <a:noFill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177D-6B65-416A-A4EB-664D590E50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34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F251A-E600-484E-AFD4-092C4A8A77D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177D-6B65-416A-A4EB-664D590E503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1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9A9C-8C24-468D-9053-9509947378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2349-6DD7-4CFA-9E85-61F2421816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5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9A9C-8C24-468D-9053-9509947378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2349-6DD7-4CFA-9E85-61F2421816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9A9C-8C24-468D-9053-9509947378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2349-6DD7-4CFA-9E85-61F2421816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89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01638" y="1447800"/>
            <a:ext cx="40243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8350" y="1447800"/>
            <a:ext cx="4024313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8350" y="3581400"/>
            <a:ext cx="4024313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3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9A9C-8C24-468D-9053-9509947378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2349-6DD7-4CFA-9E85-61F2421816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2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9A9C-8C24-468D-9053-9509947378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2349-6DD7-4CFA-9E85-61F2421816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9A9C-8C24-468D-9053-9509947378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2349-6DD7-4CFA-9E85-61F2421816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2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9A9C-8C24-468D-9053-9509947378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2349-6DD7-4CFA-9E85-61F2421816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1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9A9C-8C24-468D-9053-9509947378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2349-6DD7-4CFA-9E85-61F2421816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7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9A9C-8C24-468D-9053-9509947378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2349-6DD7-4CFA-9E85-61F2421816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2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9A9C-8C24-468D-9053-9509947378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2349-6DD7-4CFA-9E85-61F2421816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3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9A9C-8C24-468D-9053-9509947378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2349-6DD7-4CFA-9E85-61F2421816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DCFA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849A9C-8C24-468D-9053-95099473787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24.10.2013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9F2349-6DD7-4CFA-9E85-61F24218168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93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_____Microsoft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60232" y="1468814"/>
            <a:ext cx="2219572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2996953"/>
            <a:ext cx="4667844" cy="2031325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ahoma" pitchFamily="34" charset="0"/>
              </a:rPr>
              <a:t>Ранняя диагностика и лечение </a:t>
            </a:r>
            <a:r>
              <a:rPr lang="ru-RU" sz="2800" b="1" dirty="0" err="1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ahoma" pitchFamily="34" charset="0"/>
              </a:rPr>
              <a:t>дислипидемий</a:t>
            </a:r>
            <a:r>
              <a:rPr lang="ru-RU" sz="28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ahoma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ahoma" pitchFamily="34" charset="0"/>
              </a:rPr>
              <a:t>в практике  врача-терапевта</a:t>
            </a:r>
            <a:endParaRPr lang="ru-RU" sz="2800" b="1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214291"/>
            <a:ext cx="1152128" cy="10544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07904" y="5517232"/>
            <a:ext cx="51719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kern="0" dirty="0" err="1">
                <a:latin typeface="Times New Roman" pitchFamily="18" charset="0"/>
                <a:cs typeface="Times New Roman" pitchFamily="18" charset="0"/>
              </a:rPr>
              <a:t>Касенова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 Сауле </a:t>
            </a:r>
            <a:r>
              <a:rPr lang="ru-RU" b="1" kern="0" dirty="0" err="1">
                <a:latin typeface="Times New Roman" pitchFamily="18" charset="0"/>
                <a:cs typeface="Times New Roman" pitchFamily="18" charset="0"/>
              </a:rPr>
              <a:t>Лаиковна</a:t>
            </a:r>
            <a:endParaRPr lang="ru-RU" b="1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 д.м.н., профессор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зав. кафедрой внутренних  болезней № 4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25.10.13</a:t>
            </a:r>
            <a:endParaRPr lang="ru-RU" b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Ранняя диагностика </a:t>
            </a:r>
            <a:r>
              <a:rPr lang="ru-RU" sz="3200" b="1" dirty="0" err="1" smtClean="0">
                <a:solidFill>
                  <a:srgbClr val="FF0000"/>
                </a:solidFill>
              </a:rPr>
              <a:t>дислипидемий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535168"/>
              </p:ext>
            </p:extLst>
          </p:nvPr>
        </p:nvGraphicFramePr>
        <p:xfrm>
          <a:off x="457200" y="16002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3888432"/>
                <a:gridCol w="33227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Норма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Общий холестерин  (ХС),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ммоль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/л</a:t>
                      </a:r>
                    </a:p>
                    <a:p>
                      <a:pPr algn="l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3,1 - 5,2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ХС ЛПВП,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ммоль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/л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˃ 1,68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ХС ЛПНП,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ммоль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/л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˂  3,34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ТГ,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ммоль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/л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0,68 - 2,3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Коэффициент </a:t>
                      </a:r>
                      <a:r>
                        <a:rPr lang="ru-RU" sz="1800" dirty="0" err="1" smtClean="0"/>
                        <a:t>атерогенности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0,0 - 3,0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Аполипопротеин</a:t>
                      </a:r>
                      <a:r>
                        <a:rPr lang="ru-RU" sz="1800" dirty="0" smtClean="0"/>
                        <a:t> В, г/л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0,50 - 1,4 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Аполипопротеин</a:t>
                      </a:r>
                      <a:r>
                        <a:rPr lang="ru-RU" sz="1800" dirty="0" smtClean="0"/>
                        <a:t> А</a:t>
                      </a:r>
                      <a:r>
                        <a:rPr lang="ru-RU" sz="1400" dirty="0" smtClean="0"/>
                        <a:t>1</a:t>
                      </a:r>
                      <a:r>
                        <a:rPr lang="ru-RU" sz="1800" dirty="0" smtClean="0"/>
                        <a:t>, г/л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1,05 - 2,05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7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Аполипопротеины</a:t>
            </a:r>
            <a:r>
              <a:rPr lang="ru-RU" sz="3200" b="1" dirty="0" smtClean="0">
                <a:solidFill>
                  <a:srgbClr val="FF0000"/>
                </a:solidFill>
              </a:rPr>
              <a:t> В и А1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652437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 err="1">
                <a:solidFill>
                  <a:srgbClr val="FF0000"/>
                </a:solidFill>
              </a:rPr>
              <a:t>Апо</a:t>
            </a:r>
            <a:r>
              <a:rPr lang="ru-RU" sz="1800" b="1" dirty="0">
                <a:solidFill>
                  <a:srgbClr val="FF0000"/>
                </a:solidFill>
              </a:rPr>
              <a:t> В</a:t>
            </a:r>
            <a:r>
              <a:rPr lang="ru-RU" sz="1800" dirty="0"/>
              <a:t> - белок плазмы крови, который входит </a:t>
            </a:r>
            <a:r>
              <a:rPr lang="ru-RU" sz="1800" dirty="0">
                <a:solidFill>
                  <a:srgbClr val="FF0000"/>
                </a:solidFill>
              </a:rPr>
              <a:t>в состав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липопротеинов низкой плотности (</a:t>
            </a:r>
            <a:r>
              <a:rPr lang="ru-RU" sz="1800" b="1" dirty="0">
                <a:solidFill>
                  <a:srgbClr val="FF0000"/>
                </a:solidFill>
              </a:rPr>
              <a:t>ЛПНП</a:t>
            </a:r>
            <a:r>
              <a:rPr lang="ru-RU" sz="1800" dirty="0"/>
              <a:t>).  </a:t>
            </a:r>
            <a:r>
              <a:rPr lang="ru-RU" sz="1800" dirty="0">
                <a:solidFill>
                  <a:srgbClr val="FF0000"/>
                </a:solidFill>
              </a:rPr>
              <a:t>Увеличение его концентрации говорит о повышенном риске </a:t>
            </a:r>
            <a:r>
              <a:rPr lang="ru-RU" sz="1800" dirty="0"/>
              <a:t>развития сердечно-сосудистых заболеваний</a:t>
            </a:r>
          </a:p>
          <a:p>
            <a:endParaRPr lang="ru-RU" sz="1800" dirty="0" smtClean="0"/>
          </a:p>
          <a:p>
            <a:r>
              <a:rPr lang="ru-RU" sz="1800" b="1" dirty="0" smtClean="0">
                <a:solidFill>
                  <a:srgbClr val="FF0000"/>
                </a:solidFill>
              </a:rPr>
              <a:t>АпоА1</a:t>
            </a:r>
            <a:r>
              <a:rPr lang="ru-RU" sz="1800" dirty="0" smtClean="0"/>
              <a:t> - белок </a:t>
            </a:r>
            <a:r>
              <a:rPr lang="ru-RU" sz="1800" dirty="0"/>
              <a:t>плазмы крови, который входит </a:t>
            </a:r>
            <a:r>
              <a:rPr lang="ru-RU" sz="1800" dirty="0">
                <a:solidFill>
                  <a:srgbClr val="FF0000"/>
                </a:solidFill>
              </a:rPr>
              <a:t>в состав </a:t>
            </a:r>
            <a:r>
              <a:rPr lang="ru-RU" sz="1800" dirty="0"/>
              <a:t>липопротеинов высокой плотности (</a:t>
            </a:r>
            <a:r>
              <a:rPr lang="ru-RU" sz="1800" b="1" dirty="0">
                <a:solidFill>
                  <a:srgbClr val="FF0000"/>
                </a:solidFill>
              </a:rPr>
              <a:t>ЛПВП</a:t>
            </a:r>
            <a:r>
              <a:rPr lang="ru-RU" sz="1800" dirty="0"/>
              <a:t>)  и способствует удалению холестерина  из стенок сосудов</a:t>
            </a:r>
            <a:r>
              <a:rPr lang="ru-RU" sz="1800" dirty="0" smtClean="0"/>
              <a:t>.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Снижение  его </a:t>
            </a:r>
            <a:r>
              <a:rPr lang="ru-RU" sz="1800" dirty="0" smtClean="0"/>
              <a:t>концентрации свидетельствует </a:t>
            </a:r>
            <a:r>
              <a:rPr lang="ru-RU" sz="1800" dirty="0"/>
              <a:t>о повышении вероятности атеросклеротических </a:t>
            </a:r>
            <a:r>
              <a:rPr lang="ru-RU" sz="1800" dirty="0" smtClean="0"/>
              <a:t>изменений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7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Аполипопротеин</a:t>
            </a:r>
            <a:r>
              <a:rPr lang="ru-RU" dirty="0" smtClean="0"/>
              <a:t> В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7484173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Аполипопротеин</a:t>
            </a:r>
            <a:r>
              <a:rPr lang="ru-RU" dirty="0" smtClean="0"/>
              <a:t> А1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48155321"/>
              </p:ext>
            </p:extLst>
          </p:nvPr>
        </p:nvGraphicFramePr>
        <p:xfrm>
          <a:off x="4645025" y="2174875"/>
          <a:ext cx="4103439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868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Гиполипидемические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 </a:t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лечения и профилактики атеросклероза!!!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5184576" cy="468052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2400" dirty="0" smtClean="0"/>
              <a:t>		</a:t>
            </a:r>
            <a:r>
              <a:rPr lang="ru-RU" sz="2600" b="1" dirty="0" smtClean="0"/>
              <a:t>Назначение </a:t>
            </a:r>
            <a:r>
              <a:rPr lang="ru-RU" sz="2600" b="1" dirty="0" err="1" smtClean="0"/>
              <a:t>гиполипидемических</a:t>
            </a:r>
            <a:r>
              <a:rPr lang="ru-RU" sz="2600" b="1" dirty="0" smtClean="0"/>
              <a:t> средств – одно из важнейших и обязательных аспектов лечения больных с ИБС независимо от уровня ХС сыворотки крови. Лекарственные препараты назначают одновременно с диетой и мероприятиями по модификации образа жизни.</a:t>
            </a:r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r>
              <a:rPr lang="ru-RU" sz="1500" dirty="0" smtClean="0"/>
              <a:t>Е.И. </a:t>
            </a:r>
            <a:r>
              <a:rPr lang="ru-RU" sz="1500" dirty="0" err="1" smtClean="0"/>
              <a:t>Митченко</a:t>
            </a:r>
            <a:r>
              <a:rPr lang="ru-RU" sz="1500" dirty="0" smtClean="0"/>
              <a:t>, д.м.н., профессор, </a:t>
            </a:r>
          </a:p>
          <a:p>
            <a:pPr algn="r">
              <a:buNone/>
            </a:pPr>
            <a:r>
              <a:rPr lang="ru-RU" sz="1500" dirty="0" smtClean="0"/>
              <a:t>ННЦ «</a:t>
            </a:r>
            <a:r>
              <a:rPr lang="ru-RU" sz="1500" dirty="0" err="1" smtClean="0"/>
              <a:t>Инстиут</a:t>
            </a:r>
            <a:r>
              <a:rPr lang="ru-RU" sz="1500" dirty="0" smtClean="0"/>
              <a:t> кардиологии им. Н.Д. </a:t>
            </a:r>
            <a:r>
              <a:rPr lang="ru-RU" sz="1500" dirty="0" err="1" smtClean="0"/>
              <a:t>Стражеско</a:t>
            </a:r>
            <a:r>
              <a:rPr lang="ru-RU" sz="1500" dirty="0" smtClean="0"/>
              <a:t>» НАМН Украины 2012 г. </a:t>
            </a:r>
          </a:p>
          <a:p>
            <a:pPr algn="just">
              <a:buNone/>
            </a:pPr>
            <a:endParaRPr lang="ru-RU" sz="2400" dirty="0"/>
          </a:p>
        </p:txBody>
      </p:sp>
      <p:pic>
        <p:nvPicPr>
          <p:cNvPr id="5" name="Picture 3" descr="D:\Фото\Фото, 2013 г\Фото со студентами, 2013 г\P10607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00201"/>
            <a:ext cx="2784624" cy="3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дислипидемий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2" y="1700808"/>
            <a:ext cx="8536433" cy="43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91880" y="6309319"/>
            <a:ext cx="56521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/>
              <a:t>Рекомендации ESC/EAS по ведению пациентов с </a:t>
            </a:r>
            <a:r>
              <a:rPr lang="ru-RU" sz="1100" dirty="0" err="1"/>
              <a:t>дислипидемиями</a:t>
            </a:r>
            <a:r>
              <a:rPr lang="ru-RU" sz="1100" dirty="0"/>
              <a:t> (2011</a:t>
            </a:r>
            <a:r>
              <a:rPr lang="ru-RU" sz="1100" dirty="0" smtClean="0"/>
              <a:t>)</a:t>
            </a:r>
            <a:r>
              <a:rPr lang="en-US" sz="1100" dirty="0"/>
              <a:t> </a:t>
            </a:r>
            <a:endParaRPr lang="ru-RU" sz="1100" dirty="0" smtClean="0"/>
          </a:p>
          <a:p>
            <a:pPr algn="r"/>
            <a:r>
              <a:rPr lang="en-US" sz="1100" dirty="0" smtClean="0"/>
              <a:t>European </a:t>
            </a:r>
            <a:r>
              <a:rPr lang="en-US" sz="1100" dirty="0"/>
              <a:t>Heart Journal, 2011; 32: 1769–1818</a:t>
            </a:r>
            <a:r>
              <a:rPr lang="en-US" sz="1100" dirty="0" smtClean="0"/>
              <a:t>.</a:t>
            </a:r>
            <a:r>
              <a:rPr lang="ru-RU" sz="1100" dirty="0" smtClean="0"/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599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Фармакологические  эффекты </a:t>
            </a:r>
            <a:r>
              <a:rPr lang="ru-RU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статинов</a:t>
            </a:r>
            <a:endParaRPr lang="ru-RU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6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312738" y="1914525"/>
            <a:ext cx="4191000" cy="40894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2000" dirty="0" err="1" smtClean="0"/>
              <a:t>Гиполипидемические</a:t>
            </a:r>
            <a:r>
              <a:rPr lang="ru-RU" sz="2000" dirty="0" smtClean="0"/>
              <a:t> эффекты: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150000"/>
              </a:lnSpc>
              <a:buFont typeface="Arial" charset="0"/>
              <a:buChar char="►"/>
              <a:defRPr/>
            </a:pPr>
            <a:r>
              <a:rPr lang="ru-RU" sz="1800" dirty="0" smtClean="0"/>
              <a:t>снижение общего холестерина за счет холестерина </a:t>
            </a:r>
            <a:r>
              <a:rPr lang="ru-RU" sz="1800" dirty="0" smtClean="0">
                <a:solidFill>
                  <a:srgbClr val="FF0000"/>
                </a:solidFill>
              </a:rPr>
              <a:t>ЛПНП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►"/>
              <a:defRPr/>
            </a:pPr>
            <a:r>
              <a:rPr lang="ru-RU" sz="1800" dirty="0" smtClean="0"/>
              <a:t>снижения уровня </a:t>
            </a:r>
            <a:r>
              <a:rPr lang="ru-RU" sz="1800" dirty="0" smtClean="0">
                <a:solidFill>
                  <a:srgbClr val="FF0000"/>
                </a:solidFill>
              </a:rPr>
              <a:t>ТГ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►"/>
              <a:defRPr/>
            </a:pPr>
            <a:r>
              <a:rPr lang="ru-RU" sz="1800" dirty="0" smtClean="0"/>
              <a:t>повышение содержания холестерина </a:t>
            </a:r>
            <a:r>
              <a:rPr lang="ru-RU" sz="1800" dirty="0" smtClean="0">
                <a:solidFill>
                  <a:srgbClr val="FF0000"/>
                </a:solidFill>
              </a:rPr>
              <a:t>ЛПВП </a:t>
            </a: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4572000" y="1905000"/>
            <a:ext cx="4320480" cy="46926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2000" dirty="0" err="1" smtClean="0"/>
              <a:t>Плейотропные</a:t>
            </a:r>
            <a:r>
              <a:rPr lang="ru-RU" sz="2000" dirty="0" smtClean="0"/>
              <a:t> эффекты </a:t>
            </a:r>
            <a:r>
              <a:rPr lang="ru-RU" sz="2000" dirty="0" err="1" smtClean="0"/>
              <a:t>статинов</a:t>
            </a:r>
            <a:r>
              <a:rPr lang="ru-RU" sz="2000" dirty="0" smtClean="0"/>
              <a:t>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ru-RU" sz="1800" dirty="0" smtClean="0"/>
              <a:t>Снижение активности </a:t>
            </a:r>
            <a:r>
              <a:rPr lang="ru-RU" sz="1800" dirty="0" smtClean="0">
                <a:solidFill>
                  <a:srgbClr val="FF0000"/>
                </a:solidFill>
              </a:rPr>
              <a:t>медиаторов воспаления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ru-RU" sz="1800" dirty="0" smtClean="0"/>
              <a:t> Антиоксидантные свойства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ru-RU" sz="1800" dirty="0" smtClean="0"/>
              <a:t> Улучшение функции эндотелия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ru-RU" sz="1800" dirty="0" smtClean="0"/>
              <a:t>Иммуномодулирующие свойства (увеличение количества Т-лимфоцитов)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ru-RU" sz="1800" dirty="0" smtClean="0"/>
              <a:t> Снижение выработки фактора некроза 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1800" dirty="0" smtClean="0"/>
              <a:t>         опухоли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ru-RU" sz="1800" dirty="0" smtClean="0"/>
              <a:t> Повышение минерализации кости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ru-RU" sz="1800" dirty="0" smtClean="0"/>
              <a:t> Уменьшение </a:t>
            </a:r>
            <a:r>
              <a:rPr lang="ru-RU" sz="1800" dirty="0" err="1" smtClean="0"/>
              <a:t>литогенности</a:t>
            </a:r>
            <a:r>
              <a:rPr lang="ru-RU" sz="1800" dirty="0" smtClean="0"/>
              <a:t> желчи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ru-RU" sz="1800" dirty="0" smtClean="0"/>
              <a:t> Влияние на </a:t>
            </a:r>
            <a:r>
              <a:rPr lang="ru-RU" sz="1800" dirty="0" err="1" smtClean="0"/>
              <a:t>теломеразу</a:t>
            </a:r>
            <a:r>
              <a:rPr lang="ru-RU" sz="18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85074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12150" cy="1431032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КАКОЙ СТАТИН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 В КАКОЙ ДОЗЕ ВЫБРАТЬ?</a:t>
            </a:r>
          </a:p>
        </p:txBody>
      </p:sp>
      <p:pic>
        <p:nvPicPr>
          <p:cNvPr id="4" name="Picture 2" descr="D:\Фото\Фото, 2013 г\Фото 05.03.13 г\1. У постели больног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2462966"/>
            <a:ext cx="4824536" cy="305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385"/>
            <a:ext cx="8229600" cy="14310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Общепринятой </a:t>
            </a:r>
            <a:r>
              <a:rPr lang="ru-RU" sz="2400" dirty="0"/>
              <a:t>классификации </a:t>
            </a:r>
            <a:r>
              <a:rPr lang="ru-RU" sz="2400" dirty="0" err="1"/>
              <a:t>статинов</a:t>
            </a:r>
            <a:r>
              <a:rPr lang="ru-RU" sz="2400" dirty="0"/>
              <a:t> нет, обычно </a:t>
            </a:r>
            <a:r>
              <a:rPr lang="ru-RU" sz="2400" dirty="0" err="1"/>
              <a:t>статины</a:t>
            </a:r>
            <a:r>
              <a:rPr lang="ru-RU" sz="2400" dirty="0"/>
              <a:t> указывают в хронологическом порядке, согласно их появлению.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726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Классифицируют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статины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/>
              <a:t>по гидрофильности </a:t>
            </a:r>
          </a:p>
          <a:p>
            <a:r>
              <a:rPr lang="ru-RU" sz="2800" dirty="0" smtClean="0"/>
              <a:t>по </a:t>
            </a:r>
            <a:r>
              <a:rPr lang="ru-RU" sz="2800" dirty="0"/>
              <a:t>их метаболизму системой </a:t>
            </a:r>
            <a:r>
              <a:rPr lang="ru-RU" sz="2800" dirty="0" err="1"/>
              <a:t>цитохрома</a:t>
            </a:r>
            <a:r>
              <a:rPr lang="ru-RU" sz="2800" dirty="0"/>
              <a:t> </a:t>
            </a:r>
            <a:r>
              <a:rPr lang="ru-RU" sz="2800" dirty="0" smtClean="0"/>
              <a:t>Р450 </a:t>
            </a:r>
          </a:p>
          <a:p>
            <a:r>
              <a:rPr lang="ru-RU" sz="2800" dirty="0" smtClean="0"/>
              <a:t>по </a:t>
            </a:r>
            <a:r>
              <a:rPr lang="ru-RU" sz="2800" dirty="0"/>
              <a:t>силе </a:t>
            </a:r>
            <a:r>
              <a:rPr lang="ru-RU" sz="2800" dirty="0" err="1"/>
              <a:t>гиполипидемического</a:t>
            </a:r>
            <a:r>
              <a:rPr lang="ru-RU" sz="2800" dirty="0"/>
              <a:t> </a:t>
            </a:r>
            <a:r>
              <a:rPr lang="ru-RU" sz="2800" dirty="0" smtClean="0"/>
              <a:t>действия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82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460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Классификация </a:t>
            </a:r>
            <a:r>
              <a:rPr lang="ru-RU" sz="3200" b="1" dirty="0" err="1" smtClean="0">
                <a:solidFill>
                  <a:srgbClr val="FF0000"/>
                </a:solidFill>
              </a:rPr>
              <a:t>статинов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564886"/>
              </p:ext>
            </p:extLst>
          </p:nvPr>
        </p:nvGraphicFramePr>
        <p:xfrm>
          <a:off x="395536" y="1412776"/>
          <a:ext cx="8280920" cy="381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1235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Статин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Суточная доза (мг)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Натуральный или синтетический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Гидрофильность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14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Симвастатин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5-80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Полусинтетический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14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Флувастатин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20-80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Синтетический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14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Аторвастатин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10-80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Синтетический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38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solidFill>
                            <a:srgbClr val="FF0000"/>
                          </a:solidFill>
                          <a:effectLst/>
                        </a:rPr>
                        <a:t>Розувастатин</a:t>
                      </a:r>
                      <a:endParaRPr lang="ru-RU" sz="16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</a:rPr>
                        <a:t>5-40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Синтетический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5445224"/>
            <a:ext cx="856895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     Молекулы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розувастатина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более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гидрофильны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, чем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молекулы большинства других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статинов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, высокоселективны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  к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мембранам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гепатоцитов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и оказывают более выраженное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ингибирующее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влияние на синтез ХС ЛНП и ХС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ЛПОНП,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чем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 другие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статины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2704" y="4000504"/>
            <a:ext cx="8352928" cy="2308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Классификация </a:t>
            </a:r>
            <a:r>
              <a:rPr lang="ru-RU" sz="2800" b="1" dirty="0" err="1" smtClean="0">
                <a:solidFill>
                  <a:srgbClr val="FF0000"/>
                </a:solidFill>
              </a:rPr>
              <a:t>статинов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07869"/>
              </p:ext>
            </p:extLst>
          </p:nvPr>
        </p:nvGraphicFramePr>
        <p:xfrm>
          <a:off x="302841" y="833808"/>
          <a:ext cx="8517631" cy="2404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1639"/>
                <a:gridCol w="1057320"/>
                <a:gridCol w="1108446"/>
                <a:gridCol w="1192468"/>
                <a:gridCol w="1192468"/>
                <a:gridCol w="1277645"/>
                <a:gridCol w="1277645"/>
              </a:tblGrid>
              <a:tr h="797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Статин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Метаболизм системой Р450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Активные метаболиты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Связь с белком (%)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Путь выведения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Биодоступность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(%)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 полувыведения (ч)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4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Симвастатин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95-98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Почки/печень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3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Флувастатин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98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Больше печень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2- </a:t>
                      </a:r>
                      <a:r>
                        <a:rPr lang="ru-RU" sz="1200" dirty="0">
                          <a:effectLst/>
                        </a:rPr>
                        <a:t>7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4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Аторвастатин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98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Больше печень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45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solidFill>
                            <a:srgbClr val="FF0000"/>
                          </a:solidFill>
                          <a:effectLst/>
                        </a:rPr>
                        <a:t>Розувастатин</a:t>
                      </a:r>
                      <a:endParaRPr lang="ru-RU" sz="16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20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Почки/печень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2821" y="3631172"/>
            <a:ext cx="81038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err="1" smtClean="0">
                <a:latin typeface="Calibri"/>
              </a:rPr>
              <a:t>Розувастатин</a:t>
            </a:r>
            <a:r>
              <a:rPr lang="ru-RU" sz="1400" dirty="0" smtClean="0">
                <a:latin typeface="Calibri"/>
              </a:rPr>
              <a:t> </a:t>
            </a:r>
            <a:r>
              <a:rPr lang="ru-RU" sz="1400" dirty="0">
                <a:latin typeface="Calibri"/>
              </a:rPr>
              <a:t>имеет наименьшее лекарственное взаимодействие среди всех </a:t>
            </a:r>
            <a:r>
              <a:rPr lang="ru-RU" sz="1400" dirty="0" err="1">
                <a:latin typeface="Calibri"/>
              </a:rPr>
              <a:t>статинов</a:t>
            </a:r>
            <a:r>
              <a:rPr lang="ru-RU" sz="1400" dirty="0">
                <a:latin typeface="Calibri"/>
              </a:rPr>
              <a:t> поскольку в минимальной степени </a:t>
            </a:r>
            <a:r>
              <a:rPr lang="ru-RU" sz="1400" dirty="0" err="1">
                <a:latin typeface="Calibri"/>
              </a:rPr>
              <a:t>метаболизируется</a:t>
            </a:r>
            <a:r>
              <a:rPr lang="ru-RU" sz="1400" dirty="0">
                <a:latin typeface="Calibri"/>
              </a:rPr>
              <a:t> системой </a:t>
            </a:r>
            <a:r>
              <a:rPr lang="ru-RU" sz="1400" dirty="0" err="1">
                <a:latin typeface="Calibri"/>
              </a:rPr>
              <a:t>цитохрома</a:t>
            </a:r>
            <a:r>
              <a:rPr lang="ru-RU" sz="1400" dirty="0">
                <a:latin typeface="Calibri"/>
              </a:rPr>
              <a:t> Р450. Это позволяет более широко использовать его в комбинации с другими препаратами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653136"/>
            <a:ext cx="80552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Calibri"/>
              </a:rPr>
              <a:t>Около </a:t>
            </a:r>
            <a:r>
              <a:rPr lang="ru-RU" sz="1400" dirty="0">
                <a:latin typeface="Calibri"/>
              </a:rPr>
              <a:t>90% дозы </a:t>
            </a:r>
            <a:r>
              <a:rPr lang="ru-RU" sz="1400" dirty="0" err="1">
                <a:latin typeface="Calibri"/>
              </a:rPr>
              <a:t>розувастатина</a:t>
            </a:r>
            <a:r>
              <a:rPr lang="ru-RU" sz="1400" dirty="0">
                <a:latin typeface="Calibri"/>
              </a:rPr>
              <a:t> выводится в неизмененном виде через ЖКТ. Остальная часть дозы выводится с мочой. Легкое или умеренное нарушение функции почек не </a:t>
            </a:r>
            <a:r>
              <a:rPr lang="ru-RU" sz="1400" dirty="0" smtClean="0">
                <a:latin typeface="Calibri"/>
              </a:rPr>
              <a:t>оказывает </a:t>
            </a:r>
            <a:r>
              <a:rPr lang="ru-RU" sz="1400" dirty="0">
                <a:latin typeface="Calibri"/>
              </a:rPr>
              <a:t>влияния на концентрацию </a:t>
            </a:r>
            <a:r>
              <a:rPr lang="ru-RU" sz="1400" dirty="0" err="1">
                <a:latin typeface="Calibri"/>
              </a:rPr>
              <a:t>розувастатина</a:t>
            </a:r>
            <a:r>
              <a:rPr lang="ru-RU" sz="1400" dirty="0">
                <a:latin typeface="Calibri"/>
              </a:rPr>
              <a:t> </a:t>
            </a:r>
            <a:r>
              <a:rPr lang="ru-RU" sz="1400" dirty="0" smtClean="0">
                <a:latin typeface="Calibri"/>
              </a:rPr>
              <a:t>(клиренс </a:t>
            </a:r>
            <a:r>
              <a:rPr lang="ru-RU" sz="1400" dirty="0" err="1">
                <a:latin typeface="Calibri"/>
              </a:rPr>
              <a:t>креатинина</a:t>
            </a:r>
            <a:r>
              <a:rPr lang="ru-RU" sz="1400" dirty="0">
                <a:latin typeface="Calibri"/>
              </a:rPr>
              <a:t>  не менее 30 мл/мин). </a:t>
            </a:r>
            <a:endParaRPr lang="ru-RU" sz="1400" dirty="0" smtClean="0"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400" dirty="0" smtClean="0"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>
                <a:latin typeface="Calibri"/>
              </a:rPr>
              <a:t>Выраженный ХС–снижающий эффект </a:t>
            </a:r>
            <a:r>
              <a:rPr lang="ru-RU" sz="1400" dirty="0" err="1">
                <a:latin typeface="Calibri"/>
              </a:rPr>
              <a:t>розувастатина</a:t>
            </a:r>
            <a:r>
              <a:rPr lang="ru-RU" sz="1400" dirty="0">
                <a:latin typeface="Calibri"/>
              </a:rPr>
              <a:t> связан и с продолжительным периодом его полувыведения (19 ч), что позволяет длительно блокировать активность ключевого фермента биосинтеза ХС.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Социально-значимые </a:t>
            </a:r>
            <a:r>
              <a:rPr lang="ru-RU" sz="3200" b="1" dirty="0" smtClean="0">
                <a:solidFill>
                  <a:srgbClr val="FF0000"/>
                </a:solidFill>
              </a:rPr>
              <a:t> заболевания </a:t>
            </a:r>
            <a:r>
              <a:rPr lang="ru-RU" sz="3200" b="1" dirty="0">
                <a:solidFill>
                  <a:srgbClr val="FF0000"/>
                </a:solidFill>
              </a:rPr>
              <a:t>в РК* 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68952" cy="414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877272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*</a:t>
            </a:r>
            <a:r>
              <a:rPr lang="ru-RU" sz="1400" dirty="0"/>
              <a:t>Государственная программа развития здравоохранения  Республики Казахстан «</a:t>
            </a:r>
            <a:r>
              <a:rPr lang="ru-RU" sz="1400" dirty="0" err="1"/>
              <a:t>Саламатты</a:t>
            </a:r>
            <a:r>
              <a:rPr lang="ru-RU" sz="1400" dirty="0"/>
              <a:t> </a:t>
            </a:r>
            <a:r>
              <a:rPr lang="ru-RU" sz="1400" dirty="0" err="1"/>
              <a:t>Қазақстан</a:t>
            </a:r>
            <a:r>
              <a:rPr lang="ru-RU" sz="1400" dirty="0"/>
              <a:t>»  на 2011 -2015 </a:t>
            </a:r>
            <a:r>
              <a:rPr lang="ru-RU" sz="1400" dirty="0" err="1"/>
              <a:t>г.г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2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5112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Рекомендации по диагностике, профилактике и лечению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err="1" smtClean="0">
                <a:solidFill>
                  <a:srgbClr val="FF0000"/>
                </a:solidFill>
              </a:rPr>
              <a:t>дислипидемий</a:t>
            </a:r>
            <a:r>
              <a:rPr lang="ru-RU" sz="2400" b="1" dirty="0" smtClean="0">
                <a:solidFill>
                  <a:srgbClr val="FF0000"/>
                </a:solidFill>
              </a:rPr>
              <a:t> Европейского общества кардиологов и Европейского общества по атеросклерозу (2011)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043890" cy="40544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	</a:t>
            </a:r>
            <a:r>
              <a:rPr lang="ru-RU" sz="2400" dirty="0" smtClean="0"/>
              <a:t>уровень холестерина </a:t>
            </a:r>
            <a:r>
              <a:rPr lang="ru-RU" sz="2400" dirty="0" err="1" smtClean="0"/>
              <a:t>липопротеинов</a:t>
            </a:r>
            <a:r>
              <a:rPr lang="ru-RU" sz="2400" dirty="0" smtClean="0"/>
              <a:t> низкой плотности (</a:t>
            </a:r>
            <a:r>
              <a:rPr lang="ru-RU" sz="2400" b="1" dirty="0" smtClean="0">
                <a:solidFill>
                  <a:srgbClr val="C00000"/>
                </a:solidFill>
              </a:rPr>
              <a:t>ХС ЛПНП</a:t>
            </a:r>
            <a:r>
              <a:rPr lang="ru-RU" sz="2400" dirty="0" smtClean="0"/>
              <a:t>) рекомендовано использовать как целевой показатель терапии.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96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Целевые уровни </a:t>
            </a:r>
            <a:r>
              <a:rPr lang="ru-RU" sz="3200" b="1" dirty="0">
                <a:solidFill>
                  <a:srgbClr val="C00000"/>
                </a:solidFill>
              </a:rPr>
              <a:t>л</a:t>
            </a:r>
            <a:r>
              <a:rPr lang="ru-RU" sz="3200" b="1" dirty="0" smtClean="0">
                <a:solidFill>
                  <a:srgbClr val="C00000"/>
                </a:solidFill>
              </a:rPr>
              <a:t>ипидов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429788"/>
              </p:ext>
            </p:extLst>
          </p:nvPr>
        </p:nvGraphicFramePr>
        <p:xfrm>
          <a:off x="395536" y="1196753"/>
          <a:ext cx="8424936" cy="4617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368152"/>
                <a:gridCol w="1274484"/>
                <a:gridCol w="1254071"/>
                <a:gridCol w="1791925"/>
              </a:tblGrid>
              <a:tr h="8640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Норма</a:t>
                      </a:r>
                    </a:p>
                    <a:p>
                      <a:pPr algn="ctr"/>
                      <a:r>
                        <a:rPr lang="ru-RU" sz="1800" dirty="0" err="1" smtClean="0">
                          <a:solidFill>
                            <a:srgbClr val="C00000"/>
                          </a:solidFill>
                        </a:rPr>
                        <a:t>ммоль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/л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Очень высокий риск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Высокий риск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Умеренный риск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9631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Общий холестерин </a:t>
                      </a:r>
                    </a:p>
                    <a:p>
                      <a:r>
                        <a:rPr lang="ru-RU" sz="1800" dirty="0" smtClean="0"/>
                        <a:t>(ХС)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3,1 - 5,2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&lt; 4,0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&lt; 4,5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&lt; 5,0  </a:t>
                      </a:r>
                    </a:p>
                    <a:p>
                      <a:pPr algn="ctr"/>
                      <a:r>
                        <a:rPr lang="ru-RU" sz="1400" dirty="0" smtClean="0"/>
                        <a:t>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(&lt; 4,9  по рек. 2013г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</a:tr>
              <a:tr h="40341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ХС ЛПВП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˃ 1,68</a:t>
                      </a:r>
                      <a:endParaRPr lang="ru-RU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Муж &gt; 1,0     Женщины &gt; 1,2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341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ХС ЛПНП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˂  3,34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&lt; 1,8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&lt; 2,5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&lt; 3,0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341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ТГ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0,68 - 2,3</a:t>
                      </a:r>
                      <a:endParaRPr lang="ru-RU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&lt; 1,7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631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Коэффициент </a:t>
                      </a:r>
                      <a:r>
                        <a:rPr lang="ru-RU" sz="1800" dirty="0" err="1" smtClean="0"/>
                        <a:t>атерогенности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0,0 - 3,0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403419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</a:rPr>
                        <a:t>Аполипопротеин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 В</a:t>
                      </a:r>
                      <a:r>
                        <a:rPr lang="ru-RU" sz="1800" dirty="0" smtClean="0"/>
                        <a:t>, г/л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0,50 - 1,4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696313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Аполипопротеин</a:t>
                      </a:r>
                      <a:r>
                        <a:rPr lang="ru-RU" sz="1800" dirty="0" smtClean="0"/>
                        <a:t> А</a:t>
                      </a:r>
                      <a:r>
                        <a:rPr lang="ru-RU" sz="1400" dirty="0" smtClean="0"/>
                        <a:t>1</a:t>
                      </a:r>
                      <a:r>
                        <a:rPr lang="ru-RU" sz="1800" dirty="0" smtClean="0"/>
                        <a:t>, г/л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1,05 - 2,05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31640" y="623731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Рекомендации ESC/EAS по ведению пациентов с </a:t>
            </a:r>
            <a:r>
              <a:rPr lang="ru-RU" sz="1400" dirty="0" err="1"/>
              <a:t>дислипидемиями</a:t>
            </a:r>
            <a:r>
              <a:rPr lang="ru-RU" sz="1400" dirty="0"/>
              <a:t> (2011) , российские рекомендации 2009г, Европейские рекомендации по АГ </a:t>
            </a:r>
            <a:r>
              <a:rPr lang="ru-RU" sz="1400" dirty="0" smtClean="0"/>
              <a:t>2013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551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ЭФФЕКТИВНОСТЬ СТАТИНОВ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НЕ ЗАВИСИТ ОТ ВОЗРАСТА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Метаанализ</a:t>
            </a:r>
            <a:r>
              <a:rPr lang="ru-RU" sz="2400" dirty="0" smtClean="0"/>
              <a:t> 9 исследований, включавших 19 569 пациентов </a:t>
            </a:r>
            <a:r>
              <a:rPr lang="ru-RU" sz="2400" dirty="0" smtClean="0">
                <a:solidFill>
                  <a:srgbClr val="FF0000"/>
                </a:solidFill>
              </a:rPr>
              <a:t>в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возрасте </a:t>
            </a:r>
            <a:r>
              <a:rPr lang="ru-RU" sz="2400" b="1" dirty="0" smtClean="0">
                <a:solidFill>
                  <a:srgbClr val="FF0000"/>
                </a:solidFill>
              </a:rPr>
              <a:t>65 – 92 лет </a:t>
            </a:r>
            <a:r>
              <a:rPr lang="ru-RU" sz="2400" dirty="0" smtClean="0"/>
              <a:t>(длительность наблюдения составила 4,9 года) показал достоверное </a:t>
            </a:r>
            <a:r>
              <a:rPr lang="ru-RU" sz="2400" dirty="0" smtClean="0">
                <a:solidFill>
                  <a:srgbClr val="FF0000"/>
                </a:solidFill>
              </a:rPr>
              <a:t>снижение </a:t>
            </a:r>
            <a:r>
              <a:rPr lang="ru-RU" sz="2400" dirty="0" smtClean="0"/>
              <a:t>общей и коронарной смерти, потребности в операции реваскуляризации, снижение частоты </a:t>
            </a:r>
            <a:r>
              <a:rPr lang="ru-RU" sz="2400" dirty="0" err="1" smtClean="0"/>
              <a:t>нефатальных</a:t>
            </a:r>
            <a:r>
              <a:rPr lang="ru-RU" sz="2400" dirty="0" smtClean="0"/>
              <a:t> ИМ и МИ</a:t>
            </a:r>
            <a:r>
              <a:rPr lang="ru-RU" sz="2400" dirty="0" smtClean="0">
                <a:solidFill>
                  <a:srgbClr val="FF0000"/>
                </a:solidFill>
              </a:rPr>
              <a:t> у пациентов, получающих </a:t>
            </a:r>
            <a:r>
              <a:rPr lang="ru-RU" sz="2400" dirty="0" err="1" smtClean="0">
                <a:solidFill>
                  <a:srgbClr val="FF0000"/>
                </a:solidFill>
              </a:rPr>
              <a:t>статины</a:t>
            </a:r>
            <a:r>
              <a:rPr lang="ru-RU" sz="2400" dirty="0" smtClean="0"/>
              <a:t>, по сравнению с плацебо.</a:t>
            </a:r>
            <a:br>
              <a:rPr lang="ru-RU" sz="2400" dirty="0" smtClean="0"/>
            </a:br>
            <a:r>
              <a:rPr lang="ru-RU" sz="2400" dirty="0" smtClean="0"/>
              <a:t> </a:t>
            </a:r>
          </a:p>
        </p:txBody>
      </p:sp>
      <p:pic>
        <p:nvPicPr>
          <p:cNvPr id="5" name="Picture 3" descr="D:\Фото\Фото, 2013 г\Пациентка 100 лет\P10700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348880"/>
            <a:ext cx="2880320" cy="37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7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Заключение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 err="1" smtClean="0"/>
              <a:t>Дислипидемии</a:t>
            </a:r>
            <a:r>
              <a:rPr lang="ru-RU" sz="2400" dirty="0" smtClean="0"/>
              <a:t> являются одним из  4 наиболее значимых факторов риска развития сердечно-сосудистых заболеваний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/>
              <a:t>Ранняя диагностика </a:t>
            </a:r>
            <a:r>
              <a:rPr lang="ru-RU" sz="2400" dirty="0" err="1" smtClean="0"/>
              <a:t>дислипидемий</a:t>
            </a:r>
            <a:r>
              <a:rPr lang="ru-RU" sz="2400" dirty="0" smtClean="0"/>
              <a:t> проводится по результатам </a:t>
            </a:r>
            <a:r>
              <a:rPr lang="ru-RU" sz="2400" dirty="0" err="1" smtClean="0"/>
              <a:t>липидограммы</a:t>
            </a:r>
            <a:endParaRPr lang="ru-RU" sz="2400" dirty="0" smtClean="0"/>
          </a:p>
          <a:p>
            <a:pPr marL="514350" indent="-514350" algn="just">
              <a:buFont typeface="+mj-lt"/>
              <a:buAutoNum type="arabicPeriod"/>
            </a:pPr>
            <a:endParaRPr lang="ru-RU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err="1" smtClean="0"/>
              <a:t>Гиполипидемическая</a:t>
            </a:r>
            <a:r>
              <a:rPr lang="ru-RU" sz="2400" dirty="0" smtClean="0"/>
              <a:t> терапия </a:t>
            </a:r>
            <a:r>
              <a:rPr lang="ru-RU" sz="2400" dirty="0" err="1" smtClean="0"/>
              <a:t>статинами</a:t>
            </a:r>
            <a:r>
              <a:rPr lang="ru-RU" sz="2400" dirty="0" smtClean="0"/>
              <a:t> является необходимым условием лечения атеросклероза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72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7969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Спасибо за внимание!!!</a:t>
            </a:r>
            <a:br>
              <a:rPr lang="ru-RU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D:\Фото\Фото, 2013 г\Студ-ты Актобе, пульм. 21.02.13 г\P1060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4801" y="1600200"/>
            <a:ext cx="677439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6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Основные модифицируемые  факторы риска  развития сердечно-сосудистых заболеваний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ru-RU" sz="2800" dirty="0"/>
              <a:t>А</a:t>
            </a:r>
            <a:r>
              <a:rPr lang="ru-RU" sz="2800" dirty="0" smtClean="0"/>
              <a:t>ртериальная гипертензия 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800" b="1" dirty="0" err="1">
                <a:solidFill>
                  <a:srgbClr val="FF0000"/>
                </a:solidFill>
              </a:rPr>
              <a:t>Д</a:t>
            </a:r>
            <a:r>
              <a:rPr lang="ru-RU" sz="2800" b="1" dirty="0" err="1" smtClean="0">
                <a:solidFill>
                  <a:srgbClr val="FF0000"/>
                </a:solidFill>
              </a:rPr>
              <a:t>ислипидемия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550926" indent="-514350">
              <a:buFont typeface="+mj-lt"/>
              <a:buAutoNum type="arabicPeriod"/>
            </a:pPr>
            <a:r>
              <a:rPr lang="ru-RU" sz="2800" dirty="0"/>
              <a:t>С</a:t>
            </a:r>
            <a:r>
              <a:rPr lang="ru-RU" sz="2800" dirty="0" smtClean="0"/>
              <a:t>ахарный диабет 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800" dirty="0" smtClean="0"/>
              <a:t>Курение</a:t>
            </a:r>
          </a:p>
          <a:p>
            <a:pPr marL="550926" indent="-514350">
              <a:buFont typeface="+mj-lt"/>
              <a:buAutoNum type="arabicPeriod"/>
            </a:pPr>
            <a:endParaRPr lang="ru-RU" sz="2800" dirty="0" smtClean="0"/>
          </a:p>
          <a:p>
            <a:pPr marL="550926" indent="-514350">
              <a:buFont typeface="+mj-lt"/>
              <a:buAutoNum type="arabicPeriod"/>
            </a:pPr>
            <a:r>
              <a:rPr lang="ru-RU" sz="2800" dirty="0"/>
              <a:t>О</a:t>
            </a:r>
            <a:r>
              <a:rPr lang="ru-RU" sz="2800" dirty="0" smtClean="0"/>
              <a:t>жирение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800" dirty="0"/>
              <a:t>Г</a:t>
            </a:r>
            <a:r>
              <a:rPr lang="ru-RU" sz="2800" dirty="0" smtClean="0"/>
              <a:t>иподинамия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2800" dirty="0"/>
              <a:t>С</a:t>
            </a:r>
            <a:r>
              <a:rPr lang="ru-RU" sz="2800" dirty="0" smtClean="0"/>
              <a:t>трессы</a:t>
            </a:r>
            <a:endParaRPr lang="ru-RU" sz="28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184068" y="2132856"/>
            <a:ext cx="684076" cy="1872208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292494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80%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9622" y="476672"/>
            <a:ext cx="7504856" cy="14401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200" b="1" dirty="0" err="1" smtClean="0">
                <a:solidFill>
                  <a:srgbClr val="FF0000"/>
                </a:solidFill>
              </a:rPr>
              <a:t>Дислипидемии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– одна из ведущих причин возникновения атеросклероза и прогрессирования ССЗ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28" y="2348880"/>
            <a:ext cx="734530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37321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основе атеросклероза лежит отложение холестерина и </a:t>
            </a:r>
            <a:r>
              <a:rPr lang="ru-RU" dirty="0" smtClean="0"/>
              <a:t> </a:t>
            </a:r>
            <a:r>
              <a:rPr lang="ru-RU" dirty="0"/>
              <a:t>фракций липопротеинов в стенке сосудов с образованием атеросклеротических бляшек, что приводит к стенозу  просвета сосуда вплоть до его облитерации .</a:t>
            </a:r>
          </a:p>
        </p:txBody>
      </p:sp>
    </p:spTree>
    <p:extLst>
      <p:ext uri="{BB962C8B-B14F-4D97-AF65-F5344CB8AC3E}">
        <p14:creationId xmlns:p14="http://schemas.microsoft.com/office/powerpoint/2010/main" val="38262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12776" y="277812"/>
            <a:ext cx="77724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ru-RU" sz="3200" b="1" dirty="0">
                <a:solidFill>
                  <a:srgbClr val="FF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К чему приводит </a:t>
            </a:r>
            <a:r>
              <a:rPr lang="ru-RU" sz="3200" b="1" dirty="0" smtClean="0">
                <a:solidFill>
                  <a:srgbClr val="FF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атеросклероз?</a:t>
            </a:r>
            <a:endParaRPr lang="en-GB" sz="3200" b="1" dirty="0">
              <a:solidFill>
                <a:srgbClr val="FF8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4841" name="Rectangle 6"/>
          <p:cNvSpPr>
            <a:spLocks noChangeArrowheads="1"/>
          </p:cNvSpPr>
          <p:nvPr/>
        </p:nvSpPr>
        <p:spPr bwMode="auto">
          <a:xfrm>
            <a:off x="935038" y="952834"/>
            <a:ext cx="7126288" cy="504223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Verdana" pitchFamily="34" charset="0"/>
              </a:rPr>
              <a:t>Атеросклероз</a:t>
            </a:r>
            <a:endParaRPr lang="en-GB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4843" name="Rectangle 8"/>
          <p:cNvSpPr>
            <a:spLocks noChangeArrowheads="1"/>
          </p:cNvSpPr>
          <p:nvPr/>
        </p:nvSpPr>
        <p:spPr bwMode="auto">
          <a:xfrm>
            <a:off x="1124496" y="5445224"/>
            <a:ext cx="7126288" cy="648072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Verdana" pitchFamily="34" charset="0"/>
              </a:rPr>
              <a:t>Сердечно-сосудистая смертность</a:t>
            </a:r>
            <a:endParaRPr lang="en-GB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359321" y="4269896"/>
            <a:ext cx="1530350" cy="401638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50000">
                <a:srgbClr val="F7E400"/>
              </a:gs>
              <a:gs pos="100000">
                <a:srgbClr val="FF82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1600" b="1" dirty="0">
              <a:solidFill>
                <a:schemeClr val="tx2"/>
              </a:solidFill>
              <a:latin typeface="Verdana" pitchFamily="34" charset="0"/>
            </a:endParaRPr>
          </a:p>
          <a:p>
            <a:pPr algn="ctr" eaLnBrk="0" hangingPunct="0"/>
            <a:r>
              <a:rPr lang="ru-RU" sz="1400" b="1" dirty="0">
                <a:solidFill>
                  <a:schemeClr val="tx2"/>
                </a:solidFill>
                <a:latin typeface="Verdana" pitchFamily="34" charset="0"/>
              </a:rPr>
              <a:t>Инфаркт </a:t>
            </a:r>
          </a:p>
          <a:p>
            <a:pPr algn="ctr" eaLnBrk="0" hangingPunct="0"/>
            <a:r>
              <a:rPr lang="ru-RU" sz="1400" b="1" dirty="0">
                <a:solidFill>
                  <a:schemeClr val="tx2"/>
                </a:solidFill>
                <a:latin typeface="Verdana" pitchFamily="34" charset="0"/>
              </a:rPr>
              <a:t>миокарда</a:t>
            </a:r>
            <a:endParaRPr lang="en-GB" sz="1400" b="1" dirty="0">
              <a:solidFill>
                <a:schemeClr val="tx2"/>
              </a:solidFill>
              <a:latin typeface="Verdana" pitchFamily="34" charset="0"/>
            </a:endParaRPr>
          </a:p>
          <a:p>
            <a:pPr algn="ctr"/>
            <a:endParaRPr lang="en-GB" sz="16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359321" y="3521139"/>
            <a:ext cx="1476375" cy="401638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50000">
                <a:srgbClr val="F7E400"/>
              </a:gs>
              <a:gs pos="100000">
                <a:srgbClr val="FF82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Verdana" pitchFamily="34" charset="0"/>
              </a:rPr>
              <a:t>Стенокардия</a:t>
            </a:r>
            <a:endParaRPr lang="en-GB" sz="1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2699792" y="3459410"/>
            <a:ext cx="1530350" cy="401638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50000">
                <a:srgbClr val="F7E400"/>
              </a:gs>
              <a:gs pos="100000">
                <a:srgbClr val="FF82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ТИА</a:t>
            </a:r>
            <a:endParaRPr lang="en-GB" sz="1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4823" name="Line 12"/>
          <p:cNvSpPr>
            <a:spLocks noChangeShapeType="1"/>
          </p:cNvSpPr>
          <p:nvPr/>
        </p:nvSpPr>
        <p:spPr bwMode="auto">
          <a:xfrm flipH="1">
            <a:off x="1097508" y="3140967"/>
            <a:ext cx="18108" cy="380171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179512" y="2535409"/>
            <a:ext cx="1786037" cy="605559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Коронарные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артерии</a:t>
            </a:r>
            <a:endParaRPr lang="en-GB" sz="1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4825" name="Line 14"/>
          <p:cNvSpPr>
            <a:spLocks noChangeShapeType="1"/>
          </p:cNvSpPr>
          <p:nvPr/>
        </p:nvSpPr>
        <p:spPr bwMode="auto">
          <a:xfrm flipH="1">
            <a:off x="1331640" y="1451680"/>
            <a:ext cx="1514010" cy="1041215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4826" name="Line 15"/>
          <p:cNvSpPr>
            <a:spLocks noChangeShapeType="1"/>
          </p:cNvSpPr>
          <p:nvPr/>
        </p:nvSpPr>
        <p:spPr bwMode="auto">
          <a:xfrm flipH="1">
            <a:off x="1097508" y="3922776"/>
            <a:ext cx="7643" cy="347119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4834" name="Rectangle 17"/>
          <p:cNvSpPr>
            <a:spLocks noChangeArrowheads="1"/>
          </p:cNvSpPr>
          <p:nvPr/>
        </p:nvSpPr>
        <p:spPr bwMode="auto">
          <a:xfrm>
            <a:off x="2663032" y="4251903"/>
            <a:ext cx="1585912" cy="401233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50000">
                <a:srgbClr val="F7E400"/>
              </a:gs>
              <a:gs pos="100000">
                <a:srgbClr val="FF82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Verdana" pitchFamily="34" charset="0"/>
              </a:rPr>
              <a:t>Инсульт</a:t>
            </a:r>
            <a:endParaRPr lang="en-GB" sz="1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4835" name="Line 18"/>
          <p:cNvSpPr>
            <a:spLocks noChangeShapeType="1"/>
          </p:cNvSpPr>
          <p:nvPr/>
        </p:nvSpPr>
        <p:spPr bwMode="auto">
          <a:xfrm>
            <a:off x="3491880" y="1463581"/>
            <a:ext cx="0" cy="1017411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4836" name="Rectangle 19"/>
          <p:cNvSpPr>
            <a:spLocks noChangeArrowheads="1"/>
          </p:cNvSpPr>
          <p:nvPr/>
        </p:nvSpPr>
        <p:spPr bwMode="auto">
          <a:xfrm>
            <a:off x="4932040" y="2467681"/>
            <a:ext cx="1880393" cy="673286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Периферические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артерии нижних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конечностей</a:t>
            </a:r>
            <a:endParaRPr lang="en-GB" sz="1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4837" name="Rectangle 20"/>
          <p:cNvSpPr>
            <a:spLocks noChangeArrowheads="1"/>
          </p:cNvSpPr>
          <p:nvPr/>
        </p:nvSpPr>
        <p:spPr bwMode="auto">
          <a:xfrm>
            <a:off x="2198787" y="2467681"/>
            <a:ext cx="2445221" cy="673287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Сонные и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церебральные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артерии</a:t>
            </a:r>
            <a:endParaRPr lang="en-GB" sz="1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>
            <a:off x="3479956" y="3140968"/>
            <a:ext cx="0" cy="318442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4828" name="Rectangle 22"/>
          <p:cNvSpPr>
            <a:spLocks noChangeArrowheads="1"/>
          </p:cNvSpPr>
          <p:nvPr/>
        </p:nvSpPr>
        <p:spPr bwMode="auto">
          <a:xfrm>
            <a:off x="4788024" y="4251498"/>
            <a:ext cx="2151013" cy="401638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50000">
                <a:srgbClr val="F7E400"/>
              </a:gs>
              <a:gs pos="100000">
                <a:srgbClr val="FF82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1600" b="1" dirty="0">
              <a:solidFill>
                <a:schemeClr val="tx2"/>
              </a:solidFill>
              <a:latin typeface="Verdana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Трофические язвы,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некрозы, гангрена</a:t>
            </a:r>
            <a:endParaRPr lang="en-GB" sz="1400" b="1" dirty="0">
              <a:solidFill>
                <a:schemeClr val="tx2"/>
              </a:solidFill>
              <a:latin typeface="Verdana" pitchFamily="34" charset="0"/>
            </a:endParaRPr>
          </a:p>
          <a:p>
            <a:pPr algn="ctr"/>
            <a:endParaRPr lang="en-GB" sz="16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4829" name="Rectangle 23"/>
          <p:cNvSpPr>
            <a:spLocks noChangeArrowheads="1"/>
          </p:cNvSpPr>
          <p:nvPr/>
        </p:nvSpPr>
        <p:spPr bwMode="auto">
          <a:xfrm>
            <a:off x="4937198" y="3460998"/>
            <a:ext cx="1939058" cy="40005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50000">
                <a:srgbClr val="F7E400"/>
              </a:gs>
              <a:gs pos="100000">
                <a:srgbClr val="FF82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Verdana" pitchFamily="34" charset="0"/>
              </a:rPr>
              <a:t>Перемежающаяся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Verdana" pitchFamily="34" charset="0"/>
              </a:rPr>
              <a:t>хромота</a:t>
            </a:r>
            <a:endParaRPr lang="en-GB" sz="1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4830" name="Rectangle 24"/>
          <p:cNvSpPr>
            <a:spLocks noChangeArrowheads="1"/>
          </p:cNvSpPr>
          <p:nvPr/>
        </p:nvSpPr>
        <p:spPr bwMode="auto">
          <a:xfrm>
            <a:off x="7023100" y="2492896"/>
            <a:ext cx="2063750" cy="553131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b="1" dirty="0" err="1" smtClean="0">
                <a:solidFill>
                  <a:schemeClr val="tx2"/>
                </a:solidFill>
                <a:latin typeface="Verdana" pitchFamily="34" charset="0"/>
              </a:rPr>
              <a:t>Внутрипочечные</a:t>
            </a:r>
            <a:endParaRPr lang="ru-RU" sz="14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артерии</a:t>
            </a:r>
            <a:endParaRPr lang="en-GB" sz="1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4831" name="Line 25"/>
          <p:cNvSpPr>
            <a:spLocks noChangeShapeType="1"/>
          </p:cNvSpPr>
          <p:nvPr/>
        </p:nvSpPr>
        <p:spPr bwMode="auto">
          <a:xfrm>
            <a:off x="5853923" y="3140967"/>
            <a:ext cx="16266" cy="318443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2" name="Line 26"/>
          <p:cNvSpPr>
            <a:spLocks noChangeShapeType="1"/>
          </p:cNvSpPr>
          <p:nvPr/>
        </p:nvSpPr>
        <p:spPr bwMode="auto">
          <a:xfrm>
            <a:off x="6660231" y="1457056"/>
            <a:ext cx="1509043" cy="1023935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5872236" y="1450270"/>
            <a:ext cx="0" cy="1017411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3479956" y="3861049"/>
            <a:ext cx="11923" cy="390854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5853924" y="3861049"/>
            <a:ext cx="18312" cy="360039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7164107" y="3356992"/>
            <a:ext cx="1872389" cy="636925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50000">
                <a:srgbClr val="F7E400"/>
              </a:gs>
              <a:gs pos="100000">
                <a:srgbClr val="FF82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1600" b="1" dirty="0">
              <a:solidFill>
                <a:schemeClr val="tx2"/>
              </a:solidFill>
              <a:latin typeface="Verdana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Хроническая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болезнь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почек</a:t>
            </a:r>
            <a:endParaRPr lang="en-GB" sz="1400" b="1" dirty="0">
              <a:solidFill>
                <a:schemeClr val="tx2"/>
              </a:solidFill>
              <a:latin typeface="Verdana" pitchFamily="34" charset="0"/>
            </a:endParaRPr>
          </a:p>
          <a:p>
            <a:pPr algn="ctr"/>
            <a:endParaRPr lang="en-GB" sz="16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8091145" y="3046027"/>
            <a:ext cx="9156" cy="310965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7307345" y="4149118"/>
            <a:ext cx="1585912" cy="79205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50000">
                <a:srgbClr val="F7E400"/>
              </a:gs>
              <a:gs pos="100000">
                <a:srgbClr val="FF82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Протеинурия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ХПН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уремия</a:t>
            </a:r>
            <a:endParaRPr lang="en-GB" sz="1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1124496" y="4671535"/>
            <a:ext cx="1538536" cy="701682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>
            <a:off x="3485916" y="4653137"/>
            <a:ext cx="5963" cy="720080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889477" y="4653137"/>
            <a:ext cx="17250" cy="720080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H="1">
            <a:off x="7414751" y="4941168"/>
            <a:ext cx="676394" cy="504057"/>
          </a:xfrm>
          <a:prstGeom prst="line">
            <a:avLst/>
          </a:prstGeom>
          <a:noFill/>
          <a:ln w="38100">
            <a:solidFill>
              <a:srgbClr val="FF8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2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931224" cy="10081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err="1">
                <a:solidFill>
                  <a:srgbClr val="FF0000"/>
                </a:solidFill>
              </a:rPr>
              <a:t>Гиперхолестеринемия</a:t>
            </a:r>
            <a:r>
              <a:rPr lang="ru-RU" sz="3200" b="1" dirty="0">
                <a:solidFill>
                  <a:srgbClr val="FF0000"/>
                </a:solidFill>
              </a:rPr>
              <a:t> среди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лиц старше 50 лет определяется </a:t>
            </a:r>
            <a:r>
              <a:rPr lang="ru-RU" sz="3200" b="1" dirty="0" smtClean="0">
                <a:solidFill>
                  <a:srgbClr val="FF0000"/>
                </a:solidFill>
              </a:rPr>
              <a:t>у …..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29523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75% !!!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D:\Фото\Фото 2012 г\Европ.ОАГ в Астане, 05.12 г\Сауле Лаиковна\Клиника\P1050923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596" y="1772530"/>
            <a:ext cx="3237807" cy="418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6198990"/>
            <a:ext cx="4608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Мешков А.Н., 2012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427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633377" y="1597691"/>
          <a:ext cx="7181850" cy="392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Worksheet" r:id="rId4" imgW="5524470" imgH="2866935" progId="Excel.Sheet.8">
                  <p:embed/>
                </p:oleObj>
              </mc:Choice>
              <mc:Fallback>
                <p:oleObj name="Worksheet" r:id="rId4" imgW="5524470" imgH="286693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377" y="1597691"/>
                        <a:ext cx="7181850" cy="392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366707"/>
            <a:ext cx="8851901" cy="24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27" tIns="46012" rIns="92027" bIns="46012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В 2010 году на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1-е место в </a:t>
            </a:r>
            <a:r>
              <a:rPr lang="ru-RU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Европе</a:t>
            </a:r>
            <a:r>
              <a:rPr lang="ru-RU" sz="2800" b="1" dirty="0">
                <a:latin typeface="+mj-lt"/>
                <a:ea typeface="+mj-ea"/>
                <a:cs typeface="+mj-cs"/>
              </a:rPr>
              <a:t>* по вкладу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в структуру общей смертности вышла </a:t>
            </a:r>
            <a:r>
              <a:rPr lang="ru-RU" sz="2800" b="1" dirty="0" err="1">
                <a:latin typeface="+mj-lt"/>
                <a:ea typeface="+mj-ea"/>
                <a:cs typeface="+mj-cs"/>
              </a:rPr>
              <a:t>дислипидемия</a:t>
            </a:r>
            <a:endParaRPr lang="ru-RU" sz="2800" b="1" dirty="0">
              <a:latin typeface="+mj-lt"/>
              <a:ea typeface="+mj-ea"/>
              <a:cs typeface="+mj-cs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latin typeface="+mj-lt"/>
              <a:ea typeface="+mj-ea"/>
              <a:cs typeface="+mj-cs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 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323528" y="6474822"/>
            <a:ext cx="85689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800" dirty="0" err="1" smtClean="0"/>
              <a:t>Eliseo</a:t>
            </a:r>
            <a:r>
              <a:rPr lang="en-US" sz="800" dirty="0" smtClean="0"/>
              <a:t> </a:t>
            </a:r>
            <a:r>
              <a:rPr lang="en-US" sz="800" dirty="0" err="1" smtClean="0"/>
              <a:t>Guallar</a:t>
            </a:r>
            <a:r>
              <a:rPr lang="en-US" sz="800" dirty="0" smtClean="0"/>
              <a:t> Excess risk attributable to traditional cardiovascular risk factors in clinical practice settings across Europe - The EURIKA Study</a:t>
            </a:r>
          </a:p>
          <a:p>
            <a:pPr algn="r"/>
            <a:r>
              <a:rPr lang="en-US" sz="800" dirty="0" smtClean="0"/>
              <a:t>BMC Public Health 2011, 11:704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64088" y="2060848"/>
            <a:ext cx="2024204" cy="5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27" tIns="46012" rIns="92027" bIns="46012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/>
              <a:t>Высокое АД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/>
              <a:t>22,8</a:t>
            </a:r>
            <a:r>
              <a:rPr lang="ru-RU" sz="1600" b="0" dirty="0" smtClean="0"/>
              <a:t>%</a:t>
            </a:r>
            <a:endParaRPr lang="en-US" sz="1600" b="0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257296" y="4653136"/>
            <a:ext cx="2530728" cy="5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27" tIns="46012" rIns="92027" bIns="46012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/>
              <a:t>Курение</a:t>
            </a:r>
          </a:p>
          <a:p>
            <a:pPr algn="ctr">
              <a:spcBef>
                <a:spcPts val="0"/>
              </a:spcBef>
            </a:pPr>
            <a:r>
              <a:rPr lang="ru-RU" sz="1600" b="0" dirty="0" smtClean="0"/>
              <a:t>17%</a:t>
            </a:r>
            <a:endParaRPr lang="en-US" sz="1600" b="0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568184" y="2062000"/>
            <a:ext cx="2571768" cy="5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27" tIns="46012" rIns="92027" bIns="46012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/>
              <a:t>Остальные причины</a:t>
            </a:r>
          </a:p>
          <a:p>
            <a:pPr algn="ctr">
              <a:spcBef>
                <a:spcPts val="0"/>
              </a:spcBef>
            </a:pPr>
            <a:r>
              <a:rPr lang="ru-RU" sz="1600" b="0" dirty="0" smtClean="0"/>
              <a:t>31%</a:t>
            </a:r>
            <a:endParaRPr lang="en-US" sz="1600" b="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-118968" y="4222240"/>
            <a:ext cx="2530728" cy="5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27" tIns="46012" rIns="92027" bIns="46012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dirty="0" smtClean="0"/>
              <a:t>Б</a:t>
            </a:r>
            <a:r>
              <a:rPr lang="ru-RU" sz="1600" b="0" dirty="0" smtClean="0"/>
              <a:t>ывш</a:t>
            </a:r>
            <a:r>
              <a:rPr lang="ru-RU" sz="1600" dirty="0" smtClean="0"/>
              <a:t>ий курильщик</a:t>
            </a:r>
            <a:endParaRPr lang="ru-RU" sz="1600" b="0" dirty="0"/>
          </a:p>
          <a:p>
            <a:pPr algn="ctr">
              <a:spcBef>
                <a:spcPts val="0"/>
              </a:spcBef>
            </a:pPr>
            <a:r>
              <a:rPr lang="ru-RU" sz="1600" dirty="0" smtClean="0"/>
              <a:t>2,6</a:t>
            </a:r>
            <a:r>
              <a:rPr lang="ru-RU" sz="1600" b="0" dirty="0" smtClean="0"/>
              <a:t>%</a:t>
            </a:r>
            <a:endParaRPr lang="en-US" sz="1600" b="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445224"/>
            <a:ext cx="1008112" cy="98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475656" y="5589240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EURIKA – Эпидемиологическое исследование пациентов с риском сердечно -сосудистых заболеваний в Европе: профилактика и лечение в ежедневной практике.   </a:t>
            </a:r>
            <a:r>
              <a:rPr lang="en-US" sz="1400" b="1" dirty="0" smtClean="0"/>
              <a:t>N =</a:t>
            </a:r>
            <a:r>
              <a:rPr lang="ru-RU" sz="1400" b="1" dirty="0" smtClean="0"/>
              <a:t> 7641</a:t>
            </a:r>
            <a:endParaRPr lang="ru-RU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323528" y="1700809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*включая Россию</a:t>
            </a:r>
            <a:endParaRPr lang="ru-RU" sz="14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652120" y="4226472"/>
            <a:ext cx="3021123" cy="64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27" tIns="46012" rIns="92027" bIns="46012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800" b="1" dirty="0" err="1" smtClean="0">
                <a:solidFill>
                  <a:srgbClr val="FF0000"/>
                </a:solidFill>
              </a:rPr>
              <a:t>Дислипидемия</a:t>
            </a:r>
            <a:endParaRPr lang="ru-RU" sz="1800" b="1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</a:rPr>
              <a:t>25,9%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24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8" y="1556792"/>
            <a:ext cx="443745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6093296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(</a:t>
            </a:r>
            <a:r>
              <a:rPr lang="ru-RU" sz="1600" dirty="0"/>
              <a:t>Е</a:t>
            </a:r>
            <a:r>
              <a:rPr lang="en-US" sz="1600" dirty="0"/>
              <a:t>SC/EAS Guidelines for the management of </a:t>
            </a:r>
            <a:r>
              <a:rPr lang="en-US" sz="1600" dirty="0" err="1"/>
              <a:t>dyslipidaemias</a:t>
            </a:r>
            <a:r>
              <a:rPr lang="en-US" sz="1600" dirty="0"/>
              <a:t>. </a:t>
            </a:r>
            <a:endParaRPr lang="ru-RU" sz="1600" dirty="0" smtClean="0"/>
          </a:p>
          <a:p>
            <a:pPr algn="r"/>
            <a:r>
              <a:rPr lang="en-US" sz="1600" dirty="0" smtClean="0"/>
              <a:t>Eur</a:t>
            </a:r>
            <a:r>
              <a:rPr lang="en-US" sz="1600" dirty="0"/>
              <a:t>. Heart J. 2011;(32): 1769–1818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26556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SCORE</a:t>
            </a:r>
            <a:r>
              <a:rPr lang="ru-RU" sz="2000" b="1" dirty="0" smtClean="0">
                <a:solidFill>
                  <a:prstClr val="black"/>
                </a:solidFill>
              </a:rPr>
              <a:t> - </a:t>
            </a:r>
            <a:r>
              <a:rPr lang="ru-RU" sz="2000" b="1" dirty="0" smtClean="0">
                <a:solidFill>
                  <a:srgbClr val="FF0000"/>
                </a:solidFill>
              </a:rPr>
              <a:t>оценка риска смерти от заболеваний, связанных с атеросклерозом, </a:t>
            </a:r>
            <a:r>
              <a:rPr lang="ru-RU" sz="2000" b="1" dirty="0" smtClean="0"/>
              <a:t>в течение 10 лет  у пациентов, не имеющих доказанной ИБС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65812" y="4725144"/>
            <a:ext cx="3366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SCORE&gt;</a:t>
            </a:r>
            <a:r>
              <a:rPr lang="ru-RU" sz="1600" dirty="0" smtClean="0"/>
              <a:t> 10% очень высокий</a:t>
            </a:r>
          </a:p>
          <a:p>
            <a:r>
              <a:rPr lang="en-US" sz="1600" dirty="0" smtClean="0"/>
              <a:t>SCORE</a:t>
            </a:r>
            <a:r>
              <a:rPr lang="ru-RU" sz="1600" dirty="0" smtClean="0"/>
              <a:t> </a:t>
            </a:r>
            <a:r>
              <a:rPr lang="en-US" sz="1600" dirty="0" smtClean="0"/>
              <a:t>≥</a:t>
            </a:r>
            <a:r>
              <a:rPr lang="ru-RU" sz="1600" dirty="0" smtClean="0"/>
              <a:t>5</a:t>
            </a:r>
            <a:r>
              <a:rPr lang="en-US" sz="1600" dirty="0" smtClean="0"/>
              <a:t> &lt;10</a:t>
            </a:r>
            <a:r>
              <a:rPr lang="en-US" sz="1600" dirty="0"/>
              <a:t>% </a:t>
            </a:r>
            <a:r>
              <a:rPr lang="ru-RU" sz="1600" dirty="0" smtClean="0"/>
              <a:t> высокий</a:t>
            </a:r>
          </a:p>
          <a:p>
            <a:r>
              <a:rPr lang="en-US" sz="1600" dirty="0" smtClean="0"/>
              <a:t>SCORE ≥</a:t>
            </a:r>
            <a:r>
              <a:rPr lang="ru-RU" sz="1600" dirty="0" smtClean="0"/>
              <a:t>1</a:t>
            </a:r>
            <a:r>
              <a:rPr lang="en-US" sz="1600" dirty="0" smtClean="0"/>
              <a:t> &lt;</a:t>
            </a:r>
            <a:r>
              <a:rPr lang="ru-RU" sz="1600" dirty="0"/>
              <a:t>5</a:t>
            </a:r>
            <a:r>
              <a:rPr lang="en-US" sz="1600" dirty="0" smtClean="0"/>
              <a:t>%  </a:t>
            </a:r>
            <a:r>
              <a:rPr lang="ru-RU" sz="1600" dirty="0" smtClean="0"/>
              <a:t>умеренный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Критерии:</a:t>
            </a:r>
          </a:p>
          <a:p>
            <a:r>
              <a:rPr lang="ru-RU" sz="2400" dirty="0" smtClean="0"/>
              <a:t>Пол (муж, жен)</a:t>
            </a:r>
          </a:p>
          <a:p>
            <a:r>
              <a:rPr lang="ru-RU" sz="2400" dirty="0" smtClean="0"/>
              <a:t>Возраст</a:t>
            </a:r>
          </a:p>
          <a:p>
            <a:r>
              <a:rPr lang="ru-RU" sz="2400" dirty="0"/>
              <a:t>Курение</a:t>
            </a:r>
          </a:p>
          <a:p>
            <a:r>
              <a:rPr lang="ru-RU" sz="2400" dirty="0" smtClean="0"/>
              <a:t>САД</a:t>
            </a:r>
          </a:p>
          <a:p>
            <a:r>
              <a:rPr lang="ru-RU" sz="2400" dirty="0" smtClean="0"/>
              <a:t>Общий холестерин</a:t>
            </a:r>
          </a:p>
        </p:txBody>
      </p:sp>
    </p:spTree>
    <p:extLst>
      <p:ext uri="{BB962C8B-B14F-4D97-AF65-F5344CB8AC3E}">
        <p14:creationId xmlns:p14="http://schemas.microsoft.com/office/powerpoint/2010/main" val="39568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Упрощенная схема транспорта холестерина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53650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1340768"/>
            <a:ext cx="4086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Холестерин и триглицериды (жиры) всасываются </a:t>
            </a:r>
            <a:r>
              <a:rPr lang="ru-RU" sz="1600" dirty="0" smtClean="0"/>
              <a:t> в </a:t>
            </a:r>
            <a:r>
              <a:rPr lang="ru-RU" sz="1600" dirty="0"/>
              <a:t>ворсинах тонкого кишечника «загружаются» на </a:t>
            </a:r>
            <a:r>
              <a:rPr lang="ru-RU" sz="1600" dirty="0" err="1" smtClean="0"/>
              <a:t>хиломикроны</a:t>
            </a:r>
            <a:r>
              <a:rPr lang="ru-RU" sz="1600" dirty="0" smtClean="0"/>
              <a:t>, которые  под влиянием </a:t>
            </a:r>
            <a:r>
              <a:rPr lang="ru-RU" sz="1600" dirty="0"/>
              <a:t>липаз </a:t>
            </a:r>
            <a:r>
              <a:rPr lang="ru-RU" sz="1600" dirty="0" smtClean="0"/>
              <a:t> </a:t>
            </a:r>
            <a:r>
              <a:rPr lang="ru-RU" sz="1600" dirty="0"/>
              <a:t>сосудистого эндотелия и печени уменьшаются до размеров ЛПОНП </a:t>
            </a:r>
            <a:r>
              <a:rPr lang="ru-RU" sz="1600" dirty="0" smtClean="0"/>
              <a:t> и ЛПНП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ЛПНП</a:t>
            </a:r>
            <a:r>
              <a:rPr lang="ru-RU" sz="1600" dirty="0" smtClean="0"/>
              <a:t> </a:t>
            </a:r>
            <a:r>
              <a:rPr lang="ru-RU" sz="1600" dirty="0"/>
              <a:t>несут холестерин и жирные кислоты во все </a:t>
            </a:r>
            <a:r>
              <a:rPr lang="ru-RU" sz="1600" dirty="0" smtClean="0"/>
              <a:t>ткани </a:t>
            </a:r>
            <a:r>
              <a:rPr lang="ru-RU" sz="1600" dirty="0"/>
              <a:t>для построения мембран и как источники </a:t>
            </a:r>
            <a:r>
              <a:rPr lang="ru-RU" sz="1600" dirty="0" smtClean="0"/>
              <a:t>энергии       (самые </a:t>
            </a:r>
            <a:r>
              <a:rPr lang="ru-RU" sz="1600" dirty="0" smtClean="0">
                <a:solidFill>
                  <a:srgbClr val="FF0000"/>
                </a:solidFill>
              </a:rPr>
              <a:t>атерогенные липопротеины)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ЛПВП</a:t>
            </a:r>
            <a:r>
              <a:rPr lang="ru-RU" sz="1600" dirty="0"/>
              <a:t>, напротив, выполняют роль «грузовиков», которые загружаются отработанным избыточным холестерином в тканях и </a:t>
            </a:r>
            <a:r>
              <a:rPr lang="ru-RU" sz="1600" dirty="0" smtClean="0"/>
              <a:t>в сосудистой стенки возвращают </a:t>
            </a:r>
            <a:r>
              <a:rPr lang="ru-RU" sz="1600" dirty="0"/>
              <a:t>его в печень.</a:t>
            </a:r>
          </a:p>
        </p:txBody>
      </p:sp>
    </p:spTree>
    <p:extLst>
      <p:ext uri="{BB962C8B-B14F-4D97-AF65-F5344CB8AC3E}">
        <p14:creationId xmlns:p14="http://schemas.microsoft.com/office/powerpoint/2010/main" val="19010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3834</TotalTime>
  <Words>1041</Words>
  <Application>Microsoft Office PowerPoint</Application>
  <PresentationFormat>Экран (4:3)</PresentationFormat>
  <Paragraphs>282</Paragraphs>
  <Slides>24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Worksheet</vt:lpstr>
      <vt:lpstr>Презентация PowerPoint</vt:lpstr>
      <vt:lpstr>Социально-значимые  заболевания в РК*  </vt:lpstr>
      <vt:lpstr>Основные модифицируемые  факторы риска  развития сердечно-сосудистых заболеваний</vt:lpstr>
      <vt:lpstr>Дислипидемии  – одна из ведущих причин возникновения атеросклероза и прогрессирования ССЗ</vt:lpstr>
      <vt:lpstr>Презентация PowerPoint</vt:lpstr>
      <vt:lpstr>Гиперхолестеринемия среди лиц старше 50 лет определяется у ….. </vt:lpstr>
      <vt:lpstr>Презентация PowerPoint</vt:lpstr>
      <vt:lpstr>Презентация PowerPoint</vt:lpstr>
      <vt:lpstr>Упрощенная схема транспорта холестерина</vt:lpstr>
      <vt:lpstr>Ранняя диагностика дислипидемий</vt:lpstr>
      <vt:lpstr>Аполипопротеины В и А1</vt:lpstr>
      <vt:lpstr>Презентация PowerPoint</vt:lpstr>
      <vt:lpstr>Гиполипидемические средства  для лечения и профилактики атеросклероза!!!</vt:lpstr>
      <vt:lpstr>Лечение дислипидемий  </vt:lpstr>
      <vt:lpstr>Фармакологические  эффекты статинов</vt:lpstr>
      <vt:lpstr>КАКОЙ СТАТИН  И В КАКОЙ ДОЗЕ ВЫБРАТЬ?</vt:lpstr>
      <vt:lpstr> Общепринятой классификации статинов нет, обычно статины указывают в хронологическом порядке, согласно их появлению.  </vt:lpstr>
      <vt:lpstr>Классификация статинов</vt:lpstr>
      <vt:lpstr>Классификация статинов</vt:lpstr>
      <vt:lpstr>Рекомендации по диагностике, профилактике и лечению дислипидемий Европейского общества кардиологов и Европейского общества по атеросклерозу (2011) </vt:lpstr>
      <vt:lpstr>Целевые уровни липидов </vt:lpstr>
      <vt:lpstr>ЭФФЕКТИВНОСТЬ СТАТИНОВ НЕ ЗАВИСИТ ОТ ВОЗРАСТА</vt:lpstr>
      <vt:lpstr>Заключение</vt:lpstr>
      <vt:lpstr>Спасибо за внимание!!!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Makhmudova, Aigul KZ</dc:creator>
  <cp:lastModifiedBy>user</cp:lastModifiedBy>
  <cp:revision>430</cp:revision>
  <cp:lastPrinted>2013-10-24T04:39:39Z</cp:lastPrinted>
  <dcterms:created xsi:type="dcterms:W3CDTF">2013-05-16T05:24:10Z</dcterms:created>
  <dcterms:modified xsi:type="dcterms:W3CDTF">2013-10-24T04:41:57Z</dcterms:modified>
</cp:coreProperties>
</file>