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5" r:id="rId2"/>
    <p:sldId id="339" r:id="rId3"/>
    <p:sldId id="333" r:id="rId4"/>
    <p:sldId id="334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  <a:srgbClr val="D60093"/>
    <a:srgbClr val="FF6BFF"/>
    <a:srgbClr val="C8FF2D"/>
    <a:srgbClr val="0000C4"/>
    <a:srgbClr val="CC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52" autoAdjust="0"/>
  </p:normalViewPr>
  <p:slideViewPr>
    <p:cSldViewPr>
      <p:cViewPr varScale="1">
        <p:scale>
          <a:sx n="71" d="100"/>
          <a:sy n="71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1726CB4-4D46-40B4-B2F6-7E67F8BD4B9E}" type="datetimeFigureOut">
              <a:rPr lang="ru-RU"/>
              <a:pPr>
                <a:defRPr/>
              </a:pPr>
              <a:t>28.09.2013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EDC34DB-2F70-4325-8754-4E474531A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616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6ECC26B7-BDF9-43CD-A2EC-AAE51CB44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172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254E4-6228-482B-8BFB-48F996F75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032EC-E5FE-47EE-AACC-4FD34E61F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4B28D-D9B9-447D-A9BA-6805F9D010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8A422-71F9-4F14-9C78-BBF17FBF7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8B301-A4EC-40AF-B1BE-CDD0F43BD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FB9C1-1526-4FC3-A92A-928CB362F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9436F-7145-449C-BD83-355513758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6AFA8-025E-4A67-BAE0-D23553BB5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C811A-B6F7-4020-A97A-2ADFDF5A8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82BA2-6588-48BF-996B-58415703D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34843-583C-4DFF-B05C-E11D82E0A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pPr>
              <a:defRPr/>
            </a:pPr>
            <a:fld id="{9EE7C7AE-8149-4883-90AC-12AAB3813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99" y="692696"/>
            <a:ext cx="8297663" cy="4248472"/>
          </a:xfrm>
        </p:spPr>
        <p:txBody>
          <a:bodyPr/>
          <a:lstStyle/>
          <a:p>
            <a:pPr>
              <a:defRPr/>
            </a:pPr>
            <a:r>
              <a:rPr lang="ru-RU" sz="6000" b="1" dirty="0" smtClean="0"/>
              <a:t>Работа в электронном журнале</a:t>
            </a:r>
            <a:r>
              <a:rPr lang="ru-RU" sz="6000" dirty="0"/>
              <a:t/>
            </a:r>
            <a:br>
              <a:rPr lang="ru-RU" sz="6000" dirty="0"/>
            </a:br>
            <a:endParaRPr lang="ru-RU" sz="6000" b="1" dirty="0">
              <a:solidFill>
                <a:schemeClr val="accent2"/>
              </a:solidFill>
            </a:endParaRPr>
          </a:p>
        </p:txBody>
      </p:sp>
      <p:grpSp>
        <p:nvGrpSpPr>
          <p:cNvPr id="3" name="Group 21"/>
          <p:cNvGrpSpPr>
            <a:grpSpLocks noGrp="1"/>
          </p:cNvGrpSpPr>
          <p:nvPr/>
        </p:nvGrpSpPr>
        <p:grpSpPr bwMode="auto">
          <a:xfrm>
            <a:off x="3682262" y="5373281"/>
            <a:ext cx="5461738" cy="504825"/>
            <a:chOff x="3548" y="3695"/>
            <a:chExt cx="2245" cy="527"/>
          </a:xfrm>
        </p:grpSpPr>
        <p:sp>
          <p:nvSpPr>
            <p:cNvPr id="5" name="AutoShape 18"/>
            <p:cNvSpPr>
              <a:spLocks noChangeArrowheads="1"/>
            </p:cNvSpPr>
            <p:nvPr/>
          </p:nvSpPr>
          <p:spPr bwMode="auto">
            <a:xfrm>
              <a:off x="3548" y="3695"/>
              <a:ext cx="2023" cy="527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Докладчик: </a:t>
              </a:r>
              <a:r>
                <a:rPr lang="ru-RU" sz="1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Абирова</a:t>
              </a:r>
              <a:r>
                <a:rPr lang="ru-RU" sz="1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 М.А. – директор ДАР</a:t>
              </a:r>
              <a:endPara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2058" name="WordArt 1"/>
            <p:cNvSpPr>
              <a:spLocks noChangeArrowheads="1" noChangeShapeType="1" noTextEdit="1"/>
            </p:cNvSpPr>
            <p:nvPr/>
          </p:nvSpPr>
          <p:spPr bwMode="auto">
            <a:xfrm>
              <a:off x="3576" y="3869"/>
              <a:ext cx="22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9" name="WordArt 1"/>
          <p:cNvSpPr>
            <a:spLocks noChangeArrowheads="1" noChangeShapeType="1" noTextEdit="1"/>
          </p:cNvSpPr>
          <p:nvPr/>
        </p:nvSpPr>
        <p:spPr bwMode="auto">
          <a:xfrm>
            <a:off x="6516688" y="6394944"/>
            <a:ext cx="2352475" cy="354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ru-RU" sz="3600" kern="10" dirty="0">
              <a:ln w="19050">
                <a:solidFill>
                  <a:srgbClr val="8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800000">
                      <a:alpha val="80000"/>
                    </a:srgbClr>
                  </a:gs>
                  <a:gs pos="50000">
                    <a:srgbClr val="FFFFFF"/>
                  </a:gs>
                  <a:gs pos="100000">
                    <a:srgbClr val="800000">
                      <a:alpha val="80000"/>
                    </a:srgb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936402"/>
          </a:xfrm>
        </p:spPr>
        <p:txBody>
          <a:bodyPr/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Необходимые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данные для открытия и заполнения электронного журнала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 smtClean="0">
              <a:solidFill>
                <a:schemeClr val="accent2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57338"/>
            <a:ext cx="8784976" cy="5112022"/>
          </a:xfrm>
        </p:spPr>
        <p:txBody>
          <a:bodyPr/>
          <a:lstStyle/>
          <a:p>
            <a:pPr lvl="0"/>
            <a:r>
              <a:rPr lang="ru-RU" sz="2600" b="1" dirty="0"/>
              <a:t>Календарно-тематический план по дисциплине -  </a:t>
            </a:r>
            <a:r>
              <a:rPr lang="ru-RU" sz="2600" dirty="0"/>
              <a:t>  </a:t>
            </a:r>
            <a:r>
              <a:rPr lang="ru-RU" sz="2600" dirty="0">
                <a:solidFill>
                  <a:srgbClr val="C00000"/>
                </a:solidFill>
              </a:rPr>
              <a:t>кафедры и модули</a:t>
            </a:r>
          </a:p>
          <a:p>
            <a:pPr lvl="0"/>
            <a:r>
              <a:rPr lang="ru-RU" sz="2600" b="1" dirty="0"/>
              <a:t>Расписание занятий курса  до выбора преподавателей студентами  </a:t>
            </a:r>
            <a:r>
              <a:rPr lang="ru-RU" sz="2600" dirty="0"/>
              <a:t> -  </a:t>
            </a:r>
            <a:r>
              <a:rPr lang="ru-RU" sz="2600" dirty="0" err="1">
                <a:solidFill>
                  <a:srgbClr val="C00000"/>
                </a:solidFill>
              </a:rPr>
              <a:t>ОПиКУП</a:t>
            </a:r>
            <a:endParaRPr lang="ru-RU" sz="2600" dirty="0">
              <a:solidFill>
                <a:srgbClr val="C00000"/>
              </a:solidFill>
            </a:endParaRPr>
          </a:p>
          <a:p>
            <a:pPr lvl="0"/>
            <a:r>
              <a:rPr lang="ru-RU" sz="2600" b="1" dirty="0"/>
              <a:t>База данных студентов по группам</a:t>
            </a:r>
            <a:r>
              <a:rPr lang="ru-RU" sz="2600" dirty="0"/>
              <a:t> - </a:t>
            </a:r>
            <a:r>
              <a:rPr lang="ru-RU" sz="2600" dirty="0">
                <a:solidFill>
                  <a:srgbClr val="C00000"/>
                </a:solidFill>
              </a:rPr>
              <a:t>деканаты</a:t>
            </a:r>
          </a:p>
          <a:p>
            <a:pPr lvl="0"/>
            <a:r>
              <a:rPr lang="ru-RU" sz="2600" b="1" dirty="0"/>
              <a:t>Расписание занятий с закреплением преподавателей за  группами  </a:t>
            </a:r>
            <a:r>
              <a:rPr lang="ru-RU" sz="2600" dirty="0"/>
              <a:t> -  </a:t>
            </a:r>
            <a:r>
              <a:rPr lang="ru-RU" sz="2600" dirty="0">
                <a:solidFill>
                  <a:srgbClr val="C00000"/>
                </a:solidFill>
              </a:rPr>
              <a:t>кафедры и модули</a:t>
            </a:r>
          </a:p>
          <a:p>
            <a:pPr lvl="0"/>
            <a:r>
              <a:rPr lang="ru-RU" sz="2600" b="1" dirty="0"/>
              <a:t>Доступ к интернету или локальной сети университета – </a:t>
            </a:r>
            <a:r>
              <a:rPr lang="en-US" sz="2600" dirty="0">
                <a:solidFill>
                  <a:srgbClr val="C00000"/>
                </a:solidFill>
              </a:rPr>
              <a:t>IT</a:t>
            </a:r>
            <a:r>
              <a:rPr lang="ru-RU" sz="2600" dirty="0">
                <a:solidFill>
                  <a:srgbClr val="C00000"/>
                </a:solidFill>
              </a:rPr>
              <a:t> технологии</a:t>
            </a:r>
          </a:p>
          <a:p>
            <a:pPr lvl="0"/>
            <a:r>
              <a:rPr lang="ru-RU" sz="2600" b="1" dirty="0"/>
              <a:t>Логин-пароль для входа в АИС </a:t>
            </a:r>
            <a:r>
              <a:rPr lang="ru-RU" sz="2600" b="1" dirty="0" err="1"/>
              <a:t>КазНМУ</a:t>
            </a:r>
            <a:r>
              <a:rPr lang="ru-RU" sz="2600" dirty="0"/>
              <a:t>  - </a:t>
            </a:r>
            <a:r>
              <a:rPr lang="en-US" sz="2600" dirty="0">
                <a:solidFill>
                  <a:srgbClr val="C00000"/>
                </a:solidFill>
              </a:rPr>
              <a:t>IT</a:t>
            </a:r>
            <a:r>
              <a:rPr lang="ru-RU" sz="2600" dirty="0">
                <a:solidFill>
                  <a:srgbClr val="C00000"/>
                </a:solidFill>
              </a:rPr>
              <a:t> технологии</a:t>
            </a:r>
          </a:p>
          <a:p>
            <a:pPr>
              <a:buFontTx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17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1E2F0C7-E30C-4ACF-BFC2-ACC8F0F6BCD1}" type="slidenum">
              <a:rPr lang="ru-RU" sz="1000">
                <a:latin typeface="Arial" charset="0"/>
              </a:rPr>
              <a:pPr algn="r"/>
              <a:t>3</a:t>
            </a:fld>
            <a:endParaRPr lang="ru-RU" sz="1000">
              <a:latin typeface="Arial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Режим </a:t>
            </a:r>
            <a:r>
              <a:rPr lang="ru-RU" b="1" dirty="0"/>
              <a:t>выставления оценок в </a:t>
            </a:r>
            <a:r>
              <a:rPr lang="ru-RU" b="1" dirty="0" smtClean="0"/>
              <a:t>электронном журнале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85799" y="1981200"/>
            <a:ext cx="8144669" cy="4256112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2700" dirty="0" smtClean="0"/>
              <a:t>Откройте </a:t>
            </a:r>
            <a:r>
              <a:rPr lang="ru-RU" sz="2700" dirty="0"/>
              <a:t>сайт университета, </a:t>
            </a:r>
            <a:r>
              <a:rPr lang="ru-RU" sz="2700" dirty="0" smtClean="0"/>
              <a:t>затем выберите </a:t>
            </a:r>
            <a:r>
              <a:rPr lang="ru-RU" sz="2700" dirty="0"/>
              <a:t>в правом меню АИС </a:t>
            </a:r>
            <a:r>
              <a:rPr lang="ru-RU" sz="2700" dirty="0" err="1"/>
              <a:t>КазНМУ</a:t>
            </a:r>
            <a:r>
              <a:rPr lang="ru-RU" sz="2700" dirty="0"/>
              <a:t> по локальной сети или через </a:t>
            </a:r>
            <a:r>
              <a:rPr lang="ru-RU" sz="2700" dirty="0" smtClean="0"/>
              <a:t>интернет</a:t>
            </a:r>
            <a:endParaRPr lang="ru-RU" sz="2700" dirty="0"/>
          </a:p>
          <a:p>
            <a:pPr lvl="0">
              <a:buFont typeface="+mj-lt"/>
              <a:buAutoNum type="arabicPeriod"/>
            </a:pPr>
            <a:r>
              <a:rPr lang="ru-RU" sz="2700" dirty="0"/>
              <a:t>Наберите логин, </a:t>
            </a:r>
            <a:r>
              <a:rPr lang="ru-RU" sz="2700" dirty="0" smtClean="0"/>
              <a:t>пароль</a:t>
            </a:r>
            <a:endParaRPr lang="ru-RU" sz="2700" dirty="0"/>
          </a:p>
          <a:p>
            <a:pPr lvl="0">
              <a:buFont typeface="+mj-lt"/>
              <a:buAutoNum type="arabicPeriod"/>
            </a:pPr>
            <a:r>
              <a:rPr lang="ru-RU" sz="2700" dirty="0"/>
              <a:t>Перейдите в журнал в левом меню</a:t>
            </a:r>
          </a:p>
          <a:p>
            <a:pPr lvl="0">
              <a:buFont typeface="+mj-lt"/>
              <a:buAutoNum type="arabicPeriod"/>
            </a:pPr>
            <a:r>
              <a:rPr lang="ru-RU" sz="2700" dirty="0"/>
              <a:t>Выберите группу </a:t>
            </a:r>
          </a:p>
          <a:p>
            <a:pPr lvl="0">
              <a:buFont typeface="+mj-lt"/>
              <a:buAutoNum type="arabicPeriod"/>
            </a:pPr>
            <a:r>
              <a:rPr lang="ru-RU" sz="2700" dirty="0"/>
              <a:t>Выберите тему занятий, затем компетенцию  и выставите оценку в желтую клетку, затем нажмите на кнопку «Выставить оценки»</a:t>
            </a:r>
          </a:p>
          <a:p>
            <a:pPr algn="just">
              <a:buFont typeface="+mj-lt"/>
              <a:buAutoNum type="arabicPeriod"/>
            </a:pPr>
            <a:endParaRPr lang="ru-RU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7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EF14AC7-1BBD-46FD-BAEF-163EA823CE81}" type="slidenum">
              <a:rPr lang="ru-RU" sz="1000">
                <a:latin typeface="Arial" charset="0"/>
              </a:rPr>
              <a:pPr algn="r"/>
              <a:t>4</a:t>
            </a:fld>
            <a:endParaRPr lang="ru-RU" sz="1000"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620688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2"/>
                </a:solidFill>
              </a:rPr>
              <a:t>	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027276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500" b="1" dirty="0" smtClean="0"/>
              <a:t>Режим </a:t>
            </a:r>
            <a:r>
              <a:rPr lang="ru-RU" sz="3500" b="1" dirty="0"/>
              <a:t>просмотра </a:t>
            </a:r>
            <a:r>
              <a:rPr lang="ru-RU" sz="3500" b="1" dirty="0" smtClean="0"/>
              <a:t>электронн</a:t>
            </a:r>
            <a:r>
              <a:rPr lang="ru-RU" sz="3500" b="1" dirty="0" smtClean="0"/>
              <a:t>ого</a:t>
            </a:r>
            <a:r>
              <a:rPr lang="ru-RU" sz="3500" b="1" dirty="0" smtClean="0"/>
              <a:t> журнала</a:t>
            </a:r>
            <a:r>
              <a:rPr lang="ru-RU" sz="3500" dirty="0"/>
              <a:t/>
            </a:r>
            <a:br>
              <a:rPr lang="ru-RU" sz="3500" dirty="0"/>
            </a:b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1143908"/>
            <a:ext cx="8290916" cy="526483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2500" dirty="0"/>
              <a:t>Наберите в адресной строке браузера:    10.10.0.19:8080   и нажать на кнопку </a:t>
            </a:r>
            <a:r>
              <a:rPr lang="en-US" sz="2500" dirty="0"/>
              <a:t>Enter</a:t>
            </a:r>
            <a:endParaRPr lang="ru-RU" sz="2500" dirty="0"/>
          </a:p>
          <a:p>
            <a:pPr marL="457200" lvl="0" indent="-457200">
              <a:buFont typeface="+mj-lt"/>
              <a:buAutoNum type="arabicPeriod"/>
            </a:pPr>
            <a:r>
              <a:rPr lang="ru-RU" sz="2500" dirty="0"/>
              <a:t>Выберите язык интерфейса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500" dirty="0"/>
              <a:t>Факультет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500" dirty="0"/>
              <a:t>Курс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500" dirty="0"/>
              <a:t>Язык обучения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500" dirty="0"/>
              <a:t>Группа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500" dirty="0"/>
              <a:t>Год обучения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500" dirty="0"/>
              <a:t>Семестр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500" dirty="0"/>
              <a:t>Наведите курсором на студента и нажмите левую кнопку мыши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500" dirty="0"/>
              <a:t>Выберите месяц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2962</TotalTime>
  <Words>152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Работа в электронном журнале </vt:lpstr>
      <vt:lpstr> Необходимые данные для открытия и заполнения электронного журнала </vt:lpstr>
      <vt:lpstr> Режим выставления оценок в электронном журнале </vt:lpstr>
      <vt:lpstr> Режим просмотра электронного журнала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chibiryaev</dc:creator>
  <cp:lastModifiedBy>gk.izbasarova</cp:lastModifiedBy>
  <cp:revision>256</cp:revision>
  <dcterms:created xsi:type="dcterms:W3CDTF">2009-02-11T08:19:43Z</dcterms:created>
  <dcterms:modified xsi:type="dcterms:W3CDTF">2013-09-28T03:36:15Z</dcterms:modified>
</cp:coreProperties>
</file>