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6"/>
  </p:notesMasterIdLst>
  <p:sldIdLst>
    <p:sldId id="356" r:id="rId2"/>
    <p:sldId id="349" r:id="rId3"/>
    <p:sldId id="287" r:id="rId4"/>
    <p:sldId id="288" r:id="rId5"/>
    <p:sldId id="257" r:id="rId6"/>
    <p:sldId id="258" r:id="rId7"/>
    <p:sldId id="260" r:id="rId8"/>
    <p:sldId id="261" r:id="rId9"/>
    <p:sldId id="264" r:id="rId10"/>
    <p:sldId id="266" r:id="rId11"/>
    <p:sldId id="347" r:id="rId12"/>
    <p:sldId id="320" r:id="rId13"/>
    <p:sldId id="290" r:id="rId14"/>
    <p:sldId id="291" r:id="rId15"/>
    <p:sldId id="292" r:id="rId16"/>
    <p:sldId id="296" r:id="rId17"/>
    <p:sldId id="294" r:id="rId18"/>
    <p:sldId id="298" r:id="rId19"/>
    <p:sldId id="326" r:id="rId20"/>
    <p:sldId id="328" r:id="rId21"/>
    <p:sldId id="300" r:id="rId22"/>
    <p:sldId id="352" r:id="rId23"/>
    <p:sldId id="332" r:id="rId24"/>
    <p:sldId id="354" r:id="rId25"/>
    <p:sldId id="355" r:id="rId26"/>
    <p:sldId id="330" r:id="rId27"/>
    <p:sldId id="336" r:id="rId28"/>
    <p:sldId id="304" r:id="rId29"/>
    <p:sldId id="309" r:id="rId30"/>
    <p:sldId id="305" r:id="rId31"/>
    <p:sldId id="306" r:id="rId32"/>
    <p:sldId id="307" r:id="rId33"/>
    <p:sldId id="342" r:id="rId34"/>
    <p:sldId id="34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3FA2-224E-4A89-A2FF-11DE808959E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4F73A-6B33-4B5D-9D48-08610AF646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1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239000" y="95250"/>
          <a:ext cx="1835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Bitmap Image" r:id="rId3" imgW="5668166" imgH="1133633" progId="PBrush">
                  <p:embed/>
                </p:oleObj>
              </mc:Choice>
              <mc:Fallback>
                <p:oleObj name="Bitmap Image" r:id="rId3" imgW="5668166" imgH="1133633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95250"/>
                        <a:ext cx="18351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0794D-AB16-4CB9-9772-B4756165B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2D1C-9976-4098-B91B-5D8BD027AEA4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01CFF-4128-4E6F-87E8-16FE6F65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Центральная Городская Клиническая больница управления делами Президента Республики Казахстан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err="1" smtClean="0">
                <a:solidFill>
                  <a:schemeClr val="tx1"/>
                </a:solidFill>
              </a:rPr>
              <a:t>Альбекова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Жанара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Врач </a:t>
            </a:r>
            <a:r>
              <a:rPr lang="ru-RU" dirty="0" err="1" smtClean="0">
                <a:solidFill>
                  <a:schemeClr val="tx1"/>
                </a:solidFill>
              </a:rPr>
              <a:t>оториноларинголог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4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 РАЗРАБОТКА ГРУППЫ ФТОРХИНОЛОНОВ   ОСОБЕННО АКТУАЛЬНА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/>
              <a:t>Фторхинолоны</a:t>
            </a:r>
            <a:r>
              <a:rPr lang="ru-RU" sz="2800" b="1" i="1" dirty="0"/>
              <a:t>, синтезированные путем введения в молекулу </a:t>
            </a:r>
            <a:r>
              <a:rPr lang="ru-RU" sz="2800" b="1" i="1" dirty="0" err="1" smtClean="0"/>
              <a:t>хинолонов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(</a:t>
            </a:r>
            <a:r>
              <a:rPr lang="ru-RU" sz="2800" b="1" i="1" dirty="0" err="1" smtClean="0"/>
              <a:t>налидиксовой</a:t>
            </a:r>
            <a:r>
              <a:rPr lang="ru-RU" sz="2800" b="1" i="1" dirty="0" smtClean="0"/>
              <a:t> кислоты, </a:t>
            </a:r>
            <a:r>
              <a:rPr lang="ru-RU" sz="2800" b="1" i="1" dirty="0" err="1" smtClean="0"/>
              <a:t>пипемидиевой</a:t>
            </a:r>
            <a:r>
              <a:rPr lang="ru-RU" sz="2800" b="1" i="1" dirty="0" smtClean="0"/>
              <a:t> и </a:t>
            </a:r>
            <a:r>
              <a:rPr lang="ru-RU" sz="2800" b="1" i="1" dirty="0" err="1" smtClean="0"/>
              <a:t>оксолиниевой</a:t>
            </a:r>
            <a:r>
              <a:rPr lang="ru-RU" sz="2800" b="1" i="1" dirty="0" smtClean="0"/>
              <a:t> кислот)  </a:t>
            </a:r>
            <a:r>
              <a:rPr lang="ru-RU" sz="2800" b="1" i="1" dirty="0"/>
              <a:t>одного, двух или трех атомов фтора, по своим свойствам принципиально отличаются </a:t>
            </a:r>
            <a:r>
              <a:rPr lang="ru-RU" sz="2800" b="1" i="1" dirty="0" smtClean="0"/>
              <a:t>не только от самих </a:t>
            </a:r>
            <a:r>
              <a:rPr lang="ru-RU" sz="2800" b="1" i="1" dirty="0" err="1" smtClean="0"/>
              <a:t>хинолонов</a:t>
            </a:r>
            <a:r>
              <a:rPr lang="ru-RU" sz="2800" b="1" i="1" dirty="0" smtClean="0"/>
              <a:t>, но и других групп антибиотиков</a:t>
            </a:r>
            <a:r>
              <a:rPr lang="en-US" sz="2800" b="1" i="1" dirty="0" smtClean="0"/>
              <a:t>.</a:t>
            </a:r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ДОСТОИНСТВА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b="1" i="1" dirty="0" smtClean="0"/>
              <a:t>Благодаря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широкому </a:t>
            </a:r>
            <a:r>
              <a:rPr lang="en-US" sz="2200" b="1" i="1" dirty="0" smtClean="0"/>
              <a:t>  </a:t>
            </a:r>
            <a:r>
              <a:rPr lang="ru-RU" sz="2200" b="1" i="1" dirty="0" err="1" smtClean="0"/>
              <a:t>антимикробному</a:t>
            </a:r>
            <a:r>
              <a:rPr lang="ru-RU" sz="2200" b="1" i="1" dirty="0" smtClean="0"/>
              <a:t>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спектру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действия, высокой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биодоступности </a:t>
            </a:r>
            <a:r>
              <a:rPr lang="en-US" sz="2200" b="1" i="1" dirty="0" smtClean="0"/>
              <a:t>  </a:t>
            </a:r>
            <a:r>
              <a:rPr lang="ru-RU" sz="2200" b="1" i="1" dirty="0" smtClean="0"/>
              <a:t>при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приеме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внутрь, хорошим фармакокинетическим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свойствам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и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относительно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низкой токсичности, </a:t>
            </a:r>
            <a:r>
              <a:rPr lang="en-US" sz="2200" b="1" i="1" dirty="0" smtClean="0"/>
              <a:t>  </a:t>
            </a:r>
            <a:r>
              <a:rPr lang="ru-RU" sz="2200" b="1" i="1" dirty="0" smtClean="0"/>
              <a:t>широко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применяются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при лечении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бактериальных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инфекций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различной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локализации.</a:t>
            </a:r>
          </a:p>
          <a:p>
            <a:r>
              <a:rPr lang="ru-RU" sz="2200" b="1" i="1" dirty="0" err="1" smtClean="0"/>
              <a:t>Резистентность</a:t>
            </a:r>
            <a:r>
              <a:rPr lang="ru-RU" sz="2200" b="1" i="1" dirty="0" smtClean="0"/>
              <a:t> </a:t>
            </a:r>
            <a:r>
              <a:rPr lang="en-US" sz="2200" b="1" i="1" dirty="0" smtClean="0"/>
              <a:t>  </a:t>
            </a:r>
            <a:r>
              <a:rPr lang="ru-RU" sz="2200" b="1" i="1" dirty="0" smtClean="0"/>
              <a:t>к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фторхинолонам</a:t>
            </a:r>
            <a:r>
              <a:rPr lang="ru-RU" sz="2200" b="1" i="1" dirty="0" smtClean="0"/>
              <a:t>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развивается  медленно. </a:t>
            </a:r>
          </a:p>
          <a:p>
            <a:r>
              <a:rPr lang="ru-RU" sz="2200" b="1" i="1" dirty="0" smtClean="0"/>
              <a:t> имеют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выраженный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постантибиотический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эффект – продолжение </a:t>
            </a:r>
            <a:r>
              <a:rPr lang="en-US" sz="2200" b="1" i="1" dirty="0" smtClean="0"/>
              <a:t> </a:t>
            </a:r>
            <a:r>
              <a:rPr lang="ru-RU" sz="2200" b="1" i="1" dirty="0" err="1" smtClean="0"/>
              <a:t>антимикробного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действия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после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удаления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ЛС из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среды. </a:t>
            </a:r>
          </a:p>
          <a:p>
            <a:r>
              <a:rPr lang="ru-RU" sz="2200" b="1" i="1" dirty="0" smtClean="0"/>
              <a:t>Длительность </a:t>
            </a:r>
            <a:r>
              <a:rPr lang="en-US" sz="2200" b="1" i="1" dirty="0" smtClean="0"/>
              <a:t> </a:t>
            </a:r>
            <a:r>
              <a:rPr lang="ru-RU" sz="2200" b="1" i="1" dirty="0" err="1" smtClean="0"/>
              <a:t>постантибиотического</a:t>
            </a:r>
            <a:r>
              <a:rPr lang="ru-RU" sz="2200" b="1" i="1" dirty="0" smtClean="0"/>
              <a:t>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эффекта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зависит от вида микроорганизма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и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величины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 ранее 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действовавшей концентрации.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СТУПЕНЧАТАЯ ТЕРАПИЯ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692895"/>
          </a:xfrm>
        </p:spPr>
        <p:txBody>
          <a:bodyPr>
            <a:normAutofit/>
          </a:bodyPr>
          <a:lstStyle/>
          <a:p>
            <a:r>
              <a:rPr lang="ru-RU" sz="2400" b="1" i="1" dirty="0"/>
              <a:t>Наличие </a:t>
            </a:r>
            <a:r>
              <a:rPr lang="ru-RU" sz="2400" b="1" i="1" dirty="0" smtClean="0"/>
              <a:t>у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ряда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препаратов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Ципролет,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Леволет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smtClean="0"/>
              <a:t>лекарственных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форм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для в/</a:t>
            </a:r>
            <a:r>
              <a:rPr lang="ru-RU" sz="2400" b="1" i="1" dirty="0" err="1" smtClean="0"/>
              <a:t>в</a:t>
            </a:r>
            <a:r>
              <a:rPr lang="ru-RU" sz="2400" b="1" i="1" dirty="0" smtClean="0"/>
              <a:t> введения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приема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внутрь </a:t>
            </a:r>
            <a:r>
              <a:rPr lang="ru-RU" sz="2400" b="1" i="1" dirty="0"/>
              <a:t>в </a:t>
            </a:r>
            <a:r>
              <a:rPr lang="ru-RU" sz="2400" b="1" i="1" dirty="0" smtClean="0"/>
              <a:t>сочетании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с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высокой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биодоступностью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последних </a:t>
            </a:r>
            <a:r>
              <a:rPr lang="ru-RU" sz="2400" b="1" i="1" dirty="0" smtClean="0"/>
              <a:t>дает возможность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проводить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ступенчатую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терапию</a:t>
            </a:r>
            <a:r>
              <a:rPr lang="ru-RU" sz="2400" b="1" i="1" dirty="0"/>
              <a:t>,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которая при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сопоставимой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клинической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эффективности </a:t>
            </a:r>
            <a:r>
              <a:rPr lang="ru-RU" sz="2400" b="1" i="1" dirty="0" smtClean="0"/>
              <a:t>обходится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на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20-40</a:t>
            </a:r>
            <a:r>
              <a:rPr lang="ru-RU" sz="2400" b="1" i="1" dirty="0" smtClean="0"/>
              <a:t>%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дешевле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парентеральной</a:t>
            </a:r>
            <a:r>
              <a:rPr lang="ru-RU" sz="2400" b="1" i="1" dirty="0"/>
              <a:t>.</a:t>
            </a:r>
          </a:p>
        </p:txBody>
      </p:sp>
      <p:pic>
        <p:nvPicPr>
          <p:cNvPr id="4" name="Picture 4" descr="C:\Users\USer.USer-ПК.000\Desktop\Рабочий стол\Рабочий Стол\фото упаковок\Ciprolet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365104"/>
            <a:ext cx="1590590" cy="2664296"/>
          </a:xfrm>
          <a:prstGeom prst="rect">
            <a:avLst/>
          </a:prstGeom>
          <a:noFill/>
        </p:spPr>
      </p:pic>
      <p:pic>
        <p:nvPicPr>
          <p:cNvPr id="5" name="Picture 3" descr="C:\Users\USer.USer-ПК.000\Desktop\Рабочий стол\Рабочий Стол\фото упаковок\Ciprolet_500_l copy.jpg"/>
          <p:cNvPicPr>
            <a:picLocks noChangeAspect="1" noChangeArrowheads="1"/>
          </p:cNvPicPr>
          <p:nvPr/>
        </p:nvPicPr>
        <p:blipFill>
          <a:blip r:embed="rId3" cstate="print"/>
          <a:srcRect l="2778" t="2502"/>
          <a:stretch>
            <a:fillRect/>
          </a:stretch>
        </p:blipFill>
        <p:spPr bwMode="auto">
          <a:xfrm>
            <a:off x="4860032" y="4653136"/>
            <a:ext cx="2520281" cy="15597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трелка вправо 6"/>
          <p:cNvSpPr/>
          <p:nvPr/>
        </p:nvSpPr>
        <p:spPr>
          <a:xfrm>
            <a:off x="2195736" y="5517232"/>
            <a:ext cx="978408" cy="4846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 descr="C:\Users\USer.USer-ПК.000\Desktop\Рабочий стол\Рабочий Стол\фото упаковок\Ciprolet_500_l copy.jpg"/>
          <p:cNvPicPr>
            <a:picLocks noChangeAspect="1" noChangeArrowheads="1"/>
          </p:cNvPicPr>
          <p:nvPr/>
        </p:nvPicPr>
        <p:blipFill>
          <a:blip r:embed="rId3" cstate="print"/>
          <a:srcRect l="2778" t="2502"/>
          <a:stretch>
            <a:fillRect/>
          </a:stretch>
        </p:blipFill>
        <p:spPr bwMode="auto">
          <a:xfrm>
            <a:off x="3275856" y="5013176"/>
            <a:ext cx="2520281" cy="15597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 descr="C:\Users\USer.USer-ПК.000\Desktop\Рабочий стол\Рабочий Стол\фото упаковок\Ciprolet_500_l copy.jpg"/>
          <p:cNvPicPr>
            <a:picLocks noChangeAspect="1" noChangeArrowheads="1"/>
          </p:cNvPicPr>
          <p:nvPr/>
        </p:nvPicPr>
        <p:blipFill>
          <a:blip r:embed="rId3" cstate="print"/>
          <a:srcRect l="2778" t="2502"/>
          <a:stretch>
            <a:fillRect/>
          </a:stretch>
        </p:blipFill>
        <p:spPr bwMode="auto">
          <a:xfrm>
            <a:off x="3428256" y="5165576"/>
            <a:ext cx="2520281" cy="15597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</a:t>
            </a:r>
            <a:r>
              <a:rPr lang="ru-RU" sz="2800" b="1" dirty="0" smtClean="0">
                <a:solidFill>
                  <a:srgbClr val="C00000"/>
                </a:solidFill>
              </a:rPr>
              <a:t> ПОКОЛЕНИЕ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– ЦИПРОЛЕТ (ЦИПРОФЛОКСАЦИН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3196952"/>
          </a:xfrm>
        </p:spPr>
        <p:txBody>
          <a:bodyPr>
            <a:normAutofit lnSpcReduction="10000"/>
          </a:bodyPr>
          <a:lstStyle/>
          <a:p>
            <a:r>
              <a:rPr lang="ru-RU" sz="2400" b="1" i="1" dirty="0" smtClean="0"/>
              <a:t>Фармакологическое действие - антибактериальное широкого спектра, бактерицидное. </a:t>
            </a:r>
          </a:p>
          <a:p>
            <a:r>
              <a:rPr lang="ru-RU" sz="2400" b="1" i="1" dirty="0" smtClean="0"/>
              <a:t>Ингибирует </a:t>
            </a:r>
            <a:r>
              <a:rPr lang="ru-RU" sz="2400" b="1" i="1" dirty="0" err="1" smtClean="0"/>
              <a:t>ДНК-гиразу</a:t>
            </a:r>
            <a:r>
              <a:rPr lang="ru-RU" sz="2400" b="1" i="1" dirty="0" smtClean="0"/>
              <a:t>, нарушает биосинтез ДНК, рост и деление бактерий; вызывает выраженные морфологические изменения (в т.ч. клеточной стенки и мембран) и быструю гибель клетки. </a:t>
            </a:r>
          </a:p>
          <a:p>
            <a:r>
              <a:rPr lang="ru-RU" sz="2400" b="1" i="1" dirty="0" smtClean="0"/>
              <a:t>Действует на микроорганизмы в период роста и покоя </a:t>
            </a:r>
            <a:endParaRPr lang="en-US" sz="2400" b="1" i="1" dirty="0" smtClean="0"/>
          </a:p>
          <a:p>
            <a:pPr>
              <a:buNone/>
            </a:pPr>
            <a:r>
              <a:rPr lang="en-US" sz="2400" b="1" i="1" dirty="0" smtClean="0"/>
              <a:t>      </a:t>
            </a:r>
            <a:r>
              <a:rPr lang="ru-RU" sz="2400" b="1" i="1" dirty="0" smtClean="0"/>
              <a:t>(отличие от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β-лактамов </a:t>
            </a:r>
            <a:r>
              <a:rPr lang="ru-RU" sz="2400" b="1" i="1" dirty="0" smtClean="0"/>
              <a:t>и </a:t>
            </a:r>
            <a:r>
              <a:rPr lang="ru-RU" sz="2400" b="1" i="1" dirty="0" err="1" smtClean="0"/>
              <a:t>бактериостатиков</a:t>
            </a:r>
            <a:r>
              <a:rPr lang="ru-RU" sz="2000" i="1" dirty="0" smtClean="0"/>
              <a:t>).</a:t>
            </a:r>
            <a:endParaRPr lang="ru-RU" sz="2000" i="1" dirty="0"/>
          </a:p>
        </p:txBody>
      </p:sp>
      <p:pic>
        <p:nvPicPr>
          <p:cNvPr id="14338" name="Picture 2" descr="C:\Users\USer.USer-ПК.000\Desktop\Рабочий стол\Рабочий Стол\фото упаковок\Ciprolet_250_l copy.jpg"/>
          <p:cNvPicPr>
            <a:picLocks noChangeAspect="1" noChangeArrowheads="1"/>
          </p:cNvPicPr>
          <p:nvPr/>
        </p:nvPicPr>
        <p:blipFill>
          <a:blip r:embed="rId2" cstate="print"/>
          <a:srcRect t="4572"/>
          <a:stretch>
            <a:fillRect/>
          </a:stretch>
        </p:blipFill>
        <p:spPr bwMode="auto">
          <a:xfrm>
            <a:off x="6084168" y="5013176"/>
            <a:ext cx="2554758" cy="1502855"/>
          </a:xfrm>
          <a:prstGeom prst="rect">
            <a:avLst/>
          </a:prstGeom>
          <a:noFill/>
        </p:spPr>
      </p:pic>
      <p:pic>
        <p:nvPicPr>
          <p:cNvPr id="14339" name="Picture 3" descr="C:\Users\USer.USer-ПК.000\Desktop\Рабочий стол\Рабочий Стол\фото упаковок\Ciprolet_500_l copy.jpg"/>
          <p:cNvPicPr>
            <a:picLocks noChangeAspect="1" noChangeArrowheads="1"/>
          </p:cNvPicPr>
          <p:nvPr/>
        </p:nvPicPr>
        <p:blipFill>
          <a:blip r:embed="rId3" cstate="print"/>
          <a:srcRect l="1430" t="3201"/>
          <a:stretch>
            <a:fillRect/>
          </a:stretch>
        </p:blipFill>
        <p:spPr bwMode="auto">
          <a:xfrm>
            <a:off x="3995936" y="5417840"/>
            <a:ext cx="237626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ЦИПРОЛЕТ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Обладает широким спектром противомикробного действия, </a:t>
            </a:r>
          </a:p>
          <a:p>
            <a:r>
              <a:rPr lang="ru-RU" sz="2400" b="1" i="1" dirty="0" smtClean="0"/>
              <a:t>Наиболее активен в отношении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грамотрицательных бактерий, </a:t>
            </a:r>
          </a:p>
          <a:p>
            <a:r>
              <a:rPr lang="ru-RU" sz="2400" b="1" i="1" dirty="0" smtClean="0"/>
              <a:t>Оказывает действие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на  огромную группу грамотрицательных бактерий  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кокков (включая кишечную группу,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гемофильную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палочку,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клебсиеллы</a:t>
            </a:r>
            <a:r>
              <a:rPr lang="ru-RU" sz="2400" b="1" i="1" dirty="0" smtClean="0"/>
              <a:t>, синегнойную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палочку,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менингококк,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гонококк,</a:t>
            </a:r>
            <a:r>
              <a:rPr lang="en-US" sz="2400" b="1" i="1" dirty="0" smtClean="0"/>
              <a:t>  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цитробактер</a:t>
            </a:r>
            <a:r>
              <a:rPr lang="ru-RU" sz="2400" b="1" i="1" dirty="0" smtClean="0"/>
              <a:t>,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ацинетобактер</a:t>
            </a:r>
            <a:r>
              <a:rPr lang="ru-RU" sz="2400" b="1" i="1" dirty="0" smtClean="0"/>
              <a:t>,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туберкулезную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палочку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и другие).</a:t>
            </a:r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СИСТЕМНОЕ ПРИМЕНЕНИЕ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3600" b="1" dirty="0" err="1" smtClean="0">
                <a:solidFill>
                  <a:srgbClr val="C00000"/>
                </a:solidFill>
              </a:rPr>
              <a:t>перорально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и внутривенно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Для системного применения - бактериальные инфекции, вызванные чувствительными микроорганизмами: </a:t>
            </a:r>
          </a:p>
          <a:p>
            <a:r>
              <a:rPr lang="ru-RU" sz="2400" b="1" i="1" dirty="0" smtClean="0"/>
              <a:t>Инфекции </a:t>
            </a:r>
            <a:r>
              <a:rPr lang="ru-RU" sz="2400" b="1" i="1" dirty="0" err="1" smtClean="0"/>
              <a:t>ЛОР-органов</a:t>
            </a:r>
            <a:r>
              <a:rPr lang="ru-RU" sz="2400" b="1" i="1" dirty="0" smtClean="0"/>
              <a:t> (средний отит, гайморит, фронтит, синусит, мастоидит, тонзиллит, фарингит), </a:t>
            </a:r>
          </a:p>
          <a:p>
            <a:r>
              <a:rPr lang="ru-RU" sz="2400" b="1" i="1" dirty="0" smtClean="0"/>
              <a:t>Инфекции нижних дыхательных путей (бронхит острый и обострение хронического, пневмония, бронхоэктатическая болезнь, </a:t>
            </a:r>
            <a:r>
              <a:rPr lang="ru-RU" sz="2400" b="1" i="1" dirty="0" err="1" smtClean="0"/>
              <a:t>муковисцидоз</a:t>
            </a:r>
            <a:r>
              <a:rPr lang="ru-RU" sz="2400" b="1" i="1" dirty="0" smtClean="0"/>
              <a:t>), </a:t>
            </a:r>
          </a:p>
          <a:p>
            <a:r>
              <a:rPr lang="ru-RU" sz="2400" b="1" i="1" dirty="0" smtClean="0"/>
              <a:t>Инфекции органов малого таза (цистит, </a:t>
            </a:r>
            <a:r>
              <a:rPr lang="ru-RU" sz="2400" b="1" i="1" dirty="0" err="1" smtClean="0"/>
              <a:t>пиелонефрит</a:t>
            </a:r>
            <a:r>
              <a:rPr lang="ru-RU" sz="2400" b="1" i="1" dirty="0" smtClean="0"/>
              <a:t>, простатит, аднексит, сальпингит, оофорит, эндометрит, </a:t>
            </a:r>
            <a:r>
              <a:rPr lang="ru-RU" sz="2400" b="1" i="1" dirty="0" err="1" smtClean="0"/>
              <a:t>тубулярный</a:t>
            </a:r>
            <a:r>
              <a:rPr lang="ru-RU" sz="2400" b="1" i="1" dirty="0" smtClean="0"/>
              <a:t> абсцесс, </a:t>
            </a:r>
            <a:r>
              <a:rPr lang="ru-RU" sz="2400" b="1" i="1" dirty="0" err="1" smtClean="0"/>
              <a:t>пельвиоперитонит</a:t>
            </a:r>
            <a:r>
              <a:rPr lang="ru-RU" sz="2400" b="1" i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ПОКАЗАНИЯ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i="1" dirty="0" smtClean="0"/>
              <a:t>Инфекции кожи и мягких тканей (инфицированные язвы, раны, ожоги, абсцесс, флегмона)</a:t>
            </a:r>
          </a:p>
          <a:p>
            <a:r>
              <a:rPr lang="ru-RU" sz="2600" b="1" i="1" dirty="0" smtClean="0"/>
              <a:t>Инфекции костей и суставов (остеомиелит, септический артрит)</a:t>
            </a:r>
          </a:p>
          <a:p>
            <a:r>
              <a:rPr lang="ru-RU" sz="2600" b="1" i="1" dirty="0" smtClean="0"/>
              <a:t>Венерические заболевания (гонорея, мягкий шанкр, </a:t>
            </a:r>
            <a:r>
              <a:rPr lang="ru-RU" sz="2600" b="1" i="1" dirty="0" err="1" smtClean="0"/>
              <a:t>хламидиоз</a:t>
            </a:r>
            <a:r>
              <a:rPr lang="ru-RU" sz="2600" b="1" i="1" dirty="0" smtClean="0"/>
              <a:t>)</a:t>
            </a:r>
          </a:p>
          <a:p>
            <a:r>
              <a:rPr lang="ru-RU" sz="2600" b="1" i="1" dirty="0" smtClean="0"/>
              <a:t>Инфекции органов брюшной полости (бактериальные инфекции ЖКТ, желчного пузыря и желчевыводящих путей </a:t>
            </a:r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ПОКАЗАНИЯ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Внутрибрюшинные абсцессы</a:t>
            </a:r>
          </a:p>
          <a:p>
            <a:r>
              <a:rPr lang="ru-RU" b="1" i="1" dirty="0" smtClean="0"/>
              <a:t>Перитонит</a:t>
            </a:r>
          </a:p>
          <a:p>
            <a:r>
              <a:rPr lang="ru-RU" b="1" i="1" dirty="0" smtClean="0"/>
              <a:t>Сальмонеллез, брюшной тиф, </a:t>
            </a:r>
            <a:r>
              <a:rPr lang="ru-RU" b="1" i="1" dirty="0" err="1" smtClean="0"/>
              <a:t>кампилобактериоз</a:t>
            </a:r>
            <a:r>
              <a:rPr lang="ru-RU" b="1" i="1" dirty="0" smtClean="0"/>
              <a:t>, </a:t>
            </a:r>
            <a:r>
              <a:rPr lang="ru-RU" b="1" i="1" dirty="0" err="1" smtClean="0"/>
              <a:t>иерсиниоз</a:t>
            </a:r>
            <a:r>
              <a:rPr lang="ru-RU" b="1" i="1" dirty="0" smtClean="0"/>
              <a:t>, </a:t>
            </a:r>
            <a:r>
              <a:rPr lang="ru-RU" b="1" i="1" dirty="0" err="1" smtClean="0"/>
              <a:t>шигеллез</a:t>
            </a:r>
            <a:r>
              <a:rPr lang="ru-RU" b="1" i="1" dirty="0" smtClean="0"/>
              <a:t>, холера </a:t>
            </a:r>
          </a:p>
          <a:p>
            <a:r>
              <a:rPr lang="ru-RU" b="1" i="1" dirty="0" smtClean="0"/>
              <a:t>Бактериемия, септицемия</a:t>
            </a:r>
          </a:p>
          <a:p>
            <a:r>
              <a:rPr lang="ru-RU" b="1" i="1" dirty="0" smtClean="0"/>
              <a:t>Тяжелые инфекции на фоне иммунодефицита и </a:t>
            </a:r>
            <a:r>
              <a:rPr lang="ru-RU" b="1" i="1" dirty="0" err="1" smtClean="0"/>
              <a:t>нейтропении</a:t>
            </a:r>
            <a:endParaRPr lang="ru-RU" b="1" i="1" dirty="0" smtClean="0"/>
          </a:p>
          <a:p>
            <a:r>
              <a:rPr lang="ru-RU" b="1" i="1" dirty="0" smtClean="0"/>
              <a:t>Профилактика инфекций при хирургических вмешательствах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ЛОР-ПРАКТИКА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Наружный отит </a:t>
            </a:r>
          </a:p>
          <a:p>
            <a:r>
              <a:rPr lang="ru-RU" b="1" i="1" dirty="0" smtClean="0"/>
              <a:t>Лечение послеоперационных инфекционных осложнений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СОВМЕСТИМОСТЬ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Раствор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Ципролет совместим с 0,9% раствором </a:t>
            </a:r>
            <a:r>
              <a:rPr lang="en-US" sz="2800" b="1" i="1" dirty="0" err="1" smtClean="0"/>
              <a:t>NaCl</a:t>
            </a:r>
            <a:r>
              <a:rPr lang="ru-RU" sz="2800" b="1" i="1" dirty="0" smtClean="0"/>
              <a:t>, раствором </a:t>
            </a:r>
            <a:r>
              <a:rPr lang="ru-RU" sz="2800" b="1" i="1" dirty="0" err="1" smtClean="0"/>
              <a:t>Рингера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Рингер-лактатным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раствором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Хартманна</a:t>
            </a:r>
            <a:r>
              <a:rPr lang="ru-RU" sz="2800" b="1" i="1" dirty="0" smtClean="0"/>
              <a:t>, 5 и 10% растворами глюкозы, 10% раствором фруктозы, а также 5% раствором глюкозы, содержащим 0,225 или 0,45% хлорида натрия.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37170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Проблема</a:t>
            </a:r>
            <a:r>
              <a:rPr lang="en-US" sz="3200" b="0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0" i="1" dirty="0" err="1" smtClean="0">
                <a:solidFill>
                  <a:schemeClr val="accent2">
                    <a:lumMod val="75000"/>
                  </a:schemeClr>
                </a:solidFill>
              </a:rPr>
              <a:t>антибиотикорезистентности</a:t>
            </a:r>
            <a:r>
              <a:rPr lang="en-US" sz="3200" b="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 и</a:t>
            </a:r>
            <a:r>
              <a:rPr lang="en-US" sz="3200" b="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 пути</a:t>
            </a:r>
            <a:r>
              <a:rPr lang="en-US" sz="3200" b="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 ее преодоления</a:t>
            </a:r>
            <a:r>
              <a:rPr lang="en-US" sz="3200" b="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 с </a:t>
            </a:r>
            <a:r>
              <a:rPr lang="en-US" sz="3200" b="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помощью </a:t>
            </a:r>
            <a:r>
              <a:rPr lang="en-US" sz="3200" b="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группы</a:t>
            </a:r>
            <a:r>
              <a:rPr lang="en-US" sz="3200" b="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0" i="1" dirty="0" smtClean="0">
                <a:solidFill>
                  <a:schemeClr val="accent2">
                    <a:lumMod val="75000"/>
                  </a:schemeClr>
                </a:solidFill>
              </a:rPr>
              <a:t> фторхинолонов</a:t>
            </a:r>
            <a:endParaRPr lang="ru-RU" sz="3200" b="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635896" y="332657"/>
            <a:ext cx="5508104" cy="28083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Ученые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придумали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много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лекарств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убили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миллиарды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микробов, но оставшиеся сотни стали в миллион раз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злее…   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                                          </a:t>
            </a:r>
            <a:r>
              <a:rPr lang="ru-RU" sz="2000" dirty="0" smtClean="0"/>
              <a:t>           </a:t>
            </a:r>
            <a:r>
              <a:rPr lang="ru-RU" sz="2400" dirty="0" smtClean="0"/>
              <a:t>Пабло </a:t>
            </a:r>
            <a:r>
              <a:rPr lang="ru-RU" sz="2400" dirty="0"/>
              <a:t>Неруда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ОПТИМАЛЬНЫЕ КУРСЫ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Рекомендуется продолжать лечение в течение не менее 3 дней после нормализации температуры или исчезновения клинических симптомов. </a:t>
            </a:r>
          </a:p>
          <a:p>
            <a:r>
              <a:rPr lang="ru-RU" b="1" i="1" dirty="0" smtClean="0"/>
              <a:t>Длительность лечения при острой </a:t>
            </a:r>
            <a:r>
              <a:rPr lang="ru-RU" b="1" i="1" dirty="0" err="1" smtClean="0"/>
              <a:t>неосложненной</a:t>
            </a:r>
            <a:r>
              <a:rPr lang="ru-RU" b="1" i="1" dirty="0" smtClean="0"/>
              <a:t> гонорее и цистите — 1 день, </a:t>
            </a:r>
          </a:p>
          <a:p>
            <a:r>
              <a:rPr lang="ru-RU" b="1" i="1" dirty="0" smtClean="0"/>
              <a:t>при инфекциях почек, мочевыводящих путей и брюшной полости — до 7 дней, </a:t>
            </a:r>
          </a:p>
          <a:p>
            <a:r>
              <a:rPr lang="ru-RU" b="1" i="1" dirty="0" smtClean="0"/>
              <a:t>при остеомиелите — до 2 месяцев, </a:t>
            </a:r>
          </a:p>
          <a:p>
            <a:r>
              <a:rPr lang="ru-RU" b="1" i="1" dirty="0" smtClean="0"/>
              <a:t>при прочих инфекциях — 7–14 дней. </a:t>
            </a:r>
          </a:p>
          <a:p>
            <a:r>
              <a:rPr lang="ru-RU" b="1" i="1" dirty="0" smtClean="0"/>
              <a:t>У больных со сниженным иммунитетом лечение проводят в течение всего периода </a:t>
            </a:r>
            <a:r>
              <a:rPr lang="ru-RU" b="1" i="1" dirty="0" err="1" smtClean="0"/>
              <a:t>нейтропении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II</a:t>
            </a:r>
            <a:r>
              <a:rPr lang="ru-RU" sz="3600" b="1" dirty="0" smtClean="0">
                <a:solidFill>
                  <a:srgbClr val="C00000"/>
                </a:solidFill>
              </a:rPr>
              <a:t> ПОКОЛЕНИЕ - ЛЕВОЛЕТ </a:t>
            </a:r>
            <a:r>
              <a:rPr lang="ru-RU" sz="2800" b="1" dirty="0" smtClean="0">
                <a:solidFill>
                  <a:srgbClr val="C00000"/>
                </a:solidFill>
              </a:rPr>
              <a:t>(ЛЕВОФЛОКСАЦИН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Блокирует </a:t>
            </a:r>
            <a:r>
              <a:rPr lang="ru-RU" sz="2800" b="1" i="1" dirty="0" err="1" smtClean="0"/>
              <a:t>ДНК-гиразу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топоизомеразу</a:t>
            </a:r>
            <a:r>
              <a:rPr lang="ru-RU" sz="2800" b="1" i="1" dirty="0" smtClean="0"/>
              <a:t> II) и </a:t>
            </a:r>
            <a:r>
              <a:rPr lang="ru-RU" sz="2800" b="1" i="1" dirty="0" err="1" smtClean="0"/>
              <a:t>топоизомеразу</a:t>
            </a:r>
            <a:r>
              <a:rPr lang="ru-RU" sz="2800" b="1" i="1" dirty="0" smtClean="0"/>
              <a:t> IV, </a:t>
            </a:r>
            <a:endParaRPr lang="en-US" sz="2800" b="1" i="1" dirty="0" smtClean="0"/>
          </a:p>
          <a:p>
            <a:r>
              <a:rPr lang="ru-RU" sz="2800" b="1" i="1" dirty="0" smtClean="0"/>
              <a:t>нарушает </a:t>
            </a:r>
            <a:r>
              <a:rPr lang="ru-RU" sz="2800" b="1" i="1" dirty="0" err="1" smtClean="0"/>
              <a:t>суперспирализацию</a:t>
            </a:r>
            <a:r>
              <a:rPr lang="ru-RU" sz="2800" b="1" i="1" dirty="0" smtClean="0"/>
              <a:t> и сшивку разрывов ДНК, </a:t>
            </a:r>
            <a:endParaRPr lang="en-US" sz="2800" b="1" i="1" dirty="0" smtClean="0"/>
          </a:p>
          <a:p>
            <a:r>
              <a:rPr lang="ru-RU" sz="2800" b="1" i="1" dirty="0" smtClean="0"/>
              <a:t>подавляет синтез ДНК, </a:t>
            </a:r>
            <a:endParaRPr lang="en-US" sz="2800" b="1" i="1" dirty="0" smtClean="0"/>
          </a:p>
          <a:p>
            <a:r>
              <a:rPr lang="ru-RU" sz="2800" b="1" i="1" dirty="0" smtClean="0"/>
              <a:t>вызывает глубокие морфологические изменения в цитоплазме, клеточной стенке и мембранах</a:t>
            </a:r>
          </a:p>
          <a:p>
            <a:pPr>
              <a:buNone/>
            </a:pP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ОТЛИЧИЯ 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ЛЕВОЛЕТ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Наиболее действует мощно на грамположительный спектр бактерий (</a:t>
            </a:r>
            <a:r>
              <a:rPr lang="ru-RU" sz="2400" b="1" i="1" dirty="0" err="1" smtClean="0"/>
              <a:t>грам+</a:t>
            </a:r>
            <a:r>
              <a:rPr lang="ru-RU" sz="2400" b="1" i="1" dirty="0" smtClean="0"/>
              <a:t> кокки)</a:t>
            </a:r>
          </a:p>
          <a:p>
            <a:r>
              <a:rPr lang="ru-RU" sz="2400" b="1" i="1" dirty="0" smtClean="0"/>
              <a:t>Активен в отношении анаэробов</a:t>
            </a:r>
          </a:p>
          <a:p>
            <a:r>
              <a:rPr lang="ru-RU" sz="2400" b="1" i="1" dirty="0" smtClean="0"/>
              <a:t>Препарат выбора при инфекциях, вызванных </a:t>
            </a:r>
            <a:r>
              <a:rPr lang="ru-RU" sz="2400" b="1" i="1" dirty="0" err="1" smtClean="0"/>
              <a:t>атипичными</a:t>
            </a:r>
            <a:r>
              <a:rPr lang="ru-RU" sz="2400" b="1" i="1" dirty="0" smtClean="0"/>
              <a:t> возбудителями (</a:t>
            </a:r>
            <a:r>
              <a:rPr lang="ru-RU" sz="2400" b="1" i="1" dirty="0" err="1" smtClean="0"/>
              <a:t>хламидии</a:t>
            </a:r>
            <a:r>
              <a:rPr lang="ru-RU" sz="2400" b="1" i="1" dirty="0" smtClean="0"/>
              <a:t>,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микоплазмы</a:t>
            </a:r>
            <a:r>
              <a:rPr lang="ru-RU" sz="2400" b="1" i="1" dirty="0" smtClean="0"/>
              <a:t>,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уреаплазмы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легионеллы</a:t>
            </a:r>
            <a:r>
              <a:rPr lang="ru-RU" sz="2400" b="1" i="1" dirty="0" smtClean="0"/>
              <a:t>)</a:t>
            </a:r>
          </a:p>
          <a:p>
            <a:r>
              <a:rPr lang="ru-RU" sz="2400" b="1" i="1" dirty="0" smtClean="0"/>
              <a:t>Достаточно высокая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активность в отношении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грам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(-) бактерий</a:t>
            </a:r>
          </a:p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4" name="Picture 1" descr="C:\Users\USer.USer-ПК.000\Desktop\Омез 10 и 40\Левол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581128"/>
            <a:ext cx="4383087" cy="223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Леволет</a:t>
            </a:r>
            <a:endParaRPr lang="ru-RU" sz="3600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988840"/>
          <a:ext cx="756084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20480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параметры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объем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Абсолютная </a:t>
                      </a:r>
                      <a:r>
                        <a:rPr lang="ru-RU" b="1" i="1" dirty="0" err="1" smtClean="0"/>
                        <a:t>биодоступность</a:t>
                      </a:r>
                      <a:endParaRPr lang="ru-RU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99%</a:t>
                      </a:r>
                      <a:r>
                        <a:rPr lang="en-US" b="1" i="1" dirty="0" smtClean="0"/>
                        <a:t> (100%)</a:t>
                      </a:r>
                      <a:endParaRPr lang="ru-RU" b="1" i="1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Пик концентрации в плазме (ч)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1-2 часа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Связывание с белками</a:t>
                      </a:r>
                      <a:r>
                        <a:rPr lang="ru-RU" b="1" i="1" baseline="0" dirty="0" smtClean="0"/>
                        <a:t> плазмы (%)</a:t>
                      </a:r>
                      <a:endParaRPr lang="ru-RU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30-40%</a:t>
                      </a:r>
                      <a:endParaRPr lang="ru-RU" b="1" i="1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Период полувыведения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6 – 8 часов</a:t>
                      </a:r>
                      <a:endParaRPr lang="ru-RU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Выведение</a:t>
                      </a:r>
                      <a:endParaRPr lang="ru-RU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преимущественно почками</a:t>
                      </a:r>
                      <a:endParaRPr lang="ru-RU" b="1" i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4759984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i="1" dirty="0" smtClean="0"/>
              <a:t>Очень высокая биодоступность (у ранних ФХ – 80-90%, то у </a:t>
            </a:r>
            <a:r>
              <a:rPr lang="ru-RU" b="1" i="1" dirty="0" err="1" smtClean="0"/>
              <a:t>Леволета</a:t>
            </a:r>
            <a:r>
              <a:rPr lang="ru-RU" b="1" i="1" dirty="0" smtClean="0"/>
              <a:t>  100% даже при </a:t>
            </a:r>
            <a:r>
              <a:rPr lang="ru-RU" b="1" i="1" dirty="0" err="1" smtClean="0"/>
              <a:t>пероральном</a:t>
            </a:r>
            <a:r>
              <a:rPr lang="ru-RU" b="1" i="1" dirty="0" smtClean="0"/>
              <a:t> пути введения)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 Быстрый и стабильный пик концентрации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 Меньше вступает во взаимодействия и лучше проникает в ткани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ЛЕВОЛЕТ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Применение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монорежиме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    </a:t>
            </a:r>
            <a:r>
              <a:rPr lang="ru-RU" sz="2400" b="1" dirty="0" smtClean="0">
                <a:solidFill>
                  <a:srgbClr val="C00000"/>
                </a:solidFill>
              </a:rPr>
              <a:t>ЛЕВОЛЕТ</a:t>
            </a:r>
            <a:r>
              <a:rPr lang="en-US" sz="2400" b="1" dirty="0" smtClean="0"/>
              <a:t>    </a:t>
            </a:r>
            <a:r>
              <a:rPr lang="en-US" sz="2400" b="1" i="1" dirty="0" smtClean="0"/>
              <a:t>                  </a:t>
            </a:r>
            <a:r>
              <a:rPr lang="ru-RU" sz="2400" b="1" i="1" dirty="0" smtClean="0"/>
              <a:t>более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эффективно, чем применение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комбинации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цефтриаксон</a:t>
            </a:r>
            <a:r>
              <a:rPr lang="ru-RU" sz="2400" b="1" i="1" dirty="0" smtClean="0"/>
              <a:t> + </a:t>
            </a:r>
            <a:r>
              <a:rPr lang="ru-RU" sz="2400" b="1" i="1" dirty="0" err="1" smtClean="0"/>
              <a:t>макролид</a:t>
            </a:r>
            <a:r>
              <a:rPr lang="ru-RU" sz="2400" b="1" i="1" dirty="0" smtClean="0"/>
              <a:t> (при тяжелой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внебольничной пневмонии)</a:t>
            </a:r>
          </a:p>
          <a:p>
            <a:r>
              <a:rPr lang="ru-RU" sz="2400" b="1" i="1" dirty="0" smtClean="0"/>
              <a:t>Препарат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выбора для лечения хламидиоза, микоплазмоза, </a:t>
            </a:r>
            <a:r>
              <a:rPr lang="ru-RU" sz="2400" b="1" i="1" dirty="0" err="1" smtClean="0"/>
              <a:t>легионеллеза</a:t>
            </a:r>
            <a:endParaRPr lang="ru-RU" sz="2400" b="1" i="1" dirty="0" smtClean="0"/>
          </a:p>
          <a:p>
            <a:r>
              <a:rPr lang="ru-RU" sz="2400" b="1" i="1" dirty="0" smtClean="0"/>
              <a:t>Препарат выбора для лечения </a:t>
            </a:r>
            <a:r>
              <a:rPr lang="ru-RU" sz="2400" b="1" i="1" dirty="0" err="1" smtClean="0"/>
              <a:t>микст-инфекций</a:t>
            </a:r>
            <a:r>
              <a:rPr lang="ru-RU" sz="2400" b="1" i="1" dirty="0" smtClean="0"/>
              <a:t>(аэробно-анаэробной) в </a:t>
            </a:r>
            <a:r>
              <a:rPr lang="ru-RU" sz="2400" b="1" i="1" dirty="0" err="1" smtClean="0"/>
              <a:t>монорежиме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pic>
        <p:nvPicPr>
          <p:cNvPr id="4" name="Picture 1" descr="C:\Users\USer.USer-ПК.000\Desktop\Омез 10 и 40\Левол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3" y="4627563"/>
            <a:ext cx="4383087" cy="223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ЛЕВОЛЕТ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43528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743200"/>
                <a:gridCol w="2811760"/>
              </a:tblGrid>
              <a:tr h="141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Высокоактивен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Умеренно активен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Малоактивен</a:t>
                      </a:r>
                    </a:p>
                  </a:txBody>
                  <a:tcPr/>
                </a:tc>
              </a:tr>
              <a:tr h="4538962">
                <a:tc>
                  <a:txBody>
                    <a:bodyPr/>
                    <a:lstStyle/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pneumoniae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Стрептококки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Стафилококки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Хламидии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Микоплазма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Легионелла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parainfluenzae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catarrhalis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pneumoniae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pertussis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Иерсинии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Сальмонеллы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Citrobacter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coli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Enterobacter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Acinetobacter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mirabilis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vulgaris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Neisseria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perfringens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urealyticus</a:t>
                      </a:r>
                      <a:endParaRPr lang="ru-RU" sz="16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Peptococcus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Peptostreptococcus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marcescens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influenzae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aeruginosa</a:t>
                      </a:r>
                      <a:endParaRPr lang="ru-RU" sz="16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difficile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Pseudomonas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Фузобактерии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Грибы </a:t>
                      </a:r>
                    </a:p>
                    <a:p>
                      <a:pPr lvl="0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Вирусы </a:t>
                      </a:r>
                    </a:p>
                    <a:p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Преимущества Леволет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0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 </a:t>
            </a:r>
            <a:r>
              <a:rPr lang="ru-RU" sz="2000" b="1" i="1" dirty="0" smtClean="0"/>
              <a:t>Широкий спектр 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действия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(</a:t>
            </a:r>
            <a:r>
              <a:rPr lang="ru-RU" sz="2000" b="1" i="1" dirty="0" err="1" smtClean="0"/>
              <a:t>грам+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грам</a:t>
            </a:r>
            <a:r>
              <a:rPr lang="ru-RU" sz="2000" b="1" i="1" dirty="0" smtClean="0"/>
              <a:t>-, внутриклеточные) 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Высокая эффективность доказана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 многочисленными контролируемыми  клиническими 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исследованиями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Высокая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биодоступность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Высокая 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эффективность в 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режиме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монотерапии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по сравнению 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с комбинацией </a:t>
            </a:r>
            <a:r>
              <a:rPr lang="ru-RU" sz="2000" b="1" i="1" dirty="0" err="1" smtClean="0"/>
              <a:t>цефтриаксон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/</a:t>
            </a:r>
            <a:r>
              <a:rPr lang="ru-RU" sz="2000" b="1" i="1" dirty="0" err="1" smtClean="0"/>
              <a:t>макролид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при тяжелой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внебольничной пневмонии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Низкий 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уровень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устойчивости пневмококков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Препарат первой линии в лечении внебольничной пневмонии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Наиболее благоприятный профиль переносимости среди всех зарегистрированных </a:t>
            </a:r>
            <a:r>
              <a:rPr lang="en-US" sz="2000" b="1" i="1" dirty="0" smtClean="0"/>
              <a:t>  </a:t>
            </a:r>
            <a:r>
              <a:rPr lang="ru-RU" sz="2000" b="1" i="1" dirty="0" smtClean="0"/>
              <a:t>фторхинолонов 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Однократный режим дозирования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Высокий  профиль безопасности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 Хорошая переносимость </a:t>
            </a:r>
          </a:p>
        </p:txBody>
      </p:sp>
      <p:pic>
        <p:nvPicPr>
          <p:cNvPr id="4" name="Picture 1" descr="C:\Users\USer.USer-ПК.000\Desktop\Омез 10 и 40\Левол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5417" y="4654947"/>
            <a:ext cx="4383087" cy="223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Показания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Леволет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061720"/>
          <a:ext cx="7848872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Инфекции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ru-RU" sz="2000" b="1" i="1" baseline="0" dirty="0" smtClean="0"/>
                        <a:t> верхних дыхательных путей </a:t>
                      </a:r>
                      <a:r>
                        <a:rPr lang="en-US" sz="2000" b="1" i="1" baseline="0" dirty="0" smtClean="0"/>
                        <a:t> </a:t>
                      </a:r>
                      <a:r>
                        <a:rPr lang="ru-RU" sz="2000" b="1" i="1" baseline="0" dirty="0" smtClean="0"/>
                        <a:t>(</a:t>
                      </a:r>
                      <a:r>
                        <a:rPr lang="ru-RU" sz="2000" b="1" i="1" baseline="0" dirty="0" err="1" smtClean="0"/>
                        <a:t>ЛОР-органов</a:t>
                      </a:r>
                      <a:r>
                        <a:rPr lang="ru-RU" sz="2000" b="1" i="1" baseline="0" dirty="0" smtClean="0"/>
                        <a:t>)</a:t>
                      </a:r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Синуситы, отиты,</a:t>
                      </a:r>
                      <a:r>
                        <a:rPr lang="ru-RU" sz="2000" b="1" i="1" baseline="0" dirty="0" smtClean="0"/>
                        <a:t> фарингиты</a:t>
                      </a:r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Инфекции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ru-RU" sz="2000" b="1" i="1" dirty="0" smtClean="0"/>
                        <a:t> нижних 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ru-RU" sz="2000" b="1" i="1" dirty="0" smtClean="0"/>
                        <a:t>дыхательных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ru-RU" sz="2000" b="1" i="1" baseline="0" dirty="0" smtClean="0"/>
                        <a:t> путей</a:t>
                      </a:r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Бронхиты, внебольничная</a:t>
                      </a:r>
                      <a:r>
                        <a:rPr lang="ru-RU" sz="2000" b="1" i="1" baseline="0" dirty="0" smtClean="0"/>
                        <a:t> пневмония</a:t>
                      </a:r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Инфекции мочевыводящих путей</a:t>
                      </a:r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 err="1" smtClean="0"/>
                        <a:t>Пиелонефриты</a:t>
                      </a:r>
                      <a:r>
                        <a:rPr lang="ru-RU" sz="2000" b="1" i="1" dirty="0" smtClean="0"/>
                        <a:t>, циститы, простатиты</a:t>
                      </a:r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12656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Инфекции половых органов</a:t>
                      </a:r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Урогенитальный хламидиоз, </a:t>
                      </a:r>
                      <a:r>
                        <a:rPr lang="ru-RU" sz="2000" b="1" i="1" dirty="0" err="1" smtClean="0"/>
                        <a:t>микоплазмоз</a:t>
                      </a:r>
                      <a:r>
                        <a:rPr lang="ru-RU" sz="2000" b="1" i="1" dirty="0" smtClean="0"/>
                        <a:t>,</a:t>
                      </a:r>
                      <a:r>
                        <a:rPr lang="ru-RU" sz="2000" b="1" i="1" baseline="0" dirty="0" smtClean="0"/>
                        <a:t> </a:t>
                      </a:r>
                      <a:r>
                        <a:rPr lang="ru-RU" sz="2000" b="1" i="1" baseline="0" dirty="0" err="1" smtClean="0"/>
                        <a:t>уреаплазмоз</a:t>
                      </a:r>
                      <a:r>
                        <a:rPr lang="ru-RU" sz="2000" b="1" i="1" baseline="0" dirty="0" smtClean="0"/>
                        <a:t>; бактериальный простатит</a:t>
                      </a:r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8288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инфекции кожи и мягких тканей</a:t>
                      </a:r>
                      <a:endParaRPr lang="ru-RU" sz="2000" b="1" i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(нагноившиеся атеромы, абсцесс, фурункулы)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септицемия, связанная с перечисленными выше показаниями </a:t>
                      </a:r>
                      <a:endParaRPr lang="ru-RU" sz="2000" b="1" i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ПОКАЗАНИЯ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Общие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для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обеих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лекарственных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форм</a:t>
            </a:r>
          </a:p>
          <a:p>
            <a:r>
              <a:rPr lang="ru-RU" sz="2400" b="1" i="1" dirty="0" smtClean="0"/>
              <a:t>Инфекционно-воспалительные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заболевания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легкой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и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средней степени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тяжести,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вызванные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чувствительными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к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препарату возбудителями:</a:t>
            </a:r>
          </a:p>
          <a:p>
            <a:r>
              <a:rPr lang="ru-RU" sz="2400" b="1" i="1" dirty="0" smtClean="0"/>
              <a:t>внебольничная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пневмония;</a:t>
            </a:r>
          </a:p>
          <a:p>
            <a:r>
              <a:rPr lang="ru-RU" sz="2400" b="1" i="1" dirty="0" smtClean="0"/>
              <a:t>лекарственно-устойчивые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формы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туберкулеза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(в составе комплексной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терапии);</a:t>
            </a:r>
          </a:p>
          <a:p>
            <a:r>
              <a:rPr lang="ru-RU" sz="2400" b="1" i="1" dirty="0" smtClean="0"/>
              <a:t>осложненные </a:t>
            </a:r>
            <a:r>
              <a:rPr lang="en-US" sz="2400" b="1" i="1" dirty="0" smtClean="0"/>
              <a:t>  </a:t>
            </a:r>
            <a:r>
              <a:rPr lang="ru-RU" sz="2400" b="1" i="1" dirty="0" smtClean="0"/>
              <a:t>инфекции</a:t>
            </a:r>
            <a:r>
              <a:rPr lang="en-US" sz="2400" b="1" i="1" dirty="0" smtClean="0"/>
              <a:t>  </a:t>
            </a:r>
            <a:r>
              <a:rPr lang="ru-RU" sz="2400" b="1" i="1" dirty="0" smtClean="0"/>
              <a:t> почек </a:t>
            </a:r>
            <a:r>
              <a:rPr lang="en-US" sz="2400" b="1" i="1" dirty="0" smtClean="0"/>
              <a:t>  </a:t>
            </a:r>
            <a:r>
              <a:rPr lang="ru-RU" sz="2400" b="1" i="1" dirty="0" smtClean="0"/>
              <a:t>и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мочевыводящих </a:t>
            </a:r>
            <a:r>
              <a:rPr lang="en-US" sz="2400" b="1" i="1" dirty="0" smtClean="0"/>
              <a:t>  </a:t>
            </a:r>
            <a:r>
              <a:rPr lang="ru-RU" sz="2400" b="1" i="1" dirty="0" smtClean="0"/>
              <a:t>путей, включая </a:t>
            </a:r>
            <a:r>
              <a:rPr lang="en-US" sz="2400" b="1" i="1" dirty="0" smtClean="0"/>
              <a:t>  </a:t>
            </a:r>
            <a:r>
              <a:rPr lang="ru-RU" sz="2400" b="1" i="1" dirty="0" smtClean="0"/>
              <a:t>пиелонефрит;</a:t>
            </a:r>
          </a:p>
          <a:p>
            <a:pPr>
              <a:buNone/>
            </a:pPr>
            <a:endParaRPr lang="ru-RU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ПОКАЗАНИЯ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 smtClean="0"/>
              <a:t>неосложненные</a:t>
            </a:r>
            <a:r>
              <a:rPr lang="ru-RU" sz="2800" b="1" i="1" dirty="0" smtClean="0"/>
              <a:t> инфекции мочевыводящих путей;</a:t>
            </a:r>
          </a:p>
          <a:p>
            <a:endParaRPr lang="ru-RU" sz="2800" b="1" i="1" dirty="0" smtClean="0"/>
          </a:p>
          <a:p>
            <a:r>
              <a:rPr lang="ru-RU" sz="2800" b="1" i="1" dirty="0" smtClean="0"/>
              <a:t>простатит, в т.ч. бактериальный;</a:t>
            </a:r>
          </a:p>
          <a:p>
            <a:endParaRPr lang="ru-RU" sz="2800" b="1" i="1" dirty="0" smtClean="0"/>
          </a:p>
          <a:p>
            <a:r>
              <a:rPr lang="ru-RU" sz="2800" b="1" i="1" dirty="0" smtClean="0"/>
              <a:t>септицемия/бактериемия, связанная с указанными выше показаниями;</a:t>
            </a:r>
          </a:p>
          <a:p>
            <a:endParaRPr lang="ru-RU" sz="2800" b="1" i="1" dirty="0" smtClean="0"/>
          </a:p>
          <a:p>
            <a:r>
              <a:rPr lang="ru-RU" sz="2800" b="1" i="1" dirty="0" err="1" smtClean="0"/>
              <a:t>интраабдоминальная</a:t>
            </a:r>
            <a:r>
              <a:rPr lang="ru-RU" sz="2800" b="1" i="1" dirty="0" smtClean="0"/>
              <a:t> инфекция.</a:t>
            </a:r>
          </a:p>
          <a:p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 ПРОБЛЕМЫ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В настоящее время инфекционные заболевания </a:t>
            </a:r>
            <a:r>
              <a:rPr lang="ru-RU" sz="2800" b="1" i="1" dirty="0" smtClean="0"/>
              <a:t>представляют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</a:t>
            </a:r>
            <a:r>
              <a:rPr lang="ru-RU" sz="2800" b="1" i="1" dirty="0"/>
              <a:t>актуальную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проблему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человечества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в </a:t>
            </a:r>
            <a:r>
              <a:rPr lang="ru-RU" sz="2800" b="1" i="1" dirty="0"/>
              <a:t>целом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и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современной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медицины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в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</a:t>
            </a:r>
            <a:r>
              <a:rPr lang="ru-RU" sz="2800" b="1" i="1" dirty="0"/>
              <a:t>частности</a:t>
            </a:r>
            <a:r>
              <a:rPr lang="ru-RU" sz="2800" b="1" i="1" dirty="0" smtClean="0"/>
              <a:t>.</a:t>
            </a:r>
          </a:p>
          <a:p>
            <a:r>
              <a:rPr lang="ru-RU" sz="2800" b="1" i="1" dirty="0" smtClean="0"/>
              <a:t> Инфекции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являются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одной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из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</a:t>
            </a:r>
            <a:r>
              <a:rPr lang="ru-RU" sz="2800" b="1" i="1" dirty="0"/>
              <a:t>ведущих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причин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смерти в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странах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</a:t>
            </a:r>
            <a:r>
              <a:rPr lang="ru-RU" sz="2800" b="1" i="1" dirty="0"/>
              <a:t>с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различным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уровнем</a:t>
            </a:r>
            <a:r>
              <a:rPr lang="en-US" sz="2800" b="1" i="1" dirty="0" smtClean="0"/>
              <a:t>   </a:t>
            </a:r>
            <a:r>
              <a:rPr lang="ru-RU" sz="2800" b="1" i="1" dirty="0" smtClean="0"/>
              <a:t> </a:t>
            </a:r>
            <a:r>
              <a:rPr lang="ru-RU" sz="2800" b="1" i="1" dirty="0"/>
              <a:t>экономического развития. </a:t>
            </a:r>
            <a:endParaRPr lang="ru-RU" sz="2800" b="1" i="1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6" name="Picture 6" descr="MP0064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164543"/>
            <a:ext cx="2327301" cy="23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ПОКАЗАНИЯ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29089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/>
              <a:t>Для таблеток, покрытых пленочной оболочкой (дополнительно)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инфекции </a:t>
            </a:r>
            <a:r>
              <a:rPr lang="ru-RU" sz="2400" b="1" i="1" dirty="0" err="1" smtClean="0"/>
              <a:t>ЛOP-органов</a:t>
            </a:r>
            <a:r>
              <a:rPr lang="ru-RU" sz="2400" b="1" i="1" dirty="0" smtClean="0"/>
              <a:t> (острый синусит);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инфекции нижних дыхательных путей (обострение хронического бронхита);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инфекции кожи и мягких тканей.</a:t>
            </a:r>
            <a:endParaRPr lang="ru-RU" sz="2400" b="1" i="1" dirty="0"/>
          </a:p>
        </p:txBody>
      </p:sp>
      <p:pic>
        <p:nvPicPr>
          <p:cNvPr id="4" name="Picture 1" descr="C:\Users\USer.USer-ПК.000\Desktop\Омез 10 и 40\Левол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93318"/>
            <a:ext cx="4023047" cy="2047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СПОСОБЫ ПРИМЕНЕНИЯ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5832648" cy="41330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ru-RU" sz="2000" b="1" i="1" dirty="0" smtClean="0"/>
              <a:t>Для таблеток, покрытых пленочной оболочкой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Внутрь, до еды или в перерыве между приемами пищи, не разжевывая, запивая достаточным количеством жидкости.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Синусит: по 500 мг 1 раз в сутки. Курс лечения — 10–14 дней.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Обострение хронического бронхита: по 250–500 мг 1 раз в сутки. Курс лечения — 10–14 дней.</a:t>
            </a:r>
          </a:p>
          <a:p>
            <a:endParaRPr lang="ru-RU" sz="2000" b="1" i="1" dirty="0" smtClean="0"/>
          </a:p>
        </p:txBody>
      </p:sp>
      <p:pic>
        <p:nvPicPr>
          <p:cNvPr id="6" name="Picture 4" descr="bc8935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636912"/>
            <a:ext cx="264953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СПОСОБЫ ПРИМЕНЕНИЯ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/>
              <a:t>для обеих лекарственных форм</a:t>
            </a:r>
          </a:p>
          <a:p>
            <a:r>
              <a:rPr lang="ru-RU" sz="2400" b="1" i="1" dirty="0" smtClean="0"/>
              <a:t>внебольничная пневмония: по 500 мг 1–2 раза в сутки. курс лечения — 7–14 дней. </a:t>
            </a:r>
          </a:p>
          <a:p>
            <a:r>
              <a:rPr lang="ru-RU" sz="2400" b="1" i="1" dirty="0" err="1" smtClean="0"/>
              <a:t>Неосложненные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инфекции мочевыводящих путей: по 250 мг 1 раз в сутки. курс лечения — 3 дня.</a:t>
            </a:r>
          </a:p>
          <a:p>
            <a:r>
              <a:rPr lang="ru-RU" sz="2400" b="1" i="1" dirty="0" smtClean="0"/>
              <a:t>осложненные инфекции мочевыводящих путей (включая пиелонефрит): по 250 мг 1 раз в сутки. курс лечения — 7–10 дней.</a:t>
            </a:r>
          </a:p>
          <a:p>
            <a:r>
              <a:rPr lang="ru-RU" sz="2400" b="1" i="1" dirty="0" smtClean="0"/>
              <a:t>простатит, в т.ч. бактериальный (раствор для </a:t>
            </a:r>
            <a:r>
              <a:rPr lang="ru-RU" sz="2400" b="1" i="1" dirty="0" err="1" smtClean="0"/>
              <a:t>инфузий</a:t>
            </a:r>
            <a:r>
              <a:rPr lang="ru-RU" sz="2400" b="1" i="1" dirty="0" smtClean="0"/>
              <a:t>): по 500 мг 1 раз в сутки. курс лечения — 28 дней.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ЗАКЛЮЧЕНИЕ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 smtClean="0"/>
              <a:t>Фторхинолоны</a:t>
            </a:r>
            <a:r>
              <a:rPr lang="en-US" sz="2400" b="1" i="1" dirty="0" smtClean="0"/>
              <a:t>  </a:t>
            </a:r>
            <a:r>
              <a:rPr lang="ru-RU" sz="2400" b="1" i="1" dirty="0" smtClean="0"/>
              <a:t> являются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важнейшими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препаратами в современной химиотерапии бактериальных инфекций, что подтверждено 20-летним опытом их клинического применения. </a:t>
            </a:r>
          </a:p>
          <a:p>
            <a:r>
              <a:rPr lang="ru-RU" sz="2400" b="1" i="1" dirty="0" smtClean="0"/>
              <a:t>Эти препараты с высокой эффективностью применяются у взрослых при лечении инфекций практически любой локализации. </a:t>
            </a:r>
          </a:p>
        </p:txBody>
      </p:sp>
      <p:pic>
        <p:nvPicPr>
          <p:cNvPr id="4" name="Picture 1" descr="C:\Users\USer.USer-ПК.000\Desktop\Омез 10 и 40\Левол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3" y="4437112"/>
            <a:ext cx="4383087" cy="2230437"/>
          </a:xfrm>
          <a:prstGeom prst="rect">
            <a:avLst/>
          </a:prstGeom>
          <a:noFill/>
        </p:spPr>
      </p:pic>
      <p:pic>
        <p:nvPicPr>
          <p:cNvPr id="5" name="Picture 3" descr="C:\Users\USer.USer-ПК.000\Desktop\Рабочий стол\Рабочий Стол\фото упаковок\Ciprolet_500_l copy.jpg"/>
          <p:cNvPicPr>
            <a:picLocks noChangeAspect="1" noChangeArrowheads="1"/>
          </p:cNvPicPr>
          <p:nvPr/>
        </p:nvPicPr>
        <p:blipFill>
          <a:blip r:embed="rId3" cstate="print"/>
          <a:srcRect l="1430" t="3201"/>
          <a:stretch>
            <a:fillRect/>
          </a:stretch>
        </p:blipFill>
        <p:spPr bwMode="auto">
          <a:xfrm>
            <a:off x="1043608" y="4293096"/>
            <a:ext cx="2376264" cy="1440160"/>
          </a:xfrm>
          <a:prstGeom prst="rect">
            <a:avLst/>
          </a:prstGeom>
          <a:noFill/>
        </p:spPr>
      </p:pic>
      <p:pic>
        <p:nvPicPr>
          <p:cNvPr id="6" name="Picture 4" descr="C:\Users\USer.USer-ПК.000\Desktop\Рабочий стол\Рабочий Стол\фото упаковок\Ciprolet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193704"/>
            <a:ext cx="1590590" cy="2664296"/>
          </a:xfrm>
          <a:prstGeom prst="rect">
            <a:avLst/>
          </a:prstGeom>
          <a:noFill/>
        </p:spPr>
      </p:pic>
      <p:pic>
        <p:nvPicPr>
          <p:cNvPr id="7" name="Picture 2" descr="C:\Users\USer.USer-ПК.000\Desktop\Рабочий стол\Рабочий Стол\фото упаковок\Ciprolet_250_l copy.jpg"/>
          <p:cNvPicPr>
            <a:picLocks noChangeAspect="1" noChangeArrowheads="1"/>
          </p:cNvPicPr>
          <p:nvPr/>
        </p:nvPicPr>
        <p:blipFill>
          <a:blip r:embed="rId5" cstate="print"/>
          <a:srcRect t="4572"/>
          <a:stretch>
            <a:fillRect/>
          </a:stretch>
        </p:blipFill>
        <p:spPr bwMode="auto">
          <a:xfrm>
            <a:off x="971600" y="5661248"/>
            <a:ext cx="2554758" cy="1502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БЛАГОДАРЮ ЗА ВНИМАНИЕ!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 ПРОБЛЕМЫ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Несмотря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на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появление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в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распоряжении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врачей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 середине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XX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века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лекарственных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средств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для </a:t>
            </a:r>
            <a:r>
              <a:rPr lang="ru-RU" sz="2400" b="1" i="1" dirty="0" err="1" smtClean="0"/>
              <a:t>этиотропного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лечения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инфекционных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заболеваний, проблема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антимикробной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терапии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остается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и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будет оставаться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принципиально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важной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и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в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текущем столетии.</a:t>
            </a:r>
          </a:p>
          <a:p>
            <a:endParaRPr lang="ru-RU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1487" y="3801219"/>
            <a:ext cx="3540713" cy="265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ВО-ПЕРВЫХ 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Это </a:t>
            </a:r>
            <a:r>
              <a:rPr lang="ru-RU" b="1" i="1" dirty="0"/>
              <a:t>связано с тем, что победа над одними инфекционными заболеваниями, такими как оспа, чума, сопровождается появлением новых болезней. </a:t>
            </a:r>
            <a:endParaRPr lang="ru-RU" b="1" i="1" dirty="0" smtClean="0"/>
          </a:p>
          <a:p>
            <a:r>
              <a:rPr lang="ru-RU" b="1" i="1" dirty="0" smtClean="0"/>
              <a:t>В </a:t>
            </a:r>
            <a:r>
              <a:rPr lang="ru-RU" b="1" i="1" dirty="0"/>
              <a:t>последние годы прошлого столетия были открыты новые возбудители инфекционных заболеваний – вирус иммунодефицита человека, вирусы гепатита С, D и Е, вирус  </a:t>
            </a:r>
            <a:r>
              <a:rPr lang="ru-RU" b="1" i="1" dirty="0" err="1"/>
              <a:t>Эбола</a:t>
            </a:r>
            <a:r>
              <a:rPr lang="ru-RU" b="1" i="1" dirty="0"/>
              <a:t>, </a:t>
            </a:r>
            <a:r>
              <a:rPr lang="ru-RU" b="1" i="1" dirty="0" err="1"/>
              <a:t>прионы</a:t>
            </a:r>
            <a:r>
              <a:rPr lang="ru-RU" b="1" i="1" dirty="0"/>
              <a:t> и др. </a:t>
            </a:r>
            <a:endParaRPr lang="ru-RU" b="1" i="1" dirty="0" smtClean="0"/>
          </a:p>
          <a:p>
            <a:r>
              <a:rPr lang="ru-RU" b="1" i="1" dirty="0" smtClean="0"/>
              <a:t>Кроме </a:t>
            </a:r>
            <a:r>
              <a:rPr lang="ru-RU" b="1" i="1" dirty="0"/>
              <a:t>того, в XXI веке </a:t>
            </a:r>
            <a:r>
              <a:rPr lang="en-US" b="1" i="1" dirty="0" smtClean="0"/>
              <a:t> </a:t>
            </a:r>
            <a:r>
              <a:rPr lang="ru-RU" b="1" i="1" dirty="0" smtClean="0"/>
              <a:t>проблема </a:t>
            </a:r>
            <a:r>
              <a:rPr lang="en-US" b="1" i="1" dirty="0" smtClean="0"/>
              <a:t> </a:t>
            </a:r>
            <a:r>
              <a:rPr lang="ru-RU" b="1" i="1" dirty="0" err="1" smtClean="0"/>
              <a:t>биотерроризма</a:t>
            </a:r>
            <a:r>
              <a:rPr lang="ru-RU" b="1" i="1" dirty="0" smtClean="0"/>
              <a:t> стала </a:t>
            </a:r>
            <a:r>
              <a:rPr lang="ru-RU" b="1" i="1" dirty="0"/>
              <a:t>реальной угрозой.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ВО-ВТОРЫХ 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2800" b="1" i="1" dirty="0" smtClean="0"/>
              <a:t>Исследования </a:t>
            </a:r>
            <a:r>
              <a:rPr lang="ru-RU" sz="2800" b="1" i="1" dirty="0"/>
              <a:t>последних лет позволили установить этиологическую роль микробных агентов у заболеваний, ранее считавшихся неинфекционными, таких  как язва </a:t>
            </a:r>
            <a:r>
              <a:rPr lang="ru-RU" sz="2800" b="1" i="1" dirty="0" smtClean="0"/>
              <a:t>желудка</a:t>
            </a:r>
            <a:r>
              <a:rPr lang="ru-RU" sz="2800" b="1" i="1" dirty="0"/>
              <a:t>, болезнь Крона, саркома </a:t>
            </a:r>
            <a:r>
              <a:rPr lang="ru-RU" sz="2800" b="1" i="1" dirty="0" err="1"/>
              <a:t>Капоши</a:t>
            </a:r>
            <a:r>
              <a:rPr lang="ru-RU" sz="2800" b="1" i="1" dirty="0"/>
              <a:t> (герпес-вирус 8 типа), </a:t>
            </a:r>
            <a:r>
              <a:rPr lang="ru-RU" sz="2800" b="1" i="1" dirty="0" err="1"/>
              <a:t>лимфома</a:t>
            </a:r>
            <a:r>
              <a:rPr lang="ru-RU" sz="2800" b="1" i="1" dirty="0"/>
              <a:t> </a:t>
            </a:r>
            <a:r>
              <a:rPr lang="ru-RU" sz="2800" b="1" i="1" dirty="0" err="1"/>
              <a:t>Беркита</a:t>
            </a:r>
            <a:r>
              <a:rPr lang="ru-RU" sz="2800" b="1" i="1" dirty="0"/>
              <a:t> ( вирус </a:t>
            </a:r>
            <a:r>
              <a:rPr lang="ru-RU" sz="2800" b="1" i="1" dirty="0" err="1"/>
              <a:t>Эпштейна-Барра</a:t>
            </a:r>
            <a:r>
              <a:rPr lang="ru-RU" sz="2800" b="1" i="1" dirty="0"/>
              <a:t>), реактивный </a:t>
            </a:r>
            <a:r>
              <a:rPr lang="ru-RU" sz="2800" b="1" i="1" dirty="0" smtClean="0"/>
              <a:t>артрит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В-ТРЕТЬИХ 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Эффективная </a:t>
            </a:r>
            <a:r>
              <a:rPr lang="ru-RU" sz="2400" b="1" i="1" dirty="0"/>
              <a:t>борьба с инфекционными заболеваниями осложняется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глобальным </a:t>
            </a:r>
            <a:r>
              <a:rPr lang="ru-RU" sz="2400" b="1" i="1" dirty="0"/>
              <a:t>ростом резистентности микроорганизмов к </a:t>
            </a:r>
            <a:r>
              <a:rPr lang="ru-RU" sz="2400" b="1" i="1" dirty="0" err="1" smtClean="0"/>
              <a:t>антимикробным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средствам. </a:t>
            </a:r>
            <a:endParaRPr lang="ru-RU" sz="2400" b="1" i="1" dirty="0" smtClean="0"/>
          </a:p>
          <a:p>
            <a:r>
              <a:rPr lang="ru-RU" sz="2400" b="1" i="1" dirty="0" smtClean="0"/>
              <a:t>В </a:t>
            </a:r>
            <a:r>
              <a:rPr lang="ru-RU" sz="2400" b="1" i="1" dirty="0"/>
              <a:t>наибольшей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степени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эта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проблема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актуальна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в лечебно-профилактических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учреждениях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(</a:t>
            </a:r>
            <a:r>
              <a:rPr lang="ru-RU" sz="2400" b="1" i="1" dirty="0" smtClean="0"/>
              <a:t>устойчивость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возбудителей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госпитальных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инфекций </a:t>
            </a:r>
            <a:r>
              <a:rPr lang="ru-RU" sz="2400" b="1" i="1" dirty="0"/>
              <a:t>к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антибактериальным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средствам</a:t>
            </a:r>
            <a:r>
              <a:rPr lang="ru-RU" sz="2400" b="1" i="1" dirty="0"/>
              <a:t>). </a:t>
            </a:r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ГЛОБАЛЬНАЯ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УСТОЙЧИВОСТЬ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Такие возбудители, как </a:t>
            </a:r>
            <a:r>
              <a:rPr lang="ru-RU" sz="2800" b="1" i="1" dirty="0" err="1" smtClean="0"/>
              <a:t>метициллинорезистентные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стафилококки, </a:t>
            </a:r>
            <a:r>
              <a:rPr lang="ru-RU" sz="2800" b="1" i="1" dirty="0" err="1" smtClean="0"/>
              <a:t>ванкомицинорезистентные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энтерококки, </a:t>
            </a:r>
            <a:r>
              <a:rPr lang="ru-RU" sz="2800" b="1" i="1" dirty="0" err="1" smtClean="0"/>
              <a:t>карбапенеморезистентные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синегнойные палочки, широко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распространены в отделениях интенсивной терапии стационаров и обычно характеризуются также устойчивостью ко многим другим группам антимикробных средств.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НЕ ТОЛЬКО СТАЦИОНАРНАЯ, НО И АМБУЛАТОРНАЯ ПРАКТИКА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Устойчивость микроорганизмов,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ранее </a:t>
            </a:r>
            <a:r>
              <a:rPr lang="ru-RU" sz="2400" b="1" i="1" dirty="0"/>
              <a:t>считавшаяся актуальной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только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для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стационаров,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последние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годы становится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все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более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значимой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популяции</a:t>
            </a:r>
            <a:r>
              <a:rPr lang="ru-RU" sz="2400" b="1" i="1" dirty="0"/>
              <a:t>. </a:t>
            </a:r>
            <a:endParaRPr lang="ru-RU" sz="2400" b="1" i="1" dirty="0" smtClean="0"/>
          </a:p>
          <a:p>
            <a:r>
              <a:rPr lang="ru-RU" sz="2400" b="1" i="1" dirty="0" smtClean="0"/>
              <a:t>В </a:t>
            </a:r>
            <a:r>
              <a:rPr lang="ru-RU" sz="2400" b="1" i="1" dirty="0"/>
              <a:t>90-е годы прошлого столетия широко обозначилась проблема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устойчивости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пневмококков </a:t>
            </a:r>
            <a:r>
              <a:rPr lang="ru-RU" sz="2400" b="1" i="1" dirty="0"/>
              <a:t>к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ампициллинам</a:t>
            </a:r>
            <a:r>
              <a:rPr lang="ru-RU" sz="2400" b="1" i="1" dirty="0"/>
              <a:t>, </a:t>
            </a:r>
            <a:r>
              <a:rPr lang="ru-RU" sz="2400" b="1" i="1" dirty="0" err="1"/>
              <a:t>макролидам</a:t>
            </a:r>
            <a:r>
              <a:rPr lang="ru-RU" sz="2400" b="1" i="1" dirty="0"/>
              <a:t>, тетрациклинам,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пиогенного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стрептококка </a:t>
            </a:r>
            <a:r>
              <a:rPr lang="ru-RU" sz="2400" b="1" i="1" dirty="0"/>
              <a:t>– к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макролидам</a:t>
            </a:r>
            <a:r>
              <a:rPr lang="ru-RU" sz="2400" b="1" i="1" dirty="0"/>
              <a:t>,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шигелл</a:t>
            </a:r>
            <a:r>
              <a:rPr lang="ru-RU" sz="2400" b="1" i="1" dirty="0" smtClean="0"/>
              <a:t> </a:t>
            </a:r>
            <a:r>
              <a:rPr lang="ru-RU" sz="2400" b="1" i="1" dirty="0"/>
              <a:t>– </a:t>
            </a:r>
            <a:r>
              <a:rPr lang="ru-RU" sz="2400" b="1" i="1" dirty="0" smtClean="0"/>
              <a:t>к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аминопенициллинам</a:t>
            </a:r>
            <a:r>
              <a:rPr lang="ru-RU" sz="2400" b="1" i="1" dirty="0"/>
              <a:t>, тетрациклину, </a:t>
            </a:r>
            <a:r>
              <a:rPr lang="ru-RU" sz="2400" b="1" i="1" dirty="0" err="1"/>
              <a:t>хлорамфениколу</a:t>
            </a:r>
            <a:r>
              <a:rPr lang="ru-RU" sz="2400" b="1" i="1" dirty="0"/>
              <a:t>, 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ко-тримоксазолу</a:t>
            </a:r>
            <a:r>
              <a:rPr lang="ru-RU" sz="2400" b="1" i="1" dirty="0"/>
              <a:t>, гонококков –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к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ru-RU" sz="2400" b="1" i="1" dirty="0"/>
              <a:t>пенициллину</a:t>
            </a:r>
            <a:r>
              <a:rPr lang="ru-RU" sz="2400" b="1" i="1" dirty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1601</Words>
  <Application>Microsoft Office PowerPoint</Application>
  <PresentationFormat>Экран (4:3)</PresentationFormat>
  <Paragraphs>205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Bitmap Image</vt:lpstr>
      <vt:lpstr>Центральная Городская Клиническая больница управления делами Президента Республики Казахстан</vt:lpstr>
      <vt:lpstr>Проблема   антибиотикорезистентности  и  пути  ее преодоления  с  помощью  группы  фторхинолонов</vt:lpstr>
      <vt:lpstr>АКТУАЛЬНОСТЬ ПРОБЛЕМЫ</vt:lpstr>
      <vt:lpstr>АКТУАЛЬНОСТЬ ПРОБЛЕМЫ</vt:lpstr>
      <vt:lpstr>ВО-ПЕРВЫХ …</vt:lpstr>
      <vt:lpstr>ВО-ВТОРЫХ …</vt:lpstr>
      <vt:lpstr>В-ТРЕТЬИХ …</vt:lpstr>
      <vt:lpstr>ГЛОБАЛЬНАЯ  УСТОЙЧИВОСТЬ</vt:lpstr>
      <vt:lpstr>НЕ ТОЛЬКО СТАЦИОНАРНАЯ, НО И АМБУЛАТОРНАЯ ПРАКТИКА</vt:lpstr>
      <vt:lpstr> РАЗРАБОТКА ГРУППЫ ФТОРХИНОЛОНОВ   ОСОБЕННО АКТУАЛЬНА</vt:lpstr>
      <vt:lpstr>ДОСТОИНСТВА</vt:lpstr>
      <vt:lpstr>СТУПЕНЧАТАЯ ТЕРАПИЯ</vt:lpstr>
      <vt:lpstr>I ПОКОЛЕНИЕ  – ЦИПРОЛЕТ (ЦИПРОФЛОКСАЦИН)</vt:lpstr>
      <vt:lpstr> ЦИПРОЛЕТ</vt:lpstr>
      <vt:lpstr>СИСТЕМНОЕ ПРИМЕНЕНИЕ  (перорально  и внутривенно)</vt:lpstr>
      <vt:lpstr>ПОКАЗАНИЯ</vt:lpstr>
      <vt:lpstr>ПОКАЗАНИЯ</vt:lpstr>
      <vt:lpstr>ЛОР-ПРАКТИКА</vt:lpstr>
      <vt:lpstr>СОВМЕСТИМОСТЬ</vt:lpstr>
      <vt:lpstr>ОПТИМАЛЬНЫЕ КУРСЫ</vt:lpstr>
      <vt:lpstr>II ПОКОЛЕНИЕ - ЛЕВОЛЕТ (ЛЕВОФЛОКСАЦИН)</vt:lpstr>
      <vt:lpstr> ОТЛИЧИЯ  ЛЕВОЛЕТ</vt:lpstr>
      <vt:lpstr> Леволет</vt:lpstr>
      <vt:lpstr> ЛЕВОЛЕТ</vt:lpstr>
      <vt:lpstr> ЛЕВОЛЕТ</vt:lpstr>
      <vt:lpstr>Преимущества Леволет</vt:lpstr>
      <vt:lpstr>Показания  Леволет</vt:lpstr>
      <vt:lpstr>ПОКАЗАНИЯ</vt:lpstr>
      <vt:lpstr>ПОКАЗАНИЯ</vt:lpstr>
      <vt:lpstr>ПОКАЗАНИЯ</vt:lpstr>
      <vt:lpstr>СПОСОБЫ ПРИМЕНЕНИЯ</vt:lpstr>
      <vt:lpstr>СПОСОБЫ ПРИМЕНЕНИЯ</vt:lpstr>
      <vt:lpstr>ЗАКЛЮЧЕНИЕ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Карамят</dc:creator>
  <cp:lastModifiedBy>www.PHILka.RU</cp:lastModifiedBy>
  <cp:revision>67</cp:revision>
  <dcterms:created xsi:type="dcterms:W3CDTF">2011-09-19T18:13:48Z</dcterms:created>
  <dcterms:modified xsi:type="dcterms:W3CDTF">2013-10-24T09:39:06Z</dcterms:modified>
</cp:coreProperties>
</file>