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7" r:id="rId2"/>
    <p:sldId id="264" r:id="rId3"/>
    <p:sldId id="266" r:id="rId4"/>
    <p:sldId id="269" r:id="rId5"/>
    <p:sldId id="267" r:id="rId6"/>
    <p:sldId id="268" r:id="rId7"/>
    <p:sldId id="271" r:id="rId8"/>
    <p:sldId id="270" r:id="rId9"/>
    <p:sldId id="273" r:id="rId10"/>
    <p:sldId id="258" r:id="rId11"/>
    <p:sldId id="259" r:id="rId12"/>
    <p:sldId id="274" r:id="rId13"/>
    <p:sldId id="275" r:id="rId14"/>
    <p:sldId id="260" r:id="rId15"/>
    <p:sldId id="261" r:id="rId16"/>
    <p:sldId id="262" r:id="rId17"/>
    <p:sldId id="26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145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6742-3294-47A7-8859-461E793039E1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85A7B-0522-4E83-B300-07A8EF5FF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Желтушная, анемическая формы гемолитической болезни новорожденных могут представлять угрозу здоровью ребенка.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Поражение структур центральной нервной системы (ЦНС) происходит при повышении уровня непрямого билирубина в сыворотке крови у доношенных новорожденных выше 342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мкмоль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/л. Для недоношенных детей этот уровень колеблется от 220 до 270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мкмоль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/л,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глубоконедоношенных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от 170 до 205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мкмоль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Однако необходимо помнить, что глубина поражения ЦНС зависит не только от уровня непрямого билирубина, но и от времени его экспозиции в тканях головного мозга и сопутствующей патологии, усугубляющей тяжелое состояние ребенка.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Клинические проявления ядерной желтухи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(билирубиновой энцефалопатии)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появляются в течение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2-3 суток при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резус-несовместимости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в течение 3-4 суток при несовместимости по группе крови и характеризуются признаками: 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появление заторможенности, сонливости, вялости и угнетение сосательного рефлекса;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повышение раздражимости, мышечная гипертония, монотонный крик;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необратимых стадиях у ребёнка отмечаются судороги, апноэ, брадикардия, пронзительный крик, ступор и кома.</a:t>
            </a:r>
          </a:p>
          <a:p>
            <a:pPr>
              <a:buFontTx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Необходимо проводить мониторинг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прокрашивания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тела ребенка по зонам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Крамера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нарастание желтухи до 5 зоны свидетельствует о повышении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уровня билирубина свыше 250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мкмоль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/л</a:t>
            </a:r>
          </a:p>
          <a:p>
            <a:pPr>
              <a:buFontTx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высоком уровне непрямого билирубина происходит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токсичекое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поражение подкорковых ядер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стриарной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системы, слухового, зрительного нерва, что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впоследствие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формирует тяжелые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инвалидизирующие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состояния.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Тяжелые последствия билирубиновой интоксикации представлены нозологическими формами: Детский церебральный паралич,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дискинетическая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форма; глухота,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нейросенсорная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амблиопия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нейросенсорная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сочетание указанных неврологических симптомов с задержкой становления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психо-речевых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двигательных функций.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У этих детей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абилитационный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потенциал низкий и развитие функциональных систем ограничено – ИНВАЛИДНОСТЬ с детства.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При легкой и умеренной степени токсического воздействия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  отмечается поражение нервной системы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Происходит нарушение развития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межфункциональных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системных связей и клинически это проявляется в виде задержки формирования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психо-речевых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моторных функций; нарушение формирования школьных навыков  (нарушение чтения, письма, счета и т.д.); школьной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дезадаптацией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нарушением поведения.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Возможности восстановление хорошие, но требуется длительная (несколько лет), систематическая коррекция с участием многих специалистов.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Мы проанализировали данные перинатального анамнеза детей 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дискинетической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формой ДЦП и выявили преобладание токсического фактора и сочетание факторов риска (токсический,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гипоксический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инфекционный, травматический).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Появление первых клинических симптомов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дискинетической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формы ДЦП в течение первого полугодия  жизни свидетельствуют о тяжелом органическом поражении ЦНС.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формирования </a:t>
            </a:r>
            <a:r>
              <a:rPr lang="ru-RU" dirty="0" err="1" smtClean="0"/>
              <a:t>дискинетической</a:t>
            </a:r>
            <a:r>
              <a:rPr lang="ru-RU" baseline="0" dirty="0" smtClean="0"/>
              <a:t> формы ДЦП является поздняя диагностика и/или не эффективная медицинская помощь. </a:t>
            </a:r>
          </a:p>
          <a:p>
            <a:r>
              <a:rPr lang="ru-RU" baseline="0" dirty="0" smtClean="0"/>
              <a:t>         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иск осложнений при пропущенной патологической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гипербилирубинемии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велик, что требует усилить </a:t>
            </a:r>
            <a:r>
              <a:rPr lang="ru-RU" baseline="0" dirty="0" smtClean="0"/>
              <a:t>профилактические мероприятия на уровне женской консультации, разработке клинических протоколов диагностики и лечения </a:t>
            </a:r>
            <a:r>
              <a:rPr lang="ru-RU" baseline="0" dirty="0" err="1" smtClean="0"/>
              <a:t>гипербилирубинемии</a:t>
            </a:r>
            <a:r>
              <a:rPr lang="ru-RU" baseline="0" dirty="0" smtClean="0"/>
              <a:t> новорожденных для амбулаторно-поликлинической службы.   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5A7B-0522-4E83-B300-07A8EF5FFD8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DA1FB1-8B50-49CA-9806-071988DC8B6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F23B2D-07D7-42D8-88CC-E4EDD5A9E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8001056" cy="3096344"/>
          </a:xfrm>
          <a:solidFill>
            <a:srgbClr val="FFFF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endParaRPr lang="ru-RU" sz="30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30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30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Кафедры </a:t>
            </a:r>
            <a:r>
              <a:rPr lang="ru-RU" sz="24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неонатологии</a:t>
            </a: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детской неврологии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КазНМУ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им. С.Д.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Асфендиярова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Рисунок 4" descr="20130212190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143116"/>
            <a:ext cx="2620102" cy="1500451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</a:rPr>
              <a:t>НЕОНАТАЛЬНЫЕ ЖЕЛТУХИ. </a:t>
            </a:r>
            <a:br>
              <a:rPr lang="ru-RU" sz="3600" dirty="0" smtClean="0">
                <a:solidFill>
                  <a:schemeClr val="accent6"/>
                </a:solidFill>
              </a:rPr>
            </a:br>
            <a:r>
              <a:rPr lang="ru-RU" sz="3600" dirty="0" smtClean="0">
                <a:solidFill>
                  <a:schemeClr val="accent6"/>
                </a:solidFill>
              </a:rPr>
              <a:t>Проблемы ПМСП</a:t>
            </a:r>
            <a:endParaRPr lang="ru-RU" sz="36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  <a:solidFill>
            <a:schemeClr val="tx1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Гемолитическая болезнь новорожденных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2376264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Поражение структур центральной нервной системы (ЦНС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algn="ctr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повышении уровня непрямого билирубина в сыворотке крови новорожденных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доношенные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- выше 342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мкмоль</a:t>
            </a:r>
            <a:r>
              <a:rPr lang="ru-RU" dirty="0">
                <a:latin typeface="Arial" pitchFamily="34" charset="0"/>
                <a:cs typeface="Arial" pitchFamily="34" charset="0"/>
              </a:rPr>
              <a:t>/л;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недоношенные дети - от 220 до 270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мкмоль</a:t>
            </a:r>
            <a:r>
              <a:rPr lang="ru-RU" dirty="0">
                <a:latin typeface="Arial" pitchFamily="34" charset="0"/>
                <a:cs typeface="Arial" pitchFamily="34" charset="0"/>
              </a:rPr>
              <a:t>/л,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глубоконедоношенные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latin typeface="Arial" pitchFamily="34" charset="0"/>
                <a:cs typeface="Arial" pitchFamily="34" charset="0"/>
              </a:rPr>
              <a:t>— от 170 до 205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мкмоль</a:t>
            </a:r>
            <a:r>
              <a:rPr lang="ru-RU" dirty="0">
                <a:latin typeface="Arial" pitchFamily="34" charset="0"/>
                <a:cs typeface="Arial" pitchFamily="34" charset="0"/>
              </a:rPr>
              <a:t>/л.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05064"/>
            <a:ext cx="9144000" cy="2664296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i="1" dirty="0">
                <a:latin typeface="Arial" pitchFamily="34" charset="0"/>
                <a:cs typeface="Arial" pitchFamily="34" charset="0"/>
              </a:rPr>
              <a:t>ГЛУБИНА ПОРАЖЕНИЯ ЦНС ЗАВИСИТ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уровня непрямого билирубина,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времени его экспозиции в тканях головного мозга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сопутствующей патологии.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Преходящие нарушения обмена веществ  Р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70-Р 71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86050" y="1643050"/>
            <a:ext cx="4038600" cy="4525963"/>
          </a:xfrm>
          <a:solidFill>
            <a:schemeClr val="accent1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Ядерная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желтуха :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(клинические проявления)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Угнетение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Апноэ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Судороги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Опистонус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Повторные дистонические атаки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Симптом “заходящего солнца”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7549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Клинические проявления билирубиновой энцефалопатии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1142985"/>
          <a:ext cx="6786610" cy="513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4071966"/>
              </a:tblGrid>
              <a:tr h="1500198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Билирубиновая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интоксикация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Выраженный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синдром угнетения ЦНС (апатия, вялость, </a:t>
                      </a:r>
                      <a:r>
                        <a:rPr lang="ru-RU" sz="1200" b="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сонливость,расстройства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сосания, монотонный болезненный крик, срыгивания, «блуждающий взгляд») </a:t>
                      </a:r>
                    </a:p>
                    <a:p>
                      <a:r>
                        <a:rPr lang="ru-RU" sz="12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Обратимая стадия заболевания 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 классических  признаков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ядерной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желтухи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Спастичность,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ригидность затылочных мышц, опистотонус, негнущиеся конечности и сжатые в кулак кисти, симптом «заходящего солнца», пронзительный мозговой крик, симптом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Грефе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выбухание большого родничка, подергивание мышц лица, крупноразмашистый тремор рук, исчеснование рефлекса Моро и сосательного рефлекса,  нистагм, судороги, повышение температуры, могут быть приступы апноэ, нарушения ритма сердца, летаргия. </a:t>
                      </a:r>
                    </a:p>
                    <a:p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Поражение ЦНС необратимо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 ложного благополучия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Полное или частичное исчезновение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спастичности (второй-третий месяц жизни)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19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 формирования клинической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картины неврологических осложнений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Параличи, парезы, атетоз, хореатетоз, глухота, дизартрия,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задержка психического развития и др. 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Характерна для 3-5 месяца жизни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186634" cy="101836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Концентрации билирубина высокого риска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2000240"/>
          <a:ext cx="692948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24"/>
                <a:gridCol w="45307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билирубина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мкмоль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342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мкмоль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Нейротоксичное действие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405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Гипербилирубинемия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высокого риска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510 и выше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Экстремально высокая концентрация билирубина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58036" y="-2257828"/>
            <a:ext cx="1066800" cy="61539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Исходы билирубиновой интоксикации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 rot="5400000">
            <a:off x="6290314" y="424802"/>
            <a:ext cx="581024" cy="301752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Тяжелой степени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 rot="5400000">
            <a:off x="2289786" y="424802"/>
            <a:ext cx="581024" cy="301752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Абилитация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420888"/>
            <a:ext cx="3960440" cy="576064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Низкий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абилитационный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потенциал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501008"/>
            <a:ext cx="3960440" cy="576064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ИНВАЛИДНОСТЬ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516216" y="3068960"/>
            <a:ext cx="360040" cy="360040"/>
          </a:xfrm>
          <a:prstGeom prst="downArrow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5085184"/>
            <a:ext cx="3960440" cy="936104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Нарушение качества жизни пациента, семьи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516216" y="4293096"/>
            <a:ext cx="360040" cy="648072"/>
          </a:xfrm>
          <a:prstGeom prst="downArrow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457200" y="2174874"/>
            <a:ext cx="4040188" cy="442247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1106424" marR="0" lvl="2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Детский церебральный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паралич,дискинетическая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форма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Глухота,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нейросенсорная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Амблиопия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нейросенсорная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Сочетание неврологических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симтомов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 rot="5400000">
            <a:off x="3900846" y="-2543556"/>
            <a:ext cx="1066800" cy="61539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Исходы билирубиновой интоксикации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6076000" y="-3826"/>
            <a:ext cx="581024" cy="3017520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sz="2600" b="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Легкой, умеренной степени</a:t>
            </a:r>
          </a:p>
          <a:p>
            <a:endParaRPr lang="ru-RU" sz="2600" b="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 rot="5400000">
            <a:off x="2361224" y="-3826"/>
            <a:ext cx="581024" cy="301752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000" b="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Абилитация</a:t>
            </a:r>
            <a:endParaRPr lang="ru-RU" sz="2000" b="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14348" y="2500306"/>
            <a:ext cx="3643338" cy="335758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Минимальная мозговая дисфункция:</a:t>
            </a:r>
          </a:p>
          <a:p>
            <a:pPr algn="just"/>
            <a:r>
              <a:rPr lang="ru-RU" dirty="0" smtClean="0"/>
              <a:t>Задержка формирования </a:t>
            </a:r>
            <a:r>
              <a:rPr lang="ru-RU" dirty="0" err="1" smtClean="0"/>
              <a:t>психо-речевых</a:t>
            </a:r>
            <a:r>
              <a:rPr lang="ru-RU" dirty="0" smtClean="0"/>
              <a:t> и моторных функций (</a:t>
            </a:r>
            <a:r>
              <a:rPr lang="en-US" dirty="0" smtClean="0"/>
              <a:t>F</a:t>
            </a:r>
            <a:r>
              <a:rPr lang="ru-RU" dirty="0" smtClean="0"/>
              <a:t>70</a:t>
            </a:r>
            <a:r>
              <a:rPr lang="en-US" dirty="0" smtClean="0"/>
              <a:t>-F</a:t>
            </a:r>
            <a:r>
              <a:rPr lang="ru-RU" dirty="0" smtClean="0"/>
              <a:t>73);</a:t>
            </a:r>
          </a:p>
          <a:p>
            <a:pPr algn="just"/>
            <a:r>
              <a:rPr lang="ru-RU" dirty="0" smtClean="0"/>
              <a:t>Нарушение формирования школьных навыков  (</a:t>
            </a:r>
            <a:r>
              <a:rPr lang="en-US" dirty="0" smtClean="0"/>
              <a:t>F</a:t>
            </a:r>
            <a:r>
              <a:rPr lang="ru-RU" dirty="0" smtClean="0"/>
              <a:t>80</a:t>
            </a:r>
            <a:r>
              <a:rPr lang="en-US" dirty="0" smtClean="0"/>
              <a:t>-F</a:t>
            </a:r>
            <a:r>
              <a:rPr lang="ru-RU" dirty="0" smtClean="0"/>
              <a:t>84)</a:t>
            </a:r>
          </a:p>
          <a:p>
            <a:pPr algn="just"/>
            <a:r>
              <a:rPr lang="ru-RU" dirty="0" smtClean="0"/>
              <a:t>Школьная </a:t>
            </a:r>
            <a:r>
              <a:rPr lang="ru-RU" dirty="0" err="1" smtClean="0"/>
              <a:t>дезадаптация</a:t>
            </a:r>
            <a:r>
              <a:rPr lang="ru-RU" dirty="0" smtClean="0"/>
              <a:t> и нарушение поведения (</a:t>
            </a:r>
            <a:r>
              <a:rPr lang="en-US" dirty="0" smtClean="0"/>
              <a:t>F</a:t>
            </a:r>
            <a:r>
              <a:rPr lang="ru-RU" dirty="0" smtClean="0"/>
              <a:t>90.0</a:t>
            </a:r>
            <a:r>
              <a:rPr lang="en-US" dirty="0" smtClean="0"/>
              <a:t>-F</a:t>
            </a:r>
            <a:r>
              <a:rPr lang="ru-RU" dirty="0" smtClean="0"/>
              <a:t>90.1 )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2428868"/>
            <a:ext cx="3714776" cy="32861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Длительная коррекция нарушенных функций в специализированном центре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Участие неврологов, психиатров, психологов, логопедов,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сурдологов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психотерапевтов, педагогов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Возможности коррекции могут быть ограничены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9903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Данные пациентов с ДЦП,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гиперкинетическая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форма</a:t>
            </a:r>
            <a:endParaRPr lang="ru-RU" sz="2800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 129 историй болезни: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Токсический фактор (желтуха) – 45 случаев (34,88%)</a:t>
            </a: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Гипоксический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фактор – 32 случая (24,81%)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Сочетание факторов – 52 случая (40,31%)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Манифестация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дискинетического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синдрома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4-5 месяце жизни - 69 детей (53,49%)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6-7 месяце жизни -  48 детей (37,21%)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10-12 месяце жизни – 12 детей (9,3%)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  <a:solidFill>
            <a:schemeClr val="tx1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повреждения нервной системы</a:t>
            </a:r>
            <a:endParaRPr lang="ru-RU" sz="2800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8640960" cy="2160240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i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ПРИЧИНЫ ДЦП: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Поздняя диагностика билирубиновой энцефалопатии в амбулаторных условиях;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Неправильная тактика ведения пациента с высоким уровнем непрямого билирубина на уровне поликлиники;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Отягощенный перинатальный анамнез у новорожденных;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Причина не установлена.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77072"/>
            <a:ext cx="8640960" cy="2520280"/>
          </a:xfrm>
          <a:prstGeom prst="rect">
            <a:avLst/>
          </a:prstGeom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ПРОФИЛАКТИКА</a:t>
            </a:r>
          </a:p>
          <a:p>
            <a:pPr algn="ctr"/>
            <a:endParaRPr lang="ru-RU" i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Формирование групп риска среди беременных по развитию токсического, </a:t>
            </a:r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гипоксического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поражения нервной системы;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клинических протоколов диагностики и лечения новорожденных с </a:t>
            </a:r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гипербилирубинемией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для амбулаторно-поликлинической службы (для доношенных, недоношенных, для новорожденных с сопутствующей патологией).</a:t>
            </a:r>
            <a:endParaRPr lang="ru-RU" i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Профилактика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Всем несенсибилизированным резус-отрицательным женщинам первую дозу </a:t>
            </a:r>
            <a:r>
              <a:rPr lang="ru-RU" dirty="0" err="1" smtClean="0"/>
              <a:t>анти-Д-глобулина</a:t>
            </a:r>
            <a:r>
              <a:rPr lang="ru-RU" dirty="0" smtClean="0"/>
              <a:t> вводятнасрокебеременности28 </a:t>
            </a:r>
            <a:r>
              <a:rPr lang="ru-RU" dirty="0" err="1" smtClean="0"/>
              <a:t>нед</a:t>
            </a:r>
            <a:r>
              <a:rPr lang="ru-RU" dirty="0" smtClean="0"/>
              <a:t>. и вторую-сразупослеродоввовремя24-92 часов.</a:t>
            </a:r>
          </a:p>
          <a:p>
            <a:r>
              <a:rPr lang="ru-RU" dirty="0" smtClean="0"/>
              <a:t>Для предупреждения рождения ребенка с ГБН всем женщинам, имеющим резус-отрицательную принадлежность крови, в первый день после родов и </a:t>
            </a:r>
            <a:r>
              <a:rPr lang="ru-RU" dirty="0" err="1" smtClean="0"/>
              <a:t>лаборта</a:t>
            </a:r>
            <a:r>
              <a:rPr lang="ru-RU" dirty="0" smtClean="0"/>
              <a:t> следует ввести </a:t>
            </a:r>
            <a:r>
              <a:rPr lang="ru-RU" dirty="0" err="1" smtClean="0"/>
              <a:t>анти-Д-глобулин</a:t>
            </a:r>
            <a:r>
              <a:rPr lang="ru-RU" dirty="0" smtClean="0"/>
              <a:t> (250-300 мкг), которыйспособствуетбыстройэлиминацииэритроцитовребенкаизкровотокаматери, </a:t>
            </a:r>
            <a:r>
              <a:rPr lang="ru-RU" dirty="0" err="1" smtClean="0"/>
              <a:t>предотвра-щаясинтезрезус-антителматерью</a:t>
            </a:r>
            <a:r>
              <a:rPr lang="ru-RU" dirty="0" smtClean="0"/>
              <a:t>. Дозу </a:t>
            </a:r>
            <a:r>
              <a:rPr lang="ru-RU" dirty="0" err="1" smtClean="0"/>
              <a:t>анти-Д</a:t>
            </a:r>
            <a:r>
              <a:rPr lang="ru-RU" dirty="0" smtClean="0"/>
              <a:t> глобулина вводят также, если у несенсибилизированной </a:t>
            </a:r>
            <a:r>
              <a:rPr lang="ru-RU" dirty="0" err="1" smtClean="0"/>
              <a:t>резус-отрицательнойженщины</a:t>
            </a:r>
            <a:r>
              <a:rPr lang="ru-RU" dirty="0" smtClean="0"/>
              <a:t> произведен </a:t>
            </a:r>
            <a:r>
              <a:rPr lang="ru-RU" dirty="0" err="1" smtClean="0"/>
              <a:t>амниоцентез</a:t>
            </a:r>
            <a:r>
              <a:rPr lang="ru-RU" dirty="0" smtClean="0"/>
              <a:t>, </a:t>
            </a:r>
            <a:r>
              <a:rPr lang="ru-RU" dirty="0" err="1" smtClean="0"/>
              <a:t>биопсияворсинхориона,аборт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Гипербилирубинемии</a:t>
            </a:r>
            <a:endParaRPr lang="ru-RU" b="1" dirty="0" smtClean="0"/>
          </a:p>
          <a:p>
            <a:r>
              <a:rPr lang="ru-RU" dirty="0" smtClean="0"/>
              <a:t>•Частое и эффективное </a:t>
            </a:r>
            <a:r>
              <a:rPr lang="ru-RU" dirty="0" err="1" smtClean="0"/>
              <a:t>вскармливаниег</a:t>
            </a:r>
            <a:r>
              <a:rPr lang="ru-RU" dirty="0" smtClean="0"/>
              <a:t> </a:t>
            </a:r>
            <a:r>
              <a:rPr lang="ru-RU" dirty="0" err="1" smtClean="0"/>
              <a:t>рудью</a:t>
            </a:r>
            <a:r>
              <a:rPr lang="ru-RU" dirty="0" smtClean="0"/>
              <a:t>(8-12 </a:t>
            </a:r>
            <a:r>
              <a:rPr lang="ru-RU" dirty="0" err="1" smtClean="0"/>
              <a:t>развсутки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		Определение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Желтухи – группа заболеваний, при которых основным симптомом является желтое </a:t>
            </a:r>
            <a:r>
              <a:rPr lang="ru-RU" b="1" dirty="0" err="1" smtClean="0"/>
              <a:t>прокрашивание</a:t>
            </a:r>
            <a:r>
              <a:rPr lang="ru-RU" b="1" dirty="0" smtClean="0"/>
              <a:t> кожи и слизистых в результате избыточного накопления билирубина</a:t>
            </a:r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005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Видимый спектр желтухи:</a:t>
            </a:r>
          </a:p>
          <a:p>
            <a:pPr algn="ctr"/>
            <a:endParaRPr lang="ru-RU" b="1" dirty="0" smtClean="0">
              <a:solidFill>
                <a:srgbClr val="000058"/>
              </a:solidFill>
              <a:latin typeface="Arial" charset="0"/>
            </a:endParaRPr>
          </a:p>
          <a:p>
            <a:pPr algn="ctr">
              <a:buFontTx/>
              <a:buChar char="•"/>
            </a:pPr>
            <a:r>
              <a:rPr lang="ru-RU" b="1" dirty="0" smtClean="0">
                <a:solidFill>
                  <a:srgbClr val="000058"/>
                </a:solidFill>
                <a:latin typeface="Arial" charset="0"/>
              </a:rPr>
              <a:t>У взрослых </a:t>
            </a:r>
            <a:r>
              <a:rPr lang="ru-RU" sz="3600" b="1" dirty="0" smtClean="0">
                <a:solidFill>
                  <a:srgbClr val="00005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34 </a:t>
            </a:r>
            <a:r>
              <a:rPr lang="ru-RU" b="1" dirty="0" err="1" smtClean="0">
                <a:solidFill>
                  <a:srgbClr val="000058"/>
                </a:solidFill>
                <a:latin typeface="Arial" charset="0"/>
              </a:rPr>
              <a:t>мкмоль</a:t>
            </a:r>
            <a:r>
              <a:rPr lang="ru-RU" b="1" dirty="0" smtClean="0">
                <a:solidFill>
                  <a:srgbClr val="000058"/>
                </a:solidFill>
                <a:latin typeface="Arial" charset="0"/>
              </a:rPr>
              <a:t>/л</a:t>
            </a:r>
          </a:p>
          <a:p>
            <a:pPr algn="ctr">
              <a:buFontTx/>
              <a:buChar char="•"/>
            </a:pPr>
            <a:r>
              <a:rPr lang="ru-RU" b="1" dirty="0" smtClean="0">
                <a:solidFill>
                  <a:srgbClr val="000058"/>
                </a:solidFill>
                <a:latin typeface="Arial" charset="0"/>
              </a:rPr>
              <a:t>У новорожденных </a:t>
            </a:r>
            <a:r>
              <a:rPr lang="ru-RU" sz="3600" b="1" dirty="0" smtClean="0">
                <a:solidFill>
                  <a:srgbClr val="00005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70 - 120</a:t>
            </a:r>
            <a:r>
              <a:rPr lang="ru-RU" b="1" dirty="0" smtClean="0">
                <a:solidFill>
                  <a:srgbClr val="000058"/>
                </a:solidFill>
                <a:latin typeface="Arial" charset="0"/>
              </a:rPr>
              <a:t> </a:t>
            </a:r>
            <a:r>
              <a:rPr lang="ru-RU" b="1" dirty="0" err="1" smtClean="0">
                <a:solidFill>
                  <a:srgbClr val="000058"/>
                </a:solidFill>
                <a:latin typeface="Arial" charset="0"/>
              </a:rPr>
              <a:t>мкмоль</a:t>
            </a:r>
            <a:r>
              <a:rPr lang="ru-RU" b="1" dirty="0" smtClean="0">
                <a:solidFill>
                  <a:srgbClr val="000058"/>
                </a:solidFill>
                <a:latin typeface="Arial" charset="0"/>
              </a:rPr>
              <a:t>/л</a:t>
            </a:r>
          </a:p>
          <a:p>
            <a:pPr algn="ctr"/>
            <a:endParaRPr lang="ru-RU" b="1" dirty="0" smtClean="0">
              <a:solidFill>
                <a:srgbClr val="000058"/>
              </a:solidFill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Физиологическая желтуха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hlink"/>
              </a:buClr>
              <a:buNone/>
            </a:pPr>
            <a:r>
              <a:rPr lang="ru-RU" sz="36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Клинические критерии: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Появление через 36-48 часов после рождения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Рост в течение первых 3-4 дней жизни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Угасает с конца первой недели жизни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Исчезает на 2-3 неделе жизни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Оттенок кожи оранжевый, обычный цвет кала и мочи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Общее состояние ребенка не нарушено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 увеличены размеры печени и селезенки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Физиологическая желтуха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hlink"/>
              </a:buClr>
              <a:buNone/>
            </a:pPr>
            <a:r>
              <a:rPr lang="ru-RU" sz="36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Лабораторные критерии: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Концентрация билирубина в пуповинной крови менее 51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Почасовой прирост в 1-ые сутки менее 5,1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Уровень гемоглобина, количество эритроцитов,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ретикулоцитов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в нормальных пределах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Максимальная концентрация билирубина на 3-4 сутки у доношенных не превышает 256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/л, у недоношенных – 171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Прямая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фракциябилирубина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не более 10%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Важно помнить: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latin typeface="Arial Narrow" pitchFamily="34" charset="0"/>
              </a:rPr>
              <a:t>физиологическая желтуха – диагноз исключения патологических </a:t>
            </a:r>
            <a:r>
              <a:rPr lang="ru-RU" b="1" dirty="0" err="1" smtClean="0">
                <a:latin typeface="Arial Narrow" pitchFamily="34" charset="0"/>
              </a:rPr>
              <a:t>желтух</a:t>
            </a:r>
            <a:r>
              <a:rPr lang="ru-RU" b="1" dirty="0" smtClean="0">
                <a:latin typeface="Arial Narrow" pitchFamily="34" charset="0"/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Arial Narrow" pitchFamily="34" charset="0"/>
              </a:rPr>
              <a:t>у детей с патологическими </a:t>
            </a:r>
            <a:r>
              <a:rPr lang="ru-RU" b="1" dirty="0" err="1" smtClean="0">
                <a:latin typeface="Arial Narrow" pitchFamily="34" charset="0"/>
              </a:rPr>
              <a:t>желтухами</a:t>
            </a:r>
            <a:r>
              <a:rPr lang="ru-RU" b="1" dirty="0" smtClean="0">
                <a:latin typeface="Arial Narrow" pitchFamily="34" charset="0"/>
              </a:rPr>
              <a:t> только по клинико-анамнестическим данным (т.е. без привлечения дополнительных лабораторных исследований) поставить правильный диагноз можно лишь не более чем в 10–15% случаев.</a:t>
            </a:r>
            <a:r>
              <a:rPr lang="ru-RU" b="1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Arial Narrow" pitchFamily="34" charset="0"/>
              </a:rPr>
              <a:t>Визуальная оценка степени желтушности кожных покровов может привести к ошибке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b="1" dirty="0" smtClean="0">
                <a:latin typeface="Arial Narrow" pitchFamily="34" charset="0"/>
              </a:rPr>
              <a:t>      (Американская академия педиатрии – ААП; </a:t>
            </a:r>
            <a:r>
              <a:rPr lang="en-US" b="1" dirty="0" smtClean="0">
                <a:latin typeface="Arial Narrow" pitchFamily="34" charset="0"/>
              </a:rPr>
              <a:t>Pediatrics 2004</a:t>
            </a:r>
            <a:r>
              <a:rPr lang="ru-RU" b="1" dirty="0" smtClean="0">
                <a:latin typeface="Arial Narrow" pitchFamily="34" charset="0"/>
              </a:rPr>
              <a:t>,</a:t>
            </a:r>
            <a:r>
              <a:rPr lang="en-US" b="1" dirty="0" smtClean="0">
                <a:latin typeface="Arial Narrow" pitchFamily="34" charset="0"/>
              </a:rPr>
              <a:t> 114:297-316)</a:t>
            </a:r>
            <a:r>
              <a:rPr lang="ru-RU" b="1" dirty="0" smtClean="0">
                <a:latin typeface="Arial Narrow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Патологическая желтуха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hlink"/>
              </a:buClr>
              <a:buNone/>
            </a:pPr>
            <a:r>
              <a:rPr lang="ru-RU" sz="36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Клинические критерии: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Появление в первые 24 часа жизни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Нарастание после 3-4 суток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Длительное течение (более 3-х недель)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«Волнообразное» течение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Бледность или зеленоватый оттенок кожных покровов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Ухудшение общего состояния ребенка на фоне прогрессирующего нарастания желтухи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Темная окраска мочи или обесцвеченный стул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Патологическая желтуха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None/>
            </a:pPr>
            <a:r>
              <a:rPr lang="ru-RU" sz="36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Лабораторные критерии: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Концентрация общего билирубина в крови более 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256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 у доношенных и более </a:t>
            </a: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171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мкмоль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/л у недоношенных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Относительное увеличение прямой фракции билирубина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Диагностика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err="1" smtClean="0"/>
              <a:t>Лабораторноеисследование</a:t>
            </a:r>
            <a:endParaRPr lang="ru-RU" dirty="0" smtClean="0"/>
          </a:p>
          <a:p>
            <a:r>
              <a:rPr lang="ru-RU" dirty="0" smtClean="0"/>
              <a:t>1.Билирубинвсывороткекрови2.Обшийанализкрови3.</a:t>
            </a:r>
            <a:r>
              <a:rPr lang="en-US" dirty="0" err="1" smtClean="0"/>
              <a:t>Rh</a:t>
            </a:r>
            <a:r>
              <a:rPr lang="en-US" dirty="0" smtClean="0"/>
              <a:t> </a:t>
            </a:r>
            <a:r>
              <a:rPr lang="ru-RU" dirty="0" smtClean="0"/>
              <a:t>фактор, прямаяреакцияКумбса4.Еслижелтухадержится&gt;3 недель–</a:t>
            </a:r>
            <a:r>
              <a:rPr lang="ru-RU" dirty="0" err="1" smtClean="0"/>
              <a:t>фракциибилирубина</a:t>
            </a:r>
            <a:r>
              <a:rPr lang="ru-RU" dirty="0" smtClean="0"/>
              <a:t>, ферментыпечени5.Эхоскопияпечениприподозрениинаэкстрагепатнуюобструкцию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Шкала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Крамера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4" descr="Модифицированная шкала Крамера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242889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86380" y="164305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1 -  73,1-134,3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21455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 2  - 91,8-207,4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29289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3 - 137,7-280,5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35718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      4- 188,7-311,1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4286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b="1" smtClean="0"/>
              <a:t>&gt;255</a:t>
            </a:r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299</TotalTime>
  <Words>1259</Words>
  <Application>Microsoft Office PowerPoint</Application>
  <PresentationFormat>Экран (4:3)</PresentationFormat>
  <Paragraphs>200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НЕОНАТАЛЬНЫЕ ЖЕЛТУХИ.  Проблемы ПМСП</vt:lpstr>
      <vt:lpstr>  Определение</vt:lpstr>
      <vt:lpstr>Физиологическая желтуха</vt:lpstr>
      <vt:lpstr>Физиологическая желтуха</vt:lpstr>
      <vt:lpstr>Важно помнить:</vt:lpstr>
      <vt:lpstr>Патологическая желтуха</vt:lpstr>
      <vt:lpstr>Патологическая желтуха</vt:lpstr>
      <vt:lpstr>Диагностика</vt:lpstr>
      <vt:lpstr>Шкала Крамера</vt:lpstr>
      <vt:lpstr>Гемолитическая болезнь новорожденных </vt:lpstr>
      <vt:lpstr>Преходящие нарушения обмена веществ  Р 70-Р 71</vt:lpstr>
      <vt:lpstr>Клинические проявления билирубиновой энцефалопатии</vt:lpstr>
      <vt:lpstr>Концентрации билирубина высокого риска</vt:lpstr>
      <vt:lpstr>Исходы билирубиновой интоксикации</vt:lpstr>
      <vt:lpstr>Исходы билирубиновой интоксикации</vt:lpstr>
      <vt:lpstr>Данные пациентов с ДЦП, гиперкинетическая форма</vt:lpstr>
      <vt:lpstr>Профилактика повреждения нервной системы</vt:lpstr>
      <vt:lpstr>Профилактика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желтух новорожденных:  нервная система</dc:title>
  <dc:creator>Almaty</dc:creator>
  <cp:lastModifiedBy>Admin</cp:lastModifiedBy>
  <cp:revision>58</cp:revision>
  <dcterms:created xsi:type="dcterms:W3CDTF">2013-10-20T14:50:46Z</dcterms:created>
  <dcterms:modified xsi:type="dcterms:W3CDTF">2013-10-24T08:03:57Z</dcterms:modified>
</cp:coreProperties>
</file>