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8"/>
  </p:notesMasterIdLst>
  <p:sldIdLst>
    <p:sldId id="256" r:id="rId2"/>
    <p:sldId id="258" r:id="rId3"/>
    <p:sldId id="259" r:id="rId4"/>
    <p:sldId id="260" r:id="rId5"/>
    <p:sldId id="261" r:id="rId6"/>
    <p:sldId id="262" r:id="rId7"/>
    <p:sldId id="266" r:id="rId8"/>
    <p:sldId id="267" r:id="rId9"/>
    <p:sldId id="268" r:id="rId10"/>
    <p:sldId id="265" r:id="rId11"/>
    <p:sldId id="269" r:id="rId12"/>
    <p:sldId id="263" r:id="rId13"/>
    <p:sldId id="270" r:id="rId14"/>
    <p:sldId id="282" r:id="rId15"/>
    <p:sldId id="271" r:id="rId16"/>
    <p:sldId id="272" r:id="rId17"/>
    <p:sldId id="274" r:id="rId18"/>
    <p:sldId id="281" r:id="rId19"/>
    <p:sldId id="273" r:id="rId20"/>
    <p:sldId id="275" r:id="rId21"/>
    <p:sldId id="276" r:id="rId22"/>
    <p:sldId id="277" r:id="rId23"/>
    <p:sldId id="278" r:id="rId24"/>
    <p:sldId id="279" r:id="rId25"/>
    <p:sldId id="280" r:id="rId26"/>
    <p:sldId id="284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914" autoAdjust="0"/>
    <p:restoredTop sz="94660"/>
  </p:normalViewPr>
  <p:slideViewPr>
    <p:cSldViewPr>
      <p:cViewPr>
        <p:scale>
          <a:sx n="90" d="100"/>
          <a:sy n="90" d="100"/>
        </p:scale>
        <p:origin x="-36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3824E0-58F5-4858-BF3E-C07CF4818FFC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0F2291-59BD-4163-BE02-5D574FC0F95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0F2291-59BD-4163-BE02-5D574FC0F953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6A4C8-0BCE-4D0C-8A14-80044EEEC47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BC5A4-FF30-4928-B5AB-3AD9877D6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6A4C8-0BCE-4D0C-8A14-80044EEEC47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BC5A4-FF30-4928-B5AB-3AD9877D6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6A4C8-0BCE-4D0C-8A14-80044EEEC47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BC5A4-FF30-4928-B5AB-3AD9877D6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6A4C8-0BCE-4D0C-8A14-80044EEEC47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BC5A4-FF30-4928-B5AB-3AD9877D6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6A4C8-0BCE-4D0C-8A14-80044EEEC47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BC5A4-FF30-4928-B5AB-3AD9877D6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6A4C8-0BCE-4D0C-8A14-80044EEEC47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BC5A4-FF30-4928-B5AB-3AD9877D6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6A4C8-0BCE-4D0C-8A14-80044EEEC47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BC5A4-FF30-4928-B5AB-3AD9877D6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6A4C8-0BCE-4D0C-8A14-80044EEEC47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BC5A4-FF30-4928-B5AB-3AD9877D6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6A4C8-0BCE-4D0C-8A14-80044EEEC47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BC5A4-FF30-4928-B5AB-3AD9877D6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6A4C8-0BCE-4D0C-8A14-80044EEEC47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BC5A4-FF30-4928-B5AB-3AD9877D6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6A4C8-0BCE-4D0C-8A14-80044EEEC47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BC5A4-FF30-4928-B5AB-3AD9877D6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6A4C8-0BCE-4D0C-8A14-80044EEEC47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BC5A4-FF30-4928-B5AB-3AD9877D6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k-KZ" sz="3600" dirty="0" smtClean="0">
                <a:solidFill>
                  <a:srgbClr val="0000FF"/>
                </a:solidFill>
                <a:latin typeface="Arial Black" pitchFamily="34" charset="0"/>
              </a:rPr>
              <a:t>К ПАТОГЕНЕЗУ ЖЕЛТУХ НОВОРОЖДЕННЫХ</a:t>
            </a:r>
            <a:endParaRPr lang="ru-RU" sz="3600" dirty="0">
              <a:solidFill>
                <a:srgbClr val="0000FF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FF"/>
                </a:solidFill>
              </a:rPr>
              <a:t>Доцент кафедры патофизиологии </a:t>
            </a:r>
            <a:r>
              <a:rPr lang="ru-RU" b="1" dirty="0" err="1" smtClean="0">
                <a:solidFill>
                  <a:srgbClr val="0000FF"/>
                </a:solidFill>
              </a:rPr>
              <a:t>КазНМУ</a:t>
            </a:r>
            <a:r>
              <a:rPr lang="ru-RU" b="1" dirty="0" smtClean="0">
                <a:solidFill>
                  <a:srgbClr val="0000FF"/>
                </a:solidFill>
              </a:rPr>
              <a:t> им. С.Д. </a:t>
            </a:r>
            <a:r>
              <a:rPr lang="ru-RU" b="1" dirty="0" err="1" smtClean="0">
                <a:solidFill>
                  <a:srgbClr val="0000FF"/>
                </a:solidFill>
              </a:rPr>
              <a:t>Асфендиярова</a:t>
            </a:r>
            <a:r>
              <a:rPr lang="ru-RU" b="1" dirty="0" smtClean="0">
                <a:solidFill>
                  <a:srgbClr val="0000FF"/>
                </a:solidFill>
              </a:rPr>
              <a:t> </a:t>
            </a:r>
            <a:r>
              <a:rPr lang="ru-RU" b="1" dirty="0" err="1" smtClean="0">
                <a:solidFill>
                  <a:srgbClr val="0000FF"/>
                </a:solidFill>
              </a:rPr>
              <a:t>Рыспекова</a:t>
            </a:r>
            <a:r>
              <a:rPr lang="ru-RU" b="1" dirty="0" smtClean="0">
                <a:solidFill>
                  <a:srgbClr val="0000FF"/>
                </a:solidFill>
              </a:rPr>
              <a:t> Н.Н.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12290" name="AutoShape 2" descr="mk:@MSITStore:D:\Учебники\ROBBINS.CHM::/f4-u1.0-b0-7216-0187-1..50022-5..f018005.jpg"/>
          <p:cNvSpPr>
            <a:spLocks noChangeAspect="1" noChangeArrowheads="1"/>
          </p:cNvSpPr>
          <p:nvPr/>
        </p:nvSpPr>
        <p:spPr bwMode="auto">
          <a:xfrm>
            <a:off x="155575" y="-2743200"/>
            <a:ext cx="2133600" cy="5715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" name="Picture 2" descr="http://im6-tub-kz.yandex.net/i?id=248203098-09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428604"/>
            <a:ext cx="1428750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8" descr="http://im5-tub-kz.yandex.net/i?id=147480643-00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206" y="5072074"/>
            <a:ext cx="1428750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472518" cy="628654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3800" b="1" dirty="0" smtClean="0">
                <a:solidFill>
                  <a:srgbClr val="FFFF00"/>
                </a:solidFill>
              </a:rPr>
              <a:t>Для </a:t>
            </a:r>
            <a:r>
              <a:rPr lang="ru-RU" sz="3800" b="1" i="1" dirty="0" smtClean="0">
                <a:solidFill>
                  <a:srgbClr val="FFFF00"/>
                </a:solidFill>
              </a:rPr>
              <a:t>транзиторной </a:t>
            </a:r>
            <a:r>
              <a:rPr lang="ru-RU" sz="3800" b="1" i="1" dirty="0" err="1" smtClean="0">
                <a:solidFill>
                  <a:srgbClr val="FFFF00"/>
                </a:solidFill>
              </a:rPr>
              <a:t>гипербилирубинемии</a:t>
            </a:r>
            <a:r>
              <a:rPr lang="ru-RU" sz="3800" b="1" i="1" dirty="0" smtClean="0">
                <a:solidFill>
                  <a:srgbClr val="FFFF00"/>
                </a:solidFill>
              </a:rPr>
              <a:t> новорожденных</a:t>
            </a:r>
            <a:r>
              <a:rPr lang="ru-RU" sz="3800" b="1" dirty="0" smtClean="0">
                <a:solidFill>
                  <a:srgbClr val="FFFF00"/>
                </a:solidFill>
              </a:rPr>
              <a:t> характерно: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bg1"/>
                </a:solidFill>
              </a:rPr>
              <a:t> появление желтухи в возрасте более 36 ч жизни. 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bg1"/>
                </a:solidFill>
              </a:rPr>
              <a:t>Почасовой прирост билирубина не должен превышать 3,4 </a:t>
            </a:r>
            <a:r>
              <a:rPr lang="ru-RU" b="1" dirty="0" err="1" smtClean="0">
                <a:solidFill>
                  <a:schemeClr val="bg1"/>
                </a:solidFill>
              </a:rPr>
              <a:t>мкмоль</a:t>
            </a:r>
            <a:r>
              <a:rPr lang="ru-RU" b="1" dirty="0" smtClean="0">
                <a:solidFill>
                  <a:schemeClr val="bg1"/>
                </a:solidFill>
              </a:rPr>
              <a:t>/л ч (85,5 </a:t>
            </a:r>
            <a:r>
              <a:rPr lang="ru-RU" b="1" dirty="0" err="1" smtClean="0">
                <a:solidFill>
                  <a:schemeClr val="bg1"/>
                </a:solidFill>
              </a:rPr>
              <a:t>мкмоль</a:t>
            </a:r>
            <a:r>
              <a:rPr lang="ru-RU" b="1" dirty="0" smtClean="0">
                <a:solidFill>
                  <a:schemeClr val="bg1"/>
                </a:solidFill>
              </a:rPr>
              <a:t> в сутки). 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bg1"/>
                </a:solidFill>
              </a:rPr>
              <a:t>Наибольшая интенсивность желтушного </a:t>
            </a:r>
            <a:r>
              <a:rPr lang="ru-RU" b="1" dirty="0" err="1" smtClean="0">
                <a:solidFill>
                  <a:schemeClr val="bg1"/>
                </a:solidFill>
              </a:rPr>
              <a:t>прокрашивания</a:t>
            </a:r>
            <a:r>
              <a:rPr lang="ru-RU" b="1" dirty="0" smtClean="0">
                <a:solidFill>
                  <a:schemeClr val="bg1"/>
                </a:solidFill>
              </a:rPr>
              <a:t> кожи приходится на 3–5-е сутки, при этом максимальный уровень билирубина не поднимается выше 204 </a:t>
            </a:r>
            <a:r>
              <a:rPr lang="ru-RU" b="1" dirty="0" err="1" smtClean="0">
                <a:solidFill>
                  <a:schemeClr val="bg1"/>
                </a:solidFill>
              </a:rPr>
              <a:t>мкмоль</a:t>
            </a:r>
            <a:r>
              <a:rPr lang="ru-RU" b="1" dirty="0" smtClean="0">
                <a:solidFill>
                  <a:schemeClr val="bg1"/>
                </a:solidFill>
              </a:rPr>
              <a:t>/л. 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bg1"/>
                </a:solidFill>
              </a:rPr>
              <a:t>прогрессирующее снижение уровня билирубина и интенсивности желтухи после 4 суток и угасание ее к 8–10-м суткам. 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bg1"/>
                </a:solidFill>
              </a:rPr>
              <a:t>Общее состояние ребенка не нарушается.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4290"/>
            <a:ext cx="8893175" cy="44448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3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Патологические желтухи </a:t>
            </a:r>
            <a:br>
              <a:rPr lang="ru-RU" sz="3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00042"/>
            <a:ext cx="8929718" cy="5929354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800" b="1" dirty="0" smtClean="0">
                <a:solidFill>
                  <a:schemeClr val="bg1"/>
                </a:solidFill>
                <a:latin typeface="Arial Unicode MS" pitchFamily="34" charset="-128"/>
              </a:rPr>
              <a:t>имеются при рождении или появляются в первые сутки либо на второй неделе жизни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b="1" dirty="0" smtClean="0">
                <a:solidFill>
                  <a:schemeClr val="bg1"/>
                </a:solidFill>
                <a:latin typeface="Arial Unicode MS" pitchFamily="34" charset="-128"/>
              </a:rPr>
              <a:t>сочетаются с признаками гемолиза (анемия, </a:t>
            </a:r>
            <a:r>
              <a:rPr lang="ru-RU" sz="2800" b="1" dirty="0" err="1" smtClean="0">
                <a:solidFill>
                  <a:schemeClr val="bg1"/>
                </a:solidFill>
                <a:latin typeface="Arial Unicode MS" pitchFamily="34" charset="-128"/>
              </a:rPr>
              <a:t>ретикулоцитоз</a:t>
            </a:r>
            <a:r>
              <a:rPr lang="ru-RU" sz="2800" b="1" dirty="0" smtClean="0">
                <a:solidFill>
                  <a:schemeClr val="bg1"/>
                </a:solidFill>
                <a:latin typeface="Arial Unicode MS" pitchFamily="34" charset="-128"/>
              </a:rPr>
              <a:t>, </a:t>
            </a:r>
            <a:r>
              <a:rPr lang="ru-RU" sz="2800" b="1" dirty="0" err="1" smtClean="0">
                <a:solidFill>
                  <a:schemeClr val="bg1"/>
                </a:solidFill>
                <a:latin typeface="Arial Unicode MS" pitchFamily="34" charset="-128"/>
              </a:rPr>
              <a:t>нормобластоз</a:t>
            </a:r>
            <a:r>
              <a:rPr lang="ru-RU" sz="2800" b="1" dirty="0" smtClean="0">
                <a:solidFill>
                  <a:schemeClr val="bg1"/>
                </a:solidFill>
                <a:latin typeface="Arial Unicode MS" pitchFamily="34" charset="-128"/>
              </a:rPr>
              <a:t> ), бледностью, </a:t>
            </a:r>
            <a:r>
              <a:rPr lang="ru-RU" sz="2800" b="1" dirty="0" err="1" smtClean="0">
                <a:solidFill>
                  <a:schemeClr val="bg1"/>
                </a:solidFill>
                <a:latin typeface="Arial Unicode MS" pitchFamily="34" charset="-128"/>
              </a:rPr>
              <a:t>гепато</a:t>
            </a:r>
            <a:r>
              <a:rPr lang="ru-RU" sz="2800" b="1" dirty="0" err="1" smtClean="0">
                <a:solidFill>
                  <a:schemeClr val="bg1"/>
                </a:solidFill>
                <a:latin typeface="Times New Roman" pitchFamily="18" charset="0"/>
              </a:rPr>
              <a:t>-</a:t>
            </a:r>
            <a:r>
              <a:rPr lang="ru-RU" sz="2800" b="1" dirty="0" err="1" smtClean="0">
                <a:solidFill>
                  <a:schemeClr val="bg1"/>
                </a:solidFill>
                <a:latin typeface="Arial Unicode MS" pitchFamily="34" charset="-128"/>
              </a:rPr>
              <a:t>спленомегалией</a:t>
            </a:r>
            <a:r>
              <a:rPr lang="ru-RU" sz="2800" b="1" dirty="0" smtClean="0">
                <a:solidFill>
                  <a:schemeClr val="bg1"/>
                </a:solidFill>
                <a:latin typeface="Arial Unicode MS" pitchFamily="34" charset="-128"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b="1" dirty="0" smtClean="0">
                <a:solidFill>
                  <a:schemeClr val="bg1"/>
                </a:solidFill>
                <a:latin typeface="Arial Unicode MS" pitchFamily="34" charset="-128"/>
              </a:rPr>
              <a:t>длятся более 1 </a:t>
            </a:r>
            <a:r>
              <a:rPr lang="ru-RU" sz="2800" b="1" dirty="0" err="1" smtClean="0">
                <a:solidFill>
                  <a:schemeClr val="bg1"/>
                </a:solidFill>
                <a:latin typeface="Arial Unicode MS" pitchFamily="34" charset="-128"/>
              </a:rPr>
              <a:t>нед</a:t>
            </a:r>
            <a:r>
              <a:rPr lang="ru-RU" sz="2800" b="1" dirty="0" smtClean="0">
                <a:solidFill>
                  <a:schemeClr val="bg1"/>
                </a:solidFill>
                <a:latin typeface="Arial Unicode MS" pitchFamily="34" charset="-128"/>
              </a:rPr>
              <a:t>. у доношенных и 2 </a:t>
            </a:r>
            <a:r>
              <a:rPr lang="ru-RU" sz="2800" b="1" dirty="0" err="1" smtClean="0">
                <a:solidFill>
                  <a:schemeClr val="bg1"/>
                </a:solidFill>
                <a:latin typeface="Arial Unicode MS" pitchFamily="34" charset="-128"/>
              </a:rPr>
              <a:t>нед</a:t>
            </a:r>
            <a:r>
              <a:rPr lang="ru-RU" sz="2800" b="1" dirty="0" smtClean="0">
                <a:solidFill>
                  <a:schemeClr val="bg1"/>
                </a:solidFill>
                <a:latin typeface="Arial Unicode MS" pitchFamily="34" charset="-128"/>
              </a:rPr>
              <a:t>. – у недоношенных детей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b="1" dirty="0" smtClean="0">
                <a:solidFill>
                  <a:schemeClr val="bg1"/>
                </a:solidFill>
                <a:latin typeface="Arial Unicode MS" pitchFamily="34" charset="-128"/>
              </a:rPr>
              <a:t>Темп нарастания </a:t>
            </a:r>
            <a:r>
              <a:rPr lang="ru-RU" sz="2800" b="1" dirty="0" err="1" smtClean="0">
                <a:solidFill>
                  <a:schemeClr val="bg1"/>
                </a:solidFill>
                <a:latin typeface="Arial Unicode MS" pitchFamily="34" charset="-128"/>
              </a:rPr>
              <a:t>неконъюгированного</a:t>
            </a:r>
            <a:r>
              <a:rPr lang="ru-RU" sz="2800" b="1" dirty="0" smtClean="0">
                <a:solidFill>
                  <a:schemeClr val="bg1"/>
                </a:solidFill>
                <a:latin typeface="Arial Unicode MS" pitchFamily="34" charset="-128"/>
              </a:rPr>
              <a:t> билирубина составляет &gt;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</a:rPr>
              <a:t>3,4</a:t>
            </a:r>
            <a:r>
              <a:rPr lang="ru-RU" sz="2800" b="1" dirty="0" smtClean="0">
                <a:solidFill>
                  <a:schemeClr val="bg1"/>
                </a:solidFill>
                <a:latin typeface="Arial Unicode MS" pitchFamily="34" charset="-128"/>
              </a:rPr>
              <a:t> </a:t>
            </a:r>
            <a:r>
              <a:rPr lang="ru-RU" sz="2800" b="1" dirty="0" err="1" smtClean="0">
                <a:solidFill>
                  <a:schemeClr val="bg1"/>
                </a:solidFill>
                <a:latin typeface="Arial Unicode MS" pitchFamily="34" charset="-128"/>
              </a:rPr>
              <a:t>мкмоль</a:t>
            </a:r>
            <a:r>
              <a:rPr lang="ru-RU" sz="2800" b="1" dirty="0" smtClean="0">
                <a:solidFill>
                  <a:schemeClr val="bg1"/>
                </a:solidFill>
                <a:latin typeface="Arial Unicode MS" pitchFamily="34" charset="-128"/>
              </a:rPr>
              <a:t>/л/ч  или &gt; 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</a:rPr>
              <a:t>85</a:t>
            </a:r>
            <a:r>
              <a:rPr lang="ru-RU" sz="2800" b="1" dirty="0" smtClean="0">
                <a:solidFill>
                  <a:schemeClr val="bg1"/>
                </a:solidFill>
                <a:latin typeface="Arial Unicode MS" pitchFamily="34" charset="-128"/>
              </a:rPr>
              <a:t> </a:t>
            </a:r>
            <a:r>
              <a:rPr lang="ru-RU" sz="2800" b="1" dirty="0" err="1" smtClean="0">
                <a:solidFill>
                  <a:schemeClr val="bg1"/>
                </a:solidFill>
                <a:latin typeface="Arial Unicode MS" pitchFamily="34" charset="-128"/>
              </a:rPr>
              <a:t>мкмоль</a:t>
            </a:r>
            <a:r>
              <a:rPr lang="ru-RU" sz="2800" b="1" dirty="0" smtClean="0">
                <a:solidFill>
                  <a:schemeClr val="bg1"/>
                </a:solidFill>
                <a:latin typeface="Arial Unicode MS" pitchFamily="34" charset="-128"/>
              </a:rPr>
              <a:t>/л/</a:t>
            </a:r>
            <a:r>
              <a:rPr lang="ru-RU" sz="2800" b="1" dirty="0" err="1" smtClean="0">
                <a:solidFill>
                  <a:schemeClr val="bg1"/>
                </a:solidFill>
                <a:latin typeface="Arial Unicode MS" pitchFamily="34" charset="-128"/>
              </a:rPr>
              <a:t>сут</a:t>
            </a:r>
            <a:r>
              <a:rPr lang="ru-RU" sz="2800" b="1" dirty="0" smtClean="0">
                <a:solidFill>
                  <a:schemeClr val="bg1"/>
                </a:solidFill>
                <a:latin typeface="Arial Unicode MS" pitchFamily="34" charset="-128"/>
              </a:rPr>
              <a:t>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b="1" dirty="0" smtClean="0">
                <a:solidFill>
                  <a:schemeClr val="bg1"/>
                </a:solidFill>
                <a:latin typeface="Arial Unicode MS" pitchFamily="34" charset="-128"/>
              </a:rPr>
              <a:t>уровень НБ в сыворотке пуповинной крови – &gt;60 </a:t>
            </a:r>
            <a:r>
              <a:rPr lang="ru-RU" sz="2800" b="1" dirty="0" err="1" smtClean="0">
                <a:solidFill>
                  <a:schemeClr val="bg1"/>
                </a:solidFill>
                <a:latin typeface="Arial Unicode MS" pitchFamily="34" charset="-128"/>
              </a:rPr>
              <a:t>мкмоль</a:t>
            </a:r>
            <a:r>
              <a:rPr lang="ru-RU" sz="2800" b="1" dirty="0" smtClean="0">
                <a:solidFill>
                  <a:schemeClr val="bg1"/>
                </a:solidFill>
                <a:latin typeface="Arial Unicode MS" pitchFamily="34" charset="-128"/>
              </a:rPr>
              <a:t>/л или 85 </a:t>
            </a:r>
            <a:r>
              <a:rPr lang="ru-RU" sz="2800" b="1" dirty="0" err="1" smtClean="0">
                <a:solidFill>
                  <a:schemeClr val="bg1"/>
                </a:solidFill>
                <a:latin typeface="Arial Unicode MS" pitchFamily="34" charset="-128"/>
              </a:rPr>
              <a:t>мкмоль</a:t>
            </a:r>
            <a:r>
              <a:rPr lang="ru-RU" sz="2800" b="1" dirty="0" smtClean="0">
                <a:solidFill>
                  <a:schemeClr val="bg1"/>
                </a:solidFill>
                <a:latin typeface="Arial Unicode MS" pitchFamily="34" charset="-128"/>
              </a:rPr>
              <a:t>/л – в первые 12 ч жизни, максимальные величины НБ превышают 221 </a:t>
            </a:r>
            <a:r>
              <a:rPr lang="ru-RU" sz="2800" b="1" dirty="0" err="1" smtClean="0">
                <a:solidFill>
                  <a:schemeClr val="bg1"/>
                </a:solidFill>
                <a:latin typeface="Arial Unicode MS" pitchFamily="34" charset="-128"/>
              </a:rPr>
              <a:t>мкмоль</a:t>
            </a:r>
            <a:r>
              <a:rPr lang="ru-RU" b="1" dirty="0" smtClean="0">
                <a:solidFill>
                  <a:schemeClr val="bg1"/>
                </a:solidFill>
                <a:latin typeface="Arial Unicode MS" pitchFamily="34" charset="-128"/>
              </a:rPr>
              <a:t>/</a:t>
            </a:r>
            <a:r>
              <a:rPr lang="ru-RU" sz="2800" b="1" dirty="0" smtClean="0">
                <a:solidFill>
                  <a:schemeClr val="bg1"/>
                </a:solidFill>
                <a:latin typeface="Arial Unicode MS" pitchFamily="34" charset="-128"/>
              </a:rPr>
              <a:t>л</a:t>
            </a:r>
            <a:r>
              <a:rPr lang="ru-RU" b="1" dirty="0" smtClean="0">
                <a:solidFill>
                  <a:schemeClr val="bg1"/>
                </a:solidFill>
                <a:latin typeface="Arial Unicode MS" pitchFamily="34" charset="-128"/>
              </a:rPr>
              <a:t> </a:t>
            </a:r>
            <a:endParaRPr lang="ru-RU" b="1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ru-RU" sz="2000" b="1" dirty="0" smtClean="0">
              <a:solidFill>
                <a:schemeClr val="bg1"/>
              </a:solidFill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0"/>
            <a:ext cx="8715436" cy="6858000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sz="4100" b="1" dirty="0" smtClean="0">
                <a:solidFill>
                  <a:srgbClr val="FFFF00"/>
                </a:solidFill>
              </a:rPr>
              <a:t>Классификация </a:t>
            </a:r>
            <a:r>
              <a:rPr lang="ru-RU" sz="4100" b="1" dirty="0" err="1" smtClean="0">
                <a:solidFill>
                  <a:srgbClr val="FFFF00"/>
                </a:solidFill>
              </a:rPr>
              <a:t>желтух</a:t>
            </a:r>
            <a:r>
              <a:rPr lang="ru-RU" sz="4100" b="1" dirty="0" smtClean="0">
                <a:solidFill>
                  <a:srgbClr val="FFFF00"/>
                </a:solidFill>
              </a:rPr>
              <a:t> </a:t>
            </a:r>
            <a:endParaRPr lang="ru-RU" sz="4100" b="1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rgbClr val="FFFF00"/>
                </a:solidFill>
              </a:rPr>
              <a:t>(</a:t>
            </a:r>
            <a:r>
              <a:rPr lang="ru-RU" sz="3600" b="1" dirty="0" smtClean="0">
                <a:solidFill>
                  <a:srgbClr val="FFFF00"/>
                </a:solidFill>
              </a:rPr>
              <a:t>по Н.П. </a:t>
            </a:r>
            <a:r>
              <a:rPr lang="ru-RU" sz="3600" b="1" dirty="0" err="1" smtClean="0">
                <a:solidFill>
                  <a:srgbClr val="FFFF00"/>
                </a:solidFill>
              </a:rPr>
              <a:t>Шабалову</a:t>
            </a:r>
            <a:r>
              <a:rPr lang="ru-RU" sz="3600" b="1" dirty="0" smtClean="0">
                <a:solidFill>
                  <a:srgbClr val="FFFF00"/>
                </a:solidFill>
              </a:rPr>
              <a:t>, 2004)</a:t>
            </a:r>
          </a:p>
          <a:p>
            <a:pPr>
              <a:buFont typeface="Wingdings" pitchFamily="2" charset="2"/>
              <a:buChar char="Ø"/>
            </a:pPr>
            <a:r>
              <a:rPr lang="ru-RU" sz="4500" b="1" dirty="0" smtClean="0">
                <a:solidFill>
                  <a:schemeClr val="bg1"/>
                </a:solidFill>
              </a:rPr>
              <a:t>по патогенезу:</a:t>
            </a:r>
          </a:p>
          <a:p>
            <a:r>
              <a:rPr lang="ru-RU" sz="4500" b="1" dirty="0" smtClean="0">
                <a:solidFill>
                  <a:srgbClr val="FFFF00"/>
                </a:solidFill>
              </a:rPr>
              <a:t>вследствие повышенного образования билирубина (</a:t>
            </a:r>
            <a:r>
              <a:rPr lang="ru-RU" sz="4500" b="1" i="1" dirty="0" err="1" smtClean="0">
                <a:solidFill>
                  <a:srgbClr val="FFFF00"/>
                </a:solidFill>
              </a:rPr>
              <a:t>надпеченочные</a:t>
            </a:r>
            <a:r>
              <a:rPr lang="ru-RU" sz="4500" b="1" i="1" dirty="0" smtClean="0">
                <a:solidFill>
                  <a:srgbClr val="FFFF00"/>
                </a:solidFill>
              </a:rPr>
              <a:t> , гемолитические)</a:t>
            </a:r>
            <a:r>
              <a:rPr lang="ru-RU" sz="4500" b="1" dirty="0" smtClean="0">
                <a:solidFill>
                  <a:srgbClr val="FFFF00"/>
                </a:solidFill>
              </a:rPr>
              <a:t> </a:t>
            </a:r>
          </a:p>
          <a:p>
            <a:r>
              <a:rPr lang="ru-RU" sz="4500" b="1" dirty="0" smtClean="0">
                <a:solidFill>
                  <a:srgbClr val="FFFF00"/>
                </a:solidFill>
              </a:rPr>
              <a:t>вследствие пониженного клиренса билирубина (</a:t>
            </a:r>
            <a:r>
              <a:rPr lang="ru-RU" sz="4500" b="1" i="1" dirty="0" smtClean="0">
                <a:solidFill>
                  <a:srgbClr val="FFFF00"/>
                </a:solidFill>
              </a:rPr>
              <a:t>печеночные)</a:t>
            </a:r>
            <a:r>
              <a:rPr lang="ru-RU" sz="4500" b="1" dirty="0" smtClean="0">
                <a:solidFill>
                  <a:srgbClr val="FFFF00"/>
                </a:solidFill>
              </a:rPr>
              <a:t> </a:t>
            </a:r>
          </a:p>
          <a:p>
            <a:r>
              <a:rPr lang="ru-RU" sz="4500" b="1" dirty="0" err="1" smtClean="0">
                <a:solidFill>
                  <a:srgbClr val="FFFF00"/>
                </a:solidFill>
              </a:rPr>
              <a:t>обструктивно-механические</a:t>
            </a:r>
            <a:r>
              <a:rPr lang="ru-RU" sz="4500" b="1" dirty="0" smtClean="0">
                <a:solidFill>
                  <a:srgbClr val="FFFF00"/>
                </a:solidFill>
              </a:rPr>
              <a:t> (</a:t>
            </a:r>
            <a:r>
              <a:rPr lang="ru-RU" sz="4500" b="1" i="1" dirty="0" err="1" smtClean="0">
                <a:solidFill>
                  <a:srgbClr val="FFFF00"/>
                </a:solidFill>
              </a:rPr>
              <a:t>подпеченочные</a:t>
            </a:r>
            <a:r>
              <a:rPr lang="ru-RU" sz="4500" b="1" i="1" dirty="0" smtClean="0">
                <a:solidFill>
                  <a:srgbClr val="FFFF00"/>
                </a:solidFill>
              </a:rPr>
              <a:t>)</a:t>
            </a:r>
            <a:r>
              <a:rPr lang="ru-RU" sz="4500" b="1" dirty="0" smtClean="0">
                <a:solidFill>
                  <a:srgbClr val="FFFF00"/>
                </a:solidFill>
              </a:rPr>
              <a:t>; </a:t>
            </a:r>
          </a:p>
          <a:p>
            <a:r>
              <a:rPr lang="ru-RU" sz="4500" b="1" i="1" dirty="0" smtClean="0">
                <a:solidFill>
                  <a:srgbClr val="FFFF00"/>
                </a:solidFill>
              </a:rPr>
              <a:t>смешанного генеза</a:t>
            </a:r>
            <a:endParaRPr lang="ru-RU" sz="4500" b="1" dirty="0" smtClean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4500" b="1" dirty="0" smtClean="0">
                <a:solidFill>
                  <a:schemeClr val="bg1"/>
                </a:solidFill>
              </a:rPr>
              <a:t>по лабораторным данным:    </a:t>
            </a:r>
          </a:p>
          <a:p>
            <a:r>
              <a:rPr lang="ru-RU" sz="4500" b="1" dirty="0" err="1" smtClean="0">
                <a:solidFill>
                  <a:srgbClr val="FFFF00"/>
                </a:solidFill>
              </a:rPr>
              <a:t>гипербилирубинемии</a:t>
            </a:r>
            <a:r>
              <a:rPr lang="ru-RU" sz="4500" b="1" dirty="0" smtClean="0">
                <a:solidFill>
                  <a:srgbClr val="FFFF00"/>
                </a:solidFill>
              </a:rPr>
              <a:t> с преобладанием </a:t>
            </a:r>
            <a:r>
              <a:rPr lang="ru-RU" sz="4500" b="1" dirty="0" err="1" smtClean="0">
                <a:solidFill>
                  <a:srgbClr val="FFFF00"/>
                </a:solidFill>
              </a:rPr>
              <a:t>неконьюгированного</a:t>
            </a:r>
            <a:r>
              <a:rPr lang="ru-RU" sz="4500" b="1" dirty="0" smtClean="0">
                <a:solidFill>
                  <a:srgbClr val="FFFF00"/>
                </a:solidFill>
              </a:rPr>
              <a:t> билирубина </a:t>
            </a:r>
          </a:p>
          <a:p>
            <a:r>
              <a:rPr lang="ru-RU" sz="4500" b="1" dirty="0" err="1" smtClean="0">
                <a:solidFill>
                  <a:srgbClr val="FFFF00"/>
                </a:solidFill>
              </a:rPr>
              <a:t>гипербилирубинемии</a:t>
            </a:r>
            <a:r>
              <a:rPr lang="ru-RU" sz="4500" b="1" dirty="0" smtClean="0">
                <a:solidFill>
                  <a:srgbClr val="FFFF00"/>
                </a:solidFill>
              </a:rPr>
              <a:t> с преобладанием </a:t>
            </a:r>
            <a:r>
              <a:rPr lang="ru-RU" sz="4500" b="1" dirty="0" err="1" smtClean="0">
                <a:solidFill>
                  <a:srgbClr val="FFFF00"/>
                </a:solidFill>
              </a:rPr>
              <a:t>коньюгированного</a:t>
            </a:r>
            <a:r>
              <a:rPr lang="ru-RU" sz="4500" b="1" dirty="0" smtClean="0">
                <a:solidFill>
                  <a:srgbClr val="FFFF00"/>
                </a:solidFill>
              </a:rPr>
              <a:t>   билирубина</a:t>
            </a:r>
          </a:p>
          <a:p>
            <a:pPr>
              <a:buFont typeface="Wingdings" pitchFamily="2" charset="2"/>
              <a:buChar char="Ø"/>
            </a:pPr>
            <a:r>
              <a:rPr lang="ru-RU" sz="4500" b="1" dirty="0" smtClean="0">
                <a:solidFill>
                  <a:schemeClr val="bg1"/>
                </a:solidFill>
              </a:rPr>
              <a:t>По </a:t>
            </a:r>
            <a:r>
              <a:rPr lang="ru-RU" sz="4500" b="1" dirty="0" smtClean="0">
                <a:solidFill>
                  <a:schemeClr val="bg1"/>
                </a:solidFill>
              </a:rPr>
              <a:t>происхождению:</a:t>
            </a:r>
            <a:endParaRPr lang="ru-RU" sz="4500" b="1" dirty="0" smtClean="0">
              <a:solidFill>
                <a:schemeClr val="bg1"/>
              </a:solidFill>
            </a:endParaRPr>
          </a:p>
          <a:p>
            <a:r>
              <a:rPr lang="ru-RU" sz="4500" b="1" dirty="0" smtClean="0">
                <a:solidFill>
                  <a:srgbClr val="FFFF00"/>
                </a:solidFill>
              </a:rPr>
              <a:t>наследственные</a:t>
            </a:r>
          </a:p>
          <a:p>
            <a:r>
              <a:rPr lang="ru-RU" sz="4500" b="1" dirty="0" smtClean="0">
                <a:solidFill>
                  <a:srgbClr val="FFFF00"/>
                </a:solidFill>
              </a:rPr>
              <a:t>приобретенные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0"/>
            <a:ext cx="8858312" cy="6643710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sz="3800" b="1" i="1" dirty="0" smtClean="0">
                <a:solidFill>
                  <a:srgbClr val="FFFF00"/>
                </a:solidFill>
              </a:rPr>
              <a:t>Причины приобретенных </a:t>
            </a:r>
            <a:r>
              <a:rPr lang="ru-RU" sz="3800" b="1" i="1" dirty="0" err="1" smtClean="0">
                <a:solidFill>
                  <a:srgbClr val="FFFF00"/>
                </a:solidFill>
              </a:rPr>
              <a:t>желтух</a:t>
            </a:r>
            <a:r>
              <a:rPr lang="ru-RU" sz="3800" b="1" i="1" dirty="0" smtClean="0">
                <a:solidFill>
                  <a:srgbClr val="FFFF00"/>
                </a:solidFill>
              </a:rPr>
              <a:t> вследствие повышенного образования билирубина являются:</a:t>
            </a:r>
            <a:endParaRPr lang="ru-RU" sz="3800" b="1" dirty="0" smtClean="0">
              <a:solidFill>
                <a:srgbClr val="FFFF00"/>
              </a:solidFill>
            </a:endParaRPr>
          </a:p>
          <a:p>
            <a:pPr lvl="0"/>
            <a:r>
              <a:rPr lang="ru-RU" sz="3300" b="1" dirty="0" smtClean="0">
                <a:solidFill>
                  <a:schemeClr val="bg1"/>
                </a:solidFill>
              </a:rPr>
              <a:t>Гемолитическая болезнь новорожденных (ГБН) - заболевание, обусловленное иммунологическим конфликтом из-за несовместимости крови плода и матери по </a:t>
            </a:r>
            <a:r>
              <a:rPr lang="ru-RU" sz="3300" b="1" dirty="0" err="1" smtClean="0">
                <a:solidFill>
                  <a:schemeClr val="bg1"/>
                </a:solidFill>
              </a:rPr>
              <a:t>эритроцитарным</a:t>
            </a:r>
            <a:r>
              <a:rPr lang="ru-RU" sz="3300" b="1" dirty="0" smtClean="0">
                <a:solidFill>
                  <a:schemeClr val="bg1"/>
                </a:solidFill>
              </a:rPr>
              <a:t> антигенам. Известно 14 основных </a:t>
            </a:r>
            <a:r>
              <a:rPr lang="ru-RU" sz="3300" b="1" dirty="0" err="1" smtClean="0">
                <a:solidFill>
                  <a:schemeClr val="bg1"/>
                </a:solidFill>
              </a:rPr>
              <a:t>эритроцитарных</a:t>
            </a:r>
            <a:r>
              <a:rPr lang="ru-RU" sz="3300" b="1" dirty="0" smtClean="0">
                <a:solidFill>
                  <a:schemeClr val="bg1"/>
                </a:solidFill>
              </a:rPr>
              <a:t> групповых систем, объединяющих более 100 антигенов. Наиболее частой причиной  ГБН является несовместимость плода и матери по резус или АВ0-антигенам.</a:t>
            </a:r>
          </a:p>
          <a:p>
            <a:pPr lvl="0"/>
            <a:r>
              <a:rPr lang="ru-RU" sz="3300" b="1" dirty="0" smtClean="0">
                <a:solidFill>
                  <a:schemeClr val="bg1"/>
                </a:solidFill>
              </a:rPr>
              <a:t>Кровоизлияния  </a:t>
            </a:r>
          </a:p>
          <a:p>
            <a:pPr lvl="0"/>
            <a:r>
              <a:rPr lang="ru-RU" sz="3300" b="1" dirty="0" smtClean="0">
                <a:solidFill>
                  <a:schemeClr val="bg1"/>
                </a:solidFill>
              </a:rPr>
              <a:t>Полицитемия</a:t>
            </a:r>
            <a:r>
              <a:rPr lang="ru-RU" sz="3300" b="1" i="1" dirty="0" smtClean="0">
                <a:solidFill>
                  <a:schemeClr val="bg1"/>
                </a:solidFill>
              </a:rPr>
              <a:t> </a:t>
            </a:r>
            <a:endParaRPr lang="ru-RU" sz="3300" b="1" dirty="0" smtClean="0">
              <a:solidFill>
                <a:schemeClr val="bg1"/>
              </a:solidFill>
            </a:endParaRPr>
          </a:p>
          <a:p>
            <a:pPr lvl="0"/>
            <a:r>
              <a:rPr lang="ru-RU" sz="3300" b="1" dirty="0" smtClean="0">
                <a:solidFill>
                  <a:schemeClr val="bg1"/>
                </a:solidFill>
              </a:rPr>
              <a:t>Лекарственный гемолиз (окситоцин матери, витамин К в больших дозах, сульфаниламиды; др.)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0"/>
            <a:ext cx="8858312" cy="664371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3400" b="1" i="1" dirty="0" smtClean="0">
                <a:solidFill>
                  <a:srgbClr val="FFFF00"/>
                </a:solidFill>
              </a:rPr>
              <a:t>Причины приобретенных </a:t>
            </a:r>
            <a:r>
              <a:rPr lang="ru-RU" sz="3400" b="1" i="1" dirty="0" err="1" smtClean="0">
                <a:solidFill>
                  <a:srgbClr val="FFFF00"/>
                </a:solidFill>
              </a:rPr>
              <a:t>желтух</a:t>
            </a:r>
            <a:r>
              <a:rPr lang="ru-RU" sz="3400" b="1" i="1" dirty="0" smtClean="0">
                <a:solidFill>
                  <a:srgbClr val="FFFF00"/>
                </a:solidFill>
              </a:rPr>
              <a:t> вследствие повышенного образования билирубина являются:</a:t>
            </a:r>
            <a:endParaRPr lang="ru-RU" sz="3400" b="1" dirty="0" smtClean="0">
              <a:solidFill>
                <a:srgbClr val="FFFF00"/>
              </a:solidFill>
            </a:endParaRPr>
          </a:p>
          <a:p>
            <a:pPr lvl="0"/>
            <a:r>
              <a:rPr lang="ru-RU" b="1" dirty="0" smtClean="0">
                <a:solidFill>
                  <a:schemeClr val="bg1"/>
                </a:solidFill>
              </a:rPr>
              <a:t>Повышенная </a:t>
            </a:r>
            <a:r>
              <a:rPr lang="ru-RU" b="1" dirty="0" err="1" smtClean="0">
                <a:solidFill>
                  <a:schemeClr val="bg1"/>
                </a:solidFill>
              </a:rPr>
              <a:t>энтеро-гепатогенная</a:t>
            </a:r>
            <a:r>
              <a:rPr lang="ru-RU" b="1" dirty="0" smtClean="0">
                <a:solidFill>
                  <a:schemeClr val="bg1"/>
                </a:solidFill>
              </a:rPr>
              <a:t> циркуляция билирубина (пилоростеноз, непроходимость кишечника и др.</a:t>
            </a:r>
          </a:p>
          <a:p>
            <a:pPr lvl="0"/>
            <a:r>
              <a:rPr lang="ru-RU" b="1" dirty="0" smtClean="0">
                <a:solidFill>
                  <a:schemeClr val="bg1"/>
                </a:solidFill>
              </a:rPr>
              <a:t>Витамин </a:t>
            </a:r>
            <a:r>
              <a:rPr lang="ru-RU" b="1" dirty="0" err="1" smtClean="0">
                <a:solidFill>
                  <a:schemeClr val="bg1"/>
                </a:solidFill>
              </a:rPr>
              <a:t>Е-дефицитная</a:t>
            </a:r>
            <a:r>
              <a:rPr lang="ru-RU" b="1" dirty="0" smtClean="0">
                <a:solidFill>
                  <a:schemeClr val="bg1"/>
                </a:solidFill>
              </a:rPr>
              <a:t> анемия </a:t>
            </a:r>
          </a:p>
          <a:p>
            <a:pPr lvl="0"/>
            <a:r>
              <a:rPr lang="ru-RU" b="1" dirty="0" smtClean="0">
                <a:solidFill>
                  <a:schemeClr val="bg1"/>
                </a:solidFill>
              </a:rPr>
              <a:t>Иммунопатологические болезни матери: аутоиммунная гемолитическая анемия, красная волчанка </a:t>
            </a:r>
          </a:p>
          <a:p>
            <a:pPr lvl="0"/>
            <a:r>
              <a:rPr lang="ru-RU" b="1" dirty="0" smtClean="0">
                <a:solidFill>
                  <a:schemeClr val="bg1"/>
                </a:solidFill>
              </a:rPr>
              <a:t>Врожденные инфекции (герпес, краснуха, токсоплазмоз, </a:t>
            </a:r>
            <a:r>
              <a:rPr lang="ru-RU" b="1" dirty="0" smtClean="0">
                <a:solidFill>
                  <a:schemeClr val="bg1"/>
                </a:solidFill>
              </a:rPr>
              <a:t>сифилис, </a:t>
            </a:r>
            <a:r>
              <a:rPr lang="ru-RU" b="1" dirty="0" err="1" smtClean="0">
                <a:solidFill>
                  <a:schemeClr val="bg1"/>
                </a:solidFill>
              </a:rPr>
              <a:t>листериоз</a:t>
            </a:r>
            <a:r>
              <a:rPr lang="ru-RU" b="1" dirty="0" smtClean="0">
                <a:solidFill>
                  <a:schemeClr val="bg1"/>
                </a:solidFill>
              </a:rPr>
              <a:t>, </a:t>
            </a:r>
            <a:r>
              <a:rPr lang="ru-RU" b="1" dirty="0" err="1" smtClean="0">
                <a:solidFill>
                  <a:schemeClr val="bg1"/>
                </a:solidFill>
              </a:rPr>
              <a:t>цитомегаловирусная</a:t>
            </a:r>
            <a:r>
              <a:rPr lang="ru-RU" b="1" dirty="0" smtClean="0">
                <a:solidFill>
                  <a:schemeClr val="bg1"/>
                </a:solidFill>
              </a:rPr>
              <a:t> инфекция), </a:t>
            </a:r>
            <a:r>
              <a:rPr lang="ru-RU" b="1" dirty="0" err="1" smtClean="0">
                <a:solidFill>
                  <a:schemeClr val="bg1"/>
                </a:solidFill>
              </a:rPr>
              <a:t>неонатальный</a:t>
            </a:r>
            <a:r>
              <a:rPr lang="ru-RU" b="1" dirty="0" smtClean="0">
                <a:solidFill>
                  <a:schemeClr val="bg1"/>
                </a:solidFill>
              </a:rPr>
              <a:t> сепсис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i="1" dirty="0" smtClean="0">
                <a:solidFill>
                  <a:srgbClr val="FFFF00"/>
                </a:solidFill>
              </a:rPr>
              <a:t>Причины наследственных </a:t>
            </a:r>
            <a:r>
              <a:rPr lang="ru-RU" b="1" i="1" dirty="0" err="1" smtClean="0">
                <a:solidFill>
                  <a:srgbClr val="FFFF00"/>
                </a:solidFill>
              </a:rPr>
              <a:t>желтух</a:t>
            </a:r>
            <a:r>
              <a:rPr lang="ru-RU" b="1" i="1" dirty="0" smtClean="0">
                <a:solidFill>
                  <a:srgbClr val="FFFF00"/>
                </a:solidFill>
              </a:rPr>
              <a:t> вследствие повышенного образования билирубина являются:</a:t>
            </a:r>
            <a:endParaRPr lang="ru-RU" b="1" dirty="0" smtClean="0">
              <a:solidFill>
                <a:srgbClr val="FFFF00"/>
              </a:solidFill>
            </a:endParaRPr>
          </a:p>
          <a:p>
            <a:pPr lvl="0"/>
            <a:endParaRPr lang="ru-RU" dirty="0" smtClean="0"/>
          </a:p>
          <a:p>
            <a:pPr lvl="0"/>
            <a:r>
              <a:rPr lang="ru-RU" b="1" dirty="0" err="1" smtClean="0">
                <a:solidFill>
                  <a:schemeClr val="bg1"/>
                </a:solidFill>
              </a:rPr>
              <a:t>Эритромембранопатии</a:t>
            </a:r>
            <a:r>
              <a:rPr lang="ru-RU" b="1" dirty="0" smtClean="0">
                <a:solidFill>
                  <a:schemeClr val="bg1"/>
                </a:solidFill>
              </a:rPr>
              <a:t> (микросфероцитарная анемия </a:t>
            </a:r>
            <a:r>
              <a:rPr lang="ru-RU" b="1" dirty="0" err="1" smtClean="0">
                <a:solidFill>
                  <a:schemeClr val="bg1"/>
                </a:solidFill>
              </a:rPr>
              <a:t>Минковского-Шоффара</a:t>
            </a:r>
            <a:r>
              <a:rPr lang="ru-RU" b="1" dirty="0" smtClean="0">
                <a:solidFill>
                  <a:schemeClr val="bg1"/>
                </a:solidFill>
              </a:rPr>
              <a:t>, </a:t>
            </a:r>
            <a:r>
              <a:rPr lang="ru-RU" b="1" dirty="0" err="1" smtClean="0">
                <a:solidFill>
                  <a:schemeClr val="bg1"/>
                </a:solidFill>
              </a:rPr>
              <a:t>эллиптоцитоз</a:t>
            </a:r>
            <a:r>
              <a:rPr lang="ru-RU" b="1" dirty="0" smtClean="0">
                <a:solidFill>
                  <a:schemeClr val="bg1"/>
                </a:solidFill>
              </a:rPr>
              <a:t>)</a:t>
            </a:r>
          </a:p>
          <a:p>
            <a:pPr lvl="0"/>
            <a:r>
              <a:rPr lang="ru-RU" b="1" dirty="0" err="1" smtClean="0">
                <a:solidFill>
                  <a:schemeClr val="bg1"/>
                </a:solidFill>
              </a:rPr>
              <a:t>Эритроэнзимапатии</a:t>
            </a:r>
            <a:r>
              <a:rPr lang="ru-RU" b="1" dirty="0" smtClean="0">
                <a:solidFill>
                  <a:schemeClr val="bg1"/>
                </a:solidFill>
              </a:rPr>
              <a:t> (дефицит в эритроцитах глюкозо-6-фосфатдегидрогеназы, </a:t>
            </a:r>
            <a:r>
              <a:rPr lang="ru-RU" b="1" dirty="0" err="1" smtClean="0">
                <a:solidFill>
                  <a:schemeClr val="bg1"/>
                </a:solidFill>
              </a:rPr>
              <a:t>пируваткиназы</a:t>
            </a:r>
            <a:r>
              <a:rPr lang="ru-RU" b="1" dirty="0" smtClean="0">
                <a:solidFill>
                  <a:schemeClr val="bg1"/>
                </a:solidFill>
              </a:rPr>
              <a:t> и др. ферментов </a:t>
            </a:r>
            <a:r>
              <a:rPr lang="ru-RU" b="1" dirty="0" err="1" smtClean="0">
                <a:solidFill>
                  <a:schemeClr val="bg1"/>
                </a:solidFill>
              </a:rPr>
              <a:t>энергообразования</a:t>
            </a:r>
            <a:r>
              <a:rPr lang="ru-RU" b="1" dirty="0" smtClean="0">
                <a:solidFill>
                  <a:schemeClr val="bg1"/>
                </a:solidFill>
              </a:rPr>
              <a:t>)</a:t>
            </a:r>
          </a:p>
          <a:p>
            <a:pPr lvl="0"/>
            <a:r>
              <a:rPr lang="ru-RU" b="1" dirty="0" err="1" smtClean="0">
                <a:solidFill>
                  <a:schemeClr val="bg1"/>
                </a:solidFill>
              </a:rPr>
              <a:t>Гемоглобинопатии</a:t>
            </a:r>
            <a:r>
              <a:rPr lang="ru-RU" b="1" dirty="0" smtClean="0">
                <a:solidFill>
                  <a:schemeClr val="bg1"/>
                </a:solidFill>
              </a:rPr>
              <a:t> (качественные и количественные дефекты цепей глобина)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472518" cy="628654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FFFF00"/>
                </a:solidFill>
              </a:rPr>
              <a:t>Для гемолитических </a:t>
            </a:r>
            <a:r>
              <a:rPr lang="ru-RU" sz="3600" b="1" dirty="0" err="1" smtClean="0">
                <a:solidFill>
                  <a:srgbClr val="FFFF00"/>
                </a:solidFill>
              </a:rPr>
              <a:t>желтух</a:t>
            </a:r>
            <a:r>
              <a:rPr lang="ru-RU" sz="3600" b="1" dirty="0" smtClean="0">
                <a:solidFill>
                  <a:srgbClr val="FFFF00"/>
                </a:solidFill>
              </a:rPr>
              <a:t> характерно: 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желтуха на бледном фоне (лимонная желтуха)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увеличение печени и селезенки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повышение в сыворотке крови уровня непрямого билирубина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разная степень тяжести анемии с </a:t>
            </a:r>
            <a:r>
              <a:rPr lang="ru-RU" b="1" dirty="0" err="1" smtClean="0">
                <a:solidFill>
                  <a:schemeClr val="bg1"/>
                </a:solidFill>
              </a:rPr>
              <a:t>ретикулоцитозом</a:t>
            </a:r>
            <a:r>
              <a:rPr lang="ru-RU" b="1" dirty="0" smtClean="0">
                <a:solidFill>
                  <a:schemeClr val="bg1"/>
                </a:solidFill>
              </a:rPr>
              <a:t>. 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тяжесть состояния ребенка обусловлена не только </a:t>
            </a:r>
            <a:r>
              <a:rPr lang="ru-RU" b="1" dirty="0" err="1" smtClean="0">
                <a:solidFill>
                  <a:schemeClr val="bg1"/>
                </a:solidFill>
              </a:rPr>
              <a:t>билирубиновой</a:t>
            </a:r>
            <a:r>
              <a:rPr lang="ru-RU" b="1" dirty="0" smtClean="0">
                <a:solidFill>
                  <a:schemeClr val="bg1"/>
                </a:solidFill>
              </a:rPr>
              <a:t> интоксикацией, но и выраженностью анемии (тканевая и </a:t>
            </a:r>
            <a:r>
              <a:rPr lang="ru-RU" b="1" dirty="0" err="1" smtClean="0">
                <a:solidFill>
                  <a:schemeClr val="bg1"/>
                </a:solidFill>
              </a:rPr>
              <a:t>гемическая</a:t>
            </a:r>
            <a:r>
              <a:rPr lang="ru-RU" b="1" dirty="0" smtClean="0">
                <a:solidFill>
                  <a:schemeClr val="bg1"/>
                </a:solidFill>
              </a:rPr>
              <a:t> гипоксия).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52"/>
            <a:ext cx="8929718" cy="671514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700" b="1" i="1" dirty="0" smtClean="0">
                <a:solidFill>
                  <a:srgbClr val="FFFF00"/>
                </a:solidFill>
              </a:rPr>
              <a:t>Причины приобретенных </a:t>
            </a:r>
            <a:r>
              <a:rPr lang="ru-RU" sz="2700" b="1" i="1" dirty="0" err="1" smtClean="0">
                <a:solidFill>
                  <a:srgbClr val="FFFF00"/>
                </a:solidFill>
              </a:rPr>
              <a:t>желтух</a:t>
            </a:r>
            <a:r>
              <a:rPr lang="ru-RU" sz="2700" b="1" i="1" dirty="0" smtClean="0">
                <a:solidFill>
                  <a:srgbClr val="FFFF00"/>
                </a:solidFill>
              </a:rPr>
              <a:t> вследствие пониженного клиренса билирубина (печеночные желтухи) </a:t>
            </a:r>
          </a:p>
          <a:p>
            <a:pPr>
              <a:buNone/>
            </a:pPr>
            <a:r>
              <a:rPr lang="ru-RU" sz="2700" b="1" dirty="0" smtClean="0">
                <a:solidFill>
                  <a:srgbClr val="FFFF00"/>
                </a:solidFill>
              </a:rPr>
              <a:t>      </a:t>
            </a: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kk-KZ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онъюгационные</a:t>
            </a: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желтухи». </a:t>
            </a:r>
          </a:p>
          <a:p>
            <a:pPr lvl="0">
              <a:buFont typeface="Wingdings" pitchFamily="2" charset="2"/>
              <a:buChar char="Ø"/>
            </a:pP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Дефициты гормонов (гипотиреоз, </a:t>
            </a:r>
            <a:r>
              <a:rPr lang="ru-RU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гипопитуитаризм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или их избыток (желтуха материнского молока)</a:t>
            </a:r>
          </a:p>
          <a:p>
            <a:pPr>
              <a:buNone/>
            </a:pPr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Желтуха от материнского молока  встречается    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 на 50 - 200 новорожденных (0,5 -2%), находящихся на грудном вскармливании. 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Длительность желтухи составляет от 3 до 6 недель.  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Диагностическим тестом является отмена грудного вскармливания на 2–3 сутки, на фоне чего желтуха начинает быстро 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разрешаться</a:t>
            </a:r>
            <a:endParaRPr lang="ru-RU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700" b="1" dirty="0" smtClean="0"/>
              <a:t/>
            </a:r>
            <a:br>
              <a:rPr lang="ru-RU" sz="2700" b="1" dirty="0" smtClean="0"/>
            </a:br>
            <a:endParaRPr lang="ru-RU" sz="27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52"/>
            <a:ext cx="8929718" cy="7072362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3000" b="1" i="1" dirty="0" smtClean="0">
                <a:solidFill>
                  <a:srgbClr val="FFFF00"/>
                </a:solidFill>
              </a:rPr>
              <a:t>Желтуха материнского молока 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FFFF00"/>
                </a:solidFill>
              </a:rPr>
              <a:t>      </a:t>
            </a:r>
            <a:r>
              <a:rPr lang="ru-RU" sz="29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Патогенез: </a:t>
            </a:r>
          </a:p>
          <a:p>
            <a:r>
              <a:rPr lang="ru-RU" sz="29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низкая конъюгация билирубина, вследствие тормозящего влияния </a:t>
            </a:r>
            <a:r>
              <a:rPr lang="ru-RU" sz="29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прегнандиола</a:t>
            </a:r>
            <a:r>
              <a:rPr lang="ru-RU" sz="29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который содержится в избыточном количестве в крови некоторых женщин в послеродовом </a:t>
            </a:r>
            <a:r>
              <a:rPr lang="ru-RU" sz="29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периоде</a:t>
            </a:r>
            <a:endParaRPr lang="ru-RU" sz="29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9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высокая активность </a:t>
            </a:r>
            <a:r>
              <a:rPr lang="ru-RU" sz="29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липопротеидлипазы</a:t>
            </a:r>
            <a:r>
              <a:rPr lang="ru-RU" sz="29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высокое содержание СЖК и высокая активность  </a:t>
            </a:r>
            <a:r>
              <a:rPr lang="ru-RU" sz="29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бета-глюкуронидазы</a:t>
            </a:r>
            <a:r>
              <a:rPr lang="ru-RU" sz="29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ru-RU" sz="29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нарушение состава микрофлоры кишечника  новорожденных,  что приводит к сниженной экскреции </a:t>
            </a:r>
            <a:r>
              <a:rPr lang="ru-RU" sz="29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билирубина </a:t>
            </a:r>
            <a:endParaRPr lang="ru-RU" sz="29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9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(содержание </a:t>
            </a:r>
            <a:r>
              <a:rPr lang="en-US" sz="29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Bifidobacterium</a:t>
            </a:r>
            <a:r>
              <a:rPr lang="ru-RU" sz="29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 грудном молоке  матерей и кале новорожденных с диагностированной желтухой от материнского молока значительно ниже,  чем  у здоровых)  </a:t>
            </a:r>
          </a:p>
          <a:p>
            <a:pPr>
              <a:buNone/>
            </a:pP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b="1" i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Причины приобретенных </a:t>
            </a:r>
            <a:r>
              <a:rPr lang="ru-RU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желтух</a:t>
            </a:r>
            <a:r>
              <a:rPr lang="ru-RU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вследствие пониженного клиренса билирубина</a:t>
            </a:r>
          </a:p>
          <a:p>
            <a:pPr algn="ctr">
              <a:buNone/>
            </a:pPr>
            <a:endParaRPr lang="ru-RU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Энергетическая и водная </a:t>
            </a:r>
            <a:r>
              <a:rPr lang="ru-RU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депривация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(желтуха грудного вскармливания)</a:t>
            </a:r>
          </a:p>
          <a:p>
            <a:pPr lvl="0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Инфекционные гепатиты </a:t>
            </a:r>
          </a:p>
          <a:p>
            <a:pPr lvl="0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Токсические гепатиты (сепсис, отравления, лекарственные)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 descr="mk:@MSITStore:D:\Учебники\ROBBINS.CHM::/f4-u1.0-b0-7216-0187-1..50022-5..f018005.jpg"/>
          <p:cNvSpPr>
            <a:spLocks noChangeAspect="1" noChangeArrowheads="1"/>
          </p:cNvSpPr>
          <p:nvPr/>
        </p:nvSpPr>
        <p:spPr bwMode="auto">
          <a:xfrm>
            <a:off x="155575" y="-2743200"/>
            <a:ext cx="2133600" cy="5715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mk:@MSITStore:D:\Учебники\ROBBINS.CHM::/f4-u1.0-b0-7216-0187-1..50022-5..f018005.jpg"/>
          <p:cNvSpPr>
            <a:spLocks noChangeAspect="1" noChangeArrowheads="1"/>
          </p:cNvSpPr>
          <p:nvPr/>
        </p:nvSpPr>
        <p:spPr bwMode="auto">
          <a:xfrm>
            <a:off x="155575" y="-2743200"/>
            <a:ext cx="2133600" cy="5715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mk:@MSITStore:D:\Учебники\ROBBINS.CHM::/f4-u1.0-b0-7216-0187-1..50022-5..f018005.jpg"/>
          <p:cNvSpPr>
            <a:spLocks noChangeAspect="1" noChangeArrowheads="1"/>
          </p:cNvSpPr>
          <p:nvPr/>
        </p:nvSpPr>
        <p:spPr bwMode="auto">
          <a:xfrm>
            <a:off x="155575" y="-2743200"/>
            <a:ext cx="2133600" cy="5715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mk:@MSITStore:D:\Учебники\ROBBINS.CHM::/f4-u1.0-b0-7216-0187-1..50022-5..f018005.jpg"/>
          <p:cNvSpPr>
            <a:spLocks noChangeAspect="1" noChangeArrowheads="1"/>
          </p:cNvSpPr>
          <p:nvPr/>
        </p:nvSpPr>
        <p:spPr bwMode="auto">
          <a:xfrm>
            <a:off x="155575" y="-2743200"/>
            <a:ext cx="2133600" cy="5715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mk:@MSITStore:D:\Учебники\ROBBINS.CHM::/f4-u1.0-b0-7216-0187-1..50022-5..f018005.jpg"/>
          <p:cNvSpPr>
            <a:spLocks noChangeAspect="1" noChangeArrowheads="1"/>
          </p:cNvSpPr>
          <p:nvPr/>
        </p:nvSpPr>
        <p:spPr bwMode="auto">
          <a:xfrm>
            <a:off x="155575" y="-2743200"/>
            <a:ext cx="2133600" cy="5715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2" name="AutoShape 12" descr="mk:@MSITStore:D:\Учебники\ROBBINS.CHM::/f4-u1.0-b0-7216-0187-1..50022-5..f018005.jpg"/>
          <p:cNvSpPr>
            <a:spLocks noChangeAspect="1" noChangeArrowheads="1"/>
          </p:cNvSpPr>
          <p:nvPr/>
        </p:nvSpPr>
        <p:spPr bwMode="auto">
          <a:xfrm>
            <a:off x="155575" y="-2743200"/>
            <a:ext cx="2133600" cy="5715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4" name="AutoShape 14" descr="mk:@MSITStore:D:\Учебники\ROBBINS.CHM::/f4-u1.0-b0-7216-0187-1..50022-5..f018005.jpg"/>
          <p:cNvSpPr>
            <a:spLocks noChangeAspect="1" noChangeArrowheads="1"/>
          </p:cNvSpPr>
          <p:nvPr/>
        </p:nvSpPr>
        <p:spPr bwMode="auto">
          <a:xfrm>
            <a:off x="155575" y="-2743200"/>
            <a:ext cx="2133600" cy="5715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6" name="AutoShape 16" descr="mk:@MSITStore:D:\Учебники\ROBBINS.CHM::/f4-u1.0-b0-7216-0187-1..50022-5..f018005.jpg"/>
          <p:cNvSpPr>
            <a:spLocks noChangeAspect="1" noChangeArrowheads="1"/>
          </p:cNvSpPr>
          <p:nvPr/>
        </p:nvSpPr>
        <p:spPr bwMode="auto">
          <a:xfrm>
            <a:off x="155575" y="-2743200"/>
            <a:ext cx="2133600" cy="5715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8" name="AutoShape 18" descr="mk:@MSITStore:D:\Учебники\ROBBINS.CHM::/f4-u1.0-b0-7216-0187-1..50022-5..f018005.jpg"/>
          <p:cNvSpPr>
            <a:spLocks noChangeAspect="1" noChangeArrowheads="1"/>
          </p:cNvSpPr>
          <p:nvPr/>
        </p:nvSpPr>
        <p:spPr bwMode="auto">
          <a:xfrm>
            <a:off x="155575" y="-2743200"/>
            <a:ext cx="2133600" cy="5715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80" name="AutoShape 20" descr="mk:@MSITStore:D:\Учебники\ROBBINS.CHM::/f4-u1.0-b0-7216-0187-1..50022-5..f018005.jpg"/>
          <p:cNvSpPr>
            <a:spLocks noChangeAspect="1" noChangeArrowheads="1"/>
          </p:cNvSpPr>
          <p:nvPr/>
        </p:nvSpPr>
        <p:spPr bwMode="auto">
          <a:xfrm>
            <a:off x="155575" y="-2743200"/>
            <a:ext cx="2133600" cy="5715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82" name="AutoShape 22" descr="mk:@MSITStore:D:\Учебники\ROBBINS.CHM::/f4-u1.0-b0-7216-0187-1..50022-5..f018005.jpg"/>
          <p:cNvSpPr>
            <a:spLocks noChangeAspect="1" noChangeArrowheads="1"/>
          </p:cNvSpPr>
          <p:nvPr/>
        </p:nvSpPr>
        <p:spPr bwMode="auto">
          <a:xfrm>
            <a:off x="155575" y="-2743200"/>
            <a:ext cx="2133600" cy="5715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9" name="Picture 4" descr="пищ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4214842" cy="6858000"/>
          </a:xfrm>
          <a:prstGeom prst="rect">
            <a:avLst/>
          </a:prstGeom>
        </p:spPr>
      </p:pic>
      <p:sp>
        <p:nvSpPr>
          <p:cNvPr id="15386" name="Rectangle 26"/>
          <p:cNvSpPr>
            <a:spLocks noChangeArrowheads="1"/>
          </p:cNvSpPr>
          <p:nvPr/>
        </p:nvSpPr>
        <p:spPr bwMode="auto">
          <a:xfrm>
            <a:off x="4214810" y="0"/>
            <a:ext cx="4929190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Желтуха  -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симптомокомплекс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характеризующийся желтым окрашиванием кожи и слизистых оболочек, обусловленный накоплением в тканях и крови билирубина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FFFF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Билирубин образуется из гемоглобина.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FFFF00"/>
                </a:solidFill>
                <a:effectLst/>
              </a:rPr>
              <a:t>При распаде 1 г гемоглобина образуется 34 мг билирубина</a:t>
            </a:r>
            <a:r>
              <a:rPr lang="ru-RU" sz="2800" b="1" dirty="0" smtClean="0">
                <a:solidFill>
                  <a:srgbClr val="FFFF00"/>
                </a:solidFill>
                <a:effectLst/>
              </a:rPr>
              <a:t>.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0"/>
            <a:ext cx="8229600" cy="85725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2400" b="1" i="1" dirty="0" smtClean="0">
                <a:solidFill>
                  <a:srgbClr val="FFFF00"/>
                </a:solidFill>
              </a:rPr>
              <a:t>Причины наследственных </a:t>
            </a:r>
            <a:r>
              <a:rPr lang="ru-RU" sz="2400" b="1" i="1" dirty="0" err="1" smtClean="0">
                <a:solidFill>
                  <a:srgbClr val="FFFF00"/>
                </a:solidFill>
              </a:rPr>
              <a:t>желтух</a:t>
            </a:r>
            <a:r>
              <a:rPr lang="ru-RU" sz="2400" b="1" i="1" dirty="0" smtClean="0">
                <a:solidFill>
                  <a:srgbClr val="FFFF00"/>
                </a:solidFill>
              </a:rPr>
              <a:t> вследствие пониженного клиренса билирубина</a:t>
            </a:r>
            <a:endParaRPr lang="ru-RU" sz="2400" b="1" dirty="0">
              <a:solidFill>
                <a:srgbClr val="FFFF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809625"/>
            <a:ext cx="4724400" cy="604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4786314" y="714356"/>
            <a:ext cx="4214842" cy="614364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lvl="0" indent="-342900">
              <a:buFont typeface="Wingdings" pitchFamily="2" charset="2"/>
              <a:buChar char="ü"/>
            </a:pPr>
            <a:r>
              <a:rPr lang="ru-RU" sz="3000" b="1" dirty="0" smtClean="0">
                <a:solidFill>
                  <a:schemeClr val="bg1"/>
                </a:solidFill>
              </a:rPr>
              <a:t>Дефект захвата билирубина</a:t>
            </a:r>
          </a:p>
          <a:p>
            <a:pPr marL="342900" lvl="0" indent="-342900"/>
            <a:r>
              <a:rPr lang="ru-RU" sz="3000" b="1" dirty="0" smtClean="0">
                <a:solidFill>
                  <a:schemeClr val="bg1"/>
                </a:solidFill>
              </a:rPr>
              <a:t>    </a:t>
            </a:r>
            <a:r>
              <a:rPr lang="ru-RU" sz="3000" b="1" dirty="0" err="1" smtClean="0">
                <a:solidFill>
                  <a:schemeClr val="bg1"/>
                </a:solidFill>
              </a:rPr>
              <a:t>гепатоцитами</a:t>
            </a:r>
            <a:r>
              <a:rPr lang="ru-RU" sz="3000" b="1" dirty="0" smtClean="0">
                <a:solidFill>
                  <a:schemeClr val="bg1"/>
                </a:solidFill>
              </a:rPr>
              <a:t>   (болезнь </a:t>
            </a:r>
            <a:r>
              <a:rPr lang="ru-RU" sz="3000" b="1" dirty="0" err="1" smtClean="0">
                <a:solidFill>
                  <a:schemeClr val="bg1"/>
                </a:solidFill>
              </a:rPr>
              <a:t>Жильбера</a:t>
            </a:r>
            <a:r>
              <a:rPr lang="ru-RU" sz="3000" b="1" dirty="0" smtClean="0">
                <a:solidFill>
                  <a:schemeClr val="bg1"/>
                </a:solidFill>
              </a:rPr>
              <a:t>)</a:t>
            </a:r>
          </a:p>
          <a:p>
            <a:pPr marL="342900" lvl="0" indent="-342900">
              <a:buFont typeface="Wingdings" pitchFamily="2" charset="2"/>
              <a:buChar char="ü"/>
            </a:pPr>
            <a:r>
              <a:rPr lang="ru-RU" sz="3000" b="1" dirty="0" smtClean="0">
                <a:solidFill>
                  <a:schemeClr val="bg1"/>
                </a:solidFill>
              </a:rPr>
              <a:t>Дефекты конъюгации билирубина (синдромы </a:t>
            </a:r>
            <a:r>
              <a:rPr lang="ru-RU" sz="3000" b="1" dirty="0" err="1" smtClean="0">
                <a:solidFill>
                  <a:schemeClr val="bg1"/>
                </a:solidFill>
              </a:rPr>
              <a:t>Криглера</a:t>
            </a:r>
            <a:r>
              <a:rPr lang="ru-RU" sz="3000" b="1" dirty="0" smtClean="0">
                <a:solidFill>
                  <a:schemeClr val="bg1"/>
                </a:solidFill>
              </a:rPr>
              <a:t>–</a:t>
            </a:r>
            <a:r>
              <a:rPr lang="ru-RU" sz="3000" b="1" dirty="0" err="1" smtClean="0">
                <a:solidFill>
                  <a:schemeClr val="bg1"/>
                </a:solidFill>
              </a:rPr>
              <a:t>Наджара</a:t>
            </a:r>
            <a:r>
              <a:rPr lang="ru-RU" sz="3000" b="1" dirty="0" smtClean="0">
                <a:solidFill>
                  <a:schemeClr val="bg1"/>
                </a:solidFill>
              </a:rPr>
              <a:t> I и II типа, </a:t>
            </a:r>
            <a:r>
              <a:rPr lang="ru-RU" sz="3000" b="1" dirty="0" err="1" smtClean="0">
                <a:solidFill>
                  <a:schemeClr val="bg1"/>
                </a:solidFill>
              </a:rPr>
              <a:t>Люцей</a:t>
            </a:r>
            <a:r>
              <a:rPr lang="ru-RU" sz="3000" b="1" dirty="0" smtClean="0">
                <a:solidFill>
                  <a:schemeClr val="bg1"/>
                </a:solidFill>
              </a:rPr>
              <a:t>–</a:t>
            </a:r>
            <a:r>
              <a:rPr lang="ru-RU" sz="3000" b="1" dirty="0" err="1" smtClean="0">
                <a:solidFill>
                  <a:schemeClr val="bg1"/>
                </a:solidFill>
              </a:rPr>
              <a:t>Дрисколла</a:t>
            </a:r>
            <a:r>
              <a:rPr lang="ru-RU" sz="3000" b="1" dirty="0" smtClean="0">
                <a:solidFill>
                  <a:schemeClr val="bg1"/>
                </a:solidFill>
              </a:rPr>
              <a:t>)</a:t>
            </a:r>
          </a:p>
          <a:p>
            <a:pPr marL="342900" lvl="0" indent="-342900">
              <a:buFont typeface="Wingdings" pitchFamily="2" charset="2"/>
              <a:buChar char="ü"/>
            </a:pPr>
            <a:r>
              <a:rPr lang="ru-RU" sz="3000" b="1" dirty="0" smtClean="0">
                <a:solidFill>
                  <a:schemeClr val="bg1"/>
                </a:solidFill>
              </a:rPr>
              <a:t>Дефекты экскреции билирубина из </a:t>
            </a:r>
            <a:r>
              <a:rPr lang="ru-RU" sz="3000" b="1" dirty="0" err="1" smtClean="0">
                <a:solidFill>
                  <a:schemeClr val="bg1"/>
                </a:solidFill>
              </a:rPr>
              <a:t>гепатоцита</a:t>
            </a:r>
            <a:r>
              <a:rPr lang="ru-RU" sz="3000" b="1" dirty="0" smtClean="0">
                <a:solidFill>
                  <a:schemeClr val="bg1"/>
                </a:solidFill>
              </a:rPr>
              <a:t> (синдромы </a:t>
            </a:r>
            <a:r>
              <a:rPr lang="ru-RU" sz="3000" b="1" dirty="0" err="1" smtClean="0">
                <a:solidFill>
                  <a:schemeClr val="bg1"/>
                </a:solidFill>
              </a:rPr>
              <a:t>Дабина</a:t>
            </a:r>
            <a:r>
              <a:rPr lang="ru-RU" sz="3000" b="1" dirty="0" smtClean="0">
                <a:solidFill>
                  <a:schemeClr val="bg1"/>
                </a:solidFill>
              </a:rPr>
              <a:t>–Джонса, Ротора )</a:t>
            </a:r>
          </a:p>
          <a:p>
            <a:pPr marL="342900" lvl="0" indent="-342900"/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5840435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3800" b="1" i="1" dirty="0" smtClean="0">
                <a:solidFill>
                  <a:srgbClr val="FFFF00"/>
                </a:solidFill>
              </a:rPr>
              <a:t>Для </a:t>
            </a:r>
            <a:r>
              <a:rPr lang="ru-RU" sz="3800" b="1" i="1" dirty="0" err="1" smtClean="0">
                <a:solidFill>
                  <a:srgbClr val="FFFF00"/>
                </a:solidFill>
              </a:rPr>
              <a:t>желтух</a:t>
            </a:r>
            <a:r>
              <a:rPr lang="ru-RU" sz="3800" b="1" i="1" dirty="0" smtClean="0">
                <a:solidFill>
                  <a:srgbClr val="FFFF00"/>
                </a:solidFill>
              </a:rPr>
              <a:t> вследствие нарушения конъюгации билирубина  характерно:</a:t>
            </a:r>
            <a:endParaRPr lang="ru-RU" sz="3800" b="1" dirty="0" smtClean="0">
              <a:solidFill>
                <a:srgbClr val="FFFF00"/>
              </a:solidFill>
            </a:endParaRPr>
          </a:p>
          <a:p>
            <a:pPr lvl="0"/>
            <a:r>
              <a:rPr lang="ru-RU" b="1" dirty="0" err="1" smtClean="0">
                <a:solidFill>
                  <a:schemeClr val="bg1"/>
                </a:solidFill>
              </a:rPr>
              <a:t>Гипербилирубинемия</a:t>
            </a:r>
            <a:r>
              <a:rPr lang="ru-RU" b="1" dirty="0" smtClean="0">
                <a:solidFill>
                  <a:schemeClr val="bg1"/>
                </a:solidFill>
              </a:rPr>
              <a:t> с преобладанием непрямого билирубина</a:t>
            </a:r>
          </a:p>
          <a:p>
            <a:pPr lvl="0"/>
            <a:r>
              <a:rPr lang="ru-RU" b="1" dirty="0" smtClean="0">
                <a:solidFill>
                  <a:schemeClr val="bg1"/>
                </a:solidFill>
              </a:rPr>
              <a:t>Невысокий почасовой прирост билирубина</a:t>
            </a:r>
          </a:p>
          <a:p>
            <a:pPr lvl="0"/>
            <a:r>
              <a:rPr lang="ru-RU" b="1" dirty="0" smtClean="0">
                <a:solidFill>
                  <a:schemeClr val="bg1"/>
                </a:solidFill>
              </a:rPr>
              <a:t>Более позднее начало желтухи – с 3-4 суток жизни</a:t>
            </a:r>
          </a:p>
          <a:p>
            <a:pPr lvl="0"/>
            <a:r>
              <a:rPr lang="ru-RU" b="1" dirty="0" smtClean="0">
                <a:solidFill>
                  <a:schemeClr val="bg1"/>
                </a:solidFill>
              </a:rPr>
              <a:t>Отсутствие признаков гемолиза</a:t>
            </a:r>
          </a:p>
          <a:p>
            <a:pPr lvl="0"/>
            <a:r>
              <a:rPr lang="ru-RU" b="1" dirty="0" smtClean="0">
                <a:solidFill>
                  <a:schemeClr val="bg1"/>
                </a:solidFill>
              </a:rPr>
              <a:t>Отсутствие </a:t>
            </a:r>
            <a:r>
              <a:rPr lang="ru-RU" b="1" dirty="0" err="1" smtClean="0">
                <a:solidFill>
                  <a:schemeClr val="bg1"/>
                </a:solidFill>
              </a:rPr>
              <a:t>спленомегалии</a:t>
            </a:r>
            <a:endParaRPr lang="ru-RU" b="1" dirty="0" smtClean="0">
              <a:solidFill>
                <a:schemeClr val="bg1"/>
              </a:solidFill>
            </a:endParaRPr>
          </a:p>
          <a:p>
            <a:pPr lvl="0"/>
            <a:r>
              <a:rPr lang="ru-RU" b="1" dirty="0" smtClean="0">
                <a:solidFill>
                  <a:schemeClr val="bg1"/>
                </a:solidFill>
              </a:rPr>
              <a:t>Длительное течение</a:t>
            </a:r>
          </a:p>
          <a:p>
            <a:pPr lvl="0"/>
            <a:r>
              <a:rPr lang="ru-RU" b="1" dirty="0" smtClean="0">
                <a:solidFill>
                  <a:schemeClr val="bg1"/>
                </a:solidFill>
              </a:rPr>
              <a:t>Нормальная окраска мочи</a:t>
            </a:r>
          </a:p>
          <a:p>
            <a:pPr lvl="0"/>
            <a:r>
              <a:rPr lang="ru-RU" b="1" dirty="0" smtClean="0">
                <a:solidFill>
                  <a:schemeClr val="bg1"/>
                </a:solidFill>
              </a:rPr>
              <a:t>Нормальная окраска кала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258204" cy="6215106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Избыток </a:t>
            </a:r>
            <a:r>
              <a:rPr lang="ru-RU" b="1" dirty="0" err="1" smtClean="0">
                <a:solidFill>
                  <a:schemeClr val="bg1"/>
                </a:solidFill>
              </a:rPr>
              <a:t>неконъюгированного</a:t>
            </a:r>
            <a:r>
              <a:rPr lang="ru-RU" b="1" dirty="0" smtClean="0">
                <a:solidFill>
                  <a:schemeClr val="bg1"/>
                </a:solidFill>
              </a:rPr>
              <a:t> билирубина (НБ) </a:t>
            </a:r>
          </a:p>
          <a:p>
            <a:pPr algn="ctr">
              <a:buNone/>
            </a:pPr>
            <a:endParaRPr lang="ru-RU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повреждает аксоны,  мембраны нейронов, активность </a:t>
            </a:r>
            <a:r>
              <a:rPr lang="ru-RU" b="1" dirty="0" err="1" smtClean="0">
                <a:solidFill>
                  <a:schemeClr val="bg1"/>
                </a:solidFill>
              </a:rPr>
              <a:t>аденилатциклазы</a:t>
            </a:r>
            <a:r>
              <a:rPr lang="ru-RU" b="1" dirty="0" smtClean="0">
                <a:solidFill>
                  <a:schemeClr val="bg1"/>
                </a:solidFill>
              </a:rPr>
              <a:t>,  </a:t>
            </a:r>
            <a:r>
              <a:rPr lang="ru-RU" b="1" dirty="0" err="1" smtClean="0">
                <a:solidFill>
                  <a:schemeClr val="bg1"/>
                </a:solidFill>
              </a:rPr>
              <a:t>АТФ-азы</a:t>
            </a:r>
            <a:r>
              <a:rPr lang="ru-RU" b="1" dirty="0" smtClean="0">
                <a:solidFill>
                  <a:schemeClr val="bg1"/>
                </a:solidFill>
              </a:rPr>
              <a:t>, 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 активность </a:t>
            </a:r>
            <a:r>
              <a:rPr lang="ru-RU" b="1" dirty="0" err="1" smtClean="0">
                <a:solidFill>
                  <a:schemeClr val="bg1"/>
                </a:solidFill>
              </a:rPr>
              <a:t>цитохром</a:t>
            </a:r>
            <a:r>
              <a:rPr lang="ru-RU" b="1" dirty="0" smtClean="0">
                <a:solidFill>
                  <a:schemeClr val="bg1"/>
                </a:solidFill>
              </a:rPr>
              <a:t> С оксидазы в митохондриях мозга </a:t>
            </a:r>
          </a:p>
          <a:p>
            <a:pPr algn="ctr">
              <a:buNone/>
            </a:pPr>
            <a:endParaRPr lang="ru-RU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развитие тяжелой тканевой гипоксии</a:t>
            </a:r>
          </a:p>
          <a:p>
            <a:pPr algn="ctr"/>
            <a:endParaRPr lang="ru-RU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транзиторная неврологическая дисфункция, острая </a:t>
            </a:r>
            <a:r>
              <a:rPr lang="ru-RU" b="1" dirty="0" err="1" smtClean="0">
                <a:solidFill>
                  <a:schemeClr val="bg1"/>
                </a:solidFill>
              </a:rPr>
              <a:t>билирубиновая</a:t>
            </a:r>
            <a:r>
              <a:rPr lang="ru-RU" b="1" dirty="0" smtClean="0">
                <a:solidFill>
                  <a:schemeClr val="bg1"/>
                </a:solidFill>
              </a:rPr>
              <a:t> энцефалопатия ядерная желтуха.  </a:t>
            </a:r>
          </a:p>
          <a:p>
            <a:endParaRPr lang="ru-RU" b="1" dirty="0" smtClean="0">
              <a:solidFill>
                <a:schemeClr val="bg1"/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4214810" y="1000108"/>
            <a:ext cx="1000132" cy="285752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4214810" y="4572008"/>
            <a:ext cx="1000132" cy="285752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4286248" y="3429000"/>
            <a:ext cx="1000132" cy="285752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1214414" y="1857364"/>
            <a:ext cx="71438" cy="285752"/>
          </a:xfrm>
          <a:prstGeom prst="downArrow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1285852" y="2357430"/>
            <a:ext cx="71438" cy="357190"/>
          </a:xfrm>
          <a:prstGeom prst="downArrow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472518" cy="5840435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FF00"/>
                </a:solidFill>
              </a:rPr>
              <a:t>Мозг новорожденного более чувствителен к токсическому действию НБ вследствие: 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отсутствия в нем </a:t>
            </a:r>
            <a:r>
              <a:rPr lang="ru-RU" b="1" dirty="0" err="1" smtClean="0">
                <a:solidFill>
                  <a:schemeClr val="bg1"/>
                </a:solidFill>
              </a:rPr>
              <a:t>лигандина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очень низкой активности </a:t>
            </a:r>
            <a:r>
              <a:rPr lang="ru-RU" b="1" dirty="0" err="1" smtClean="0">
                <a:solidFill>
                  <a:schemeClr val="bg1"/>
                </a:solidFill>
              </a:rPr>
              <a:t>билирубин-оксигеназной</a:t>
            </a:r>
            <a:r>
              <a:rPr lang="ru-RU" b="1" dirty="0" smtClean="0">
                <a:solidFill>
                  <a:schemeClr val="bg1"/>
                </a:solidFill>
              </a:rPr>
              <a:t> системы, окисляющей НБ и делающей его нетоксичным. 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нервная ткань новорожденного содержит большое количество </a:t>
            </a:r>
            <a:r>
              <a:rPr lang="ru-RU" b="1" dirty="0" err="1" smtClean="0">
                <a:solidFill>
                  <a:schemeClr val="bg1"/>
                </a:solidFill>
              </a:rPr>
              <a:t>ганглиозидов</a:t>
            </a:r>
            <a:r>
              <a:rPr lang="ru-RU" b="1" dirty="0" smtClean="0">
                <a:solidFill>
                  <a:schemeClr val="bg1"/>
                </a:solidFill>
              </a:rPr>
              <a:t> и </a:t>
            </a:r>
            <a:r>
              <a:rPr lang="ru-RU" b="1" dirty="0" err="1" smtClean="0">
                <a:solidFill>
                  <a:schemeClr val="bg1"/>
                </a:solidFill>
              </a:rPr>
              <a:t>сфингомиелина</a:t>
            </a:r>
            <a:r>
              <a:rPr lang="ru-RU" b="1" dirty="0" smtClean="0">
                <a:solidFill>
                  <a:schemeClr val="bg1"/>
                </a:solidFill>
              </a:rPr>
              <a:t>, к которым НБ имеет большое сродство.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591187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Нейротоксичность</a:t>
            </a:r>
            <a:r>
              <a:rPr lang="ru-RU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непрямого билирубина повышается при:</a:t>
            </a:r>
            <a:endParaRPr lang="ru-RU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повышении проницаемости гематоэнцефалического барьера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гиперосмолярность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в том числе вследствие гипергликемии, ацидоз, кровоизлияния в мозг и его оболочки, судороги, </a:t>
            </a:r>
            <a:r>
              <a:rPr lang="ru-RU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нейроинфекции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эндотоксинемия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0"/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 недоношенных детей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при тяжелой асфиксии, гипотермии, голодании, тяжелой гипогликемии и анемии   (у недоношенных новорожденных энцефалопатия развивается при вдвое меньшей концентрации билирубина в крови, чем у рожденных в срок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 </a:t>
            </a:r>
            <a:endPara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гипоальбуминемии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и снижении способности альбумина связывать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НБ</a:t>
            </a:r>
            <a:endPara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86874" cy="6429420"/>
          </a:xfrm>
        </p:spPr>
        <p:txBody>
          <a:bodyPr>
            <a:normAutofit fontScale="85000" lnSpcReduction="10000"/>
          </a:bodyPr>
          <a:lstStyle/>
          <a:p>
            <a:pPr lvl="0" algn="ctr">
              <a:buNone/>
            </a:pPr>
            <a:r>
              <a:rPr lang="ru-RU" b="1" dirty="0" smtClean="0">
                <a:solidFill>
                  <a:srgbClr val="FFFF00"/>
                </a:solidFill>
              </a:rPr>
              <a:t>Принципы патогенетической терапии </a:t>
            </a:r>
            <a:r>
              <a:rPr lang="ru-RU" b="1" dirty="0" err="1" smtClean="0">
                <a:solidFill>
                  <a:srgbClr val="FFFF00"/>
                </a:solidFill>
              </a:rPr>
              <a:t>гипербилирубинемии</a:t>
            </a:r>
            <a:endParaRPr lang="ru-RU" b="1" dirty="0" smtClean="0">
              <a:solidFill>
                <a:srgbClr val="FFFF00"/>
              </a:solidFill>
            </a:endParaRPr>
          </a:p>
          <a:p>
            <a:pPr lvl="0"/>
            <a:r>
              <a:rPr lang="ru-RU" b="1" dirty="0" smtClean="0">
                <a:solidFill>
                  <a:schemeClr val="bg1"/>
                </a:solidFill>
              </a:rPr>
              <a:t>Фототерапия </a:t>
            </a:r>
            <a:r>
              <a:rPr lang="en-US" b="1" dirty="0" smtClean="0">
                <a:solidFill>
                  <a:schemeClr val="bg1"/>
                </a:solidFill>
              </a:rPr>
              <a:t>(</a:t>
            </a:r>
            <a:r>
              <a:rPr lang="ru-RU" b="1" dirty="0" smtClean="0">
                <a:solidFill>
                  <a:schemeClr val="bg1"/>
                </a:solidFill>
              </a:rPr>
              <a:t>превращение </a:t>
            </a:r>
            <a:r>
              <a:rPr lang="ru-RU" b="1" dirty="0" err="1" smtClean="0">
                <a:solidFill>
                  <a:schemeClr val="bg1"/>
                </a:solidFill>
              </a:rPr>
              <a:t>водонерастворимого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неконьюгированного</a:t>
            </a:r>
            <a:r>
              <a:rPr lang="ru-RU" b="1" dirty="0" smtClean="0">
                <a:solidFill>
                  <a:schemeClr val="bg1"/>
                </a:solidFill>
              </a:rPr>
              <a:t> билирубина в </a:t>
            </a:r>
            <a:r>
              <a:rPr lang="ru-RU" b="1" dirty="0" err="1" smtClean="0">
                <a:solidFill>
                  <a:schemeClr val="bg1"/>
                </a:solidFill>
              </a:rPr>
              <a:t>водорастворимую</a:t>
            </a:r>
            <a:r>
              <a:rPr lang="ru-RU" b="1" dirty="0" smtClean="0">
                <a:solidFill>
                  <a:schemeClr val="bg1"/>
                </a:solidFill>
              </a:rPr>
              <a:t> форму и выведение его с калом и мочой).</a:t>
            </a:r>
          </a:p>
          <a:p>
            <a:pPr lvl="0"/>
            <a:r>
              <a:rPr lang="ru-RU" b="1" dirty="0" smtClean="0">
                <a:solidFill>
                  <a:schemeClr val="bg1"/>
                </a:solidFill>
              </a:rPr>
              <a:t>Применение индукторов </a:t>
            </a:r>
            <a:r>
              <a:rPr lang="ru-RU" b="1" dirty="0" err="1" smtClean="0">
                <a:solidFill>
                  <a:schemeClr val="bg1"/>
                </a:solidFill>
              </a:rPr>
              <a:t>микросомальных</a:t>
            </a:r>
            <a:r>
              <a:rPr lang="ru-RU" b="1" dirty="0" smtClean="0">
                <a:solidFill>
                  <a:schemeClr val="bg1"/>
                </a:solidFill>
              </a:rPr>
              <a:t> ферментов печени,  повышающих содержание </a:t>
            </a:r>
            <a:r>
              <a:rPr lang="ru-RU" b="1" dirty="0" err="1" smtClean="0">
                <a:solidFill>
                  <a:schemeClr val="bg1"/>
                </a:solidFill>
              </a:rPr>
              <a:t>лигандина</a:t>
            </a:r>
            <a:r>
              <a:rPr lang="ru-RU" b="1" dirty="0" smtClean="0">
                <a:solidFill>
                  <a:schemeClr val="bg1"/>
                </a:solidFill>
              </a:rPr>
              <a:t> в клетках печени и активность </a:t>
            </a:r>
            <a:r>
              <a:rPr lang="ru-RU" b="1" dirty="0" err="1" smtClean="0">
                <a:solidFill>
                  <a:schemeClr val="bg1"/>
                </a:solidFill>
              </a:rPr>
              <a:t>глюкуронилтрансферазы</a:t>
            </a:r>
            <a:r>
              <a:rPr lang="ru-RU" b="1" dirty="0" smtClean="0">
                <a:solidFill>
                  <a:schemeClr val="bg1"/>
                </a:solidFill>
              </a:rPr>
              <a:t>.</a:t>
            </a:r>
          </a:p>
          <a:p>
            <a:pPr lvl="0"/>
            <a:r>
              <a:rPr lang="ru-RU" b="1" dirty="0" smtClean="0">
                <a:solidFill>
                  <a:schemeClr val="bg1"/>
                </a:solidFill>
              </a:rPr>
              <a:t>Применение </a:t>
            </a:r>
            <a:r>
              <a:rPr lang="ru-RU" b="1" dirty="0" err="1" smtClean="0">
                <a:solidFill>
                  <a:schemeClr val="bg1"/>
                </a:solidFill>
              </a:rPr>
              <a:t>энтеросорбентов</a:t>
            </a:r>
            <a:r>
              <a:rPr lang="ru-RU" b="1" dirty="0" smtClean="0">
                <a:solidFill>
                  <a:schemeClr val="bg1"/>
                </a:solidFill>
              </a:rPr>
              <a:t> (</a:t>
            </a:r>
            <a:r>
              <a:rPr lang="ru-RU" b="1" dirty="0" err="1" smtClean="0">
                <a:solidFill>
                  <a:schemeClr val="bg1"/>
                </a:solidFill>
              </a:rPr>
              <a:t>смекта</a:t>
            </a:r>
            <a:r>
              <a:rPr lang="ru-RU" b="1" dirty="0" smtClean="0">
                <a:solidFill>
                  <a:schemeClr val="bg1"/>
                </a:solidFill>
              </a:rPr>
              <a:t>, </a:t>
            </a:r>
            <a:r>
              <a:rPr lang="ru-RU" b="1" dirty="0" err="1" smtClean="0">
                <a:solidFill>
                  <a:schemeClr val="bg1"/>
                </a:solidFill>
              </a:rPr>
              <a:t>полифепан</a:t>
            </a:r>
            <a:r>
              <a:rPr lang="ru-RU" b="1" dirty="0" smtClean="0">
                <a:solidFill>
                  <a:schemeClr val="bg1"/>
                </a:solidFill>
              </a:rPr>
              <a:t>, </a:t>
            </a:r>
            <a:r>
              <a:rPr lang="ru-RU" b="1" dirty="0" err="1" smtClean="0">
                <a:solidFill>
                  <a:schemeClr val="bg1"/>
                </a:solidFill>
              </a:rPr>
              <a:t>энтеросгель</a:t>
            </a:r>
            <a:r>
              <a:rPr lang="ru-RU" b="1" dirty="0" smtClean="0">
                <a:solidFill>
                  <a:schemeClr val="bg1"/>
                </a:solidFill>
              </a:rPr>
              <a:t>, </a:t>
            </a:r>
            <a:r>
              <a:rPr lang="ru-RU" b="1" dirty="0" err="1" smtClean="0">
                <a:solidFill>
                  <a:schemeClr val="bg1"/>
                </a:solidFill>
              </a:rPr>
              <a:t>холестирамин</a:t>
            </a:r>
            <a:r>
              <a:rPr lang="ru-RU" b="1" dirty="0" smtClean="0">
                <a:solidFill>
                  <a:schemeClr val="bg1"/>
                </a:solidFill>
              </a:rPr>
              <a:t> и др.) прерывающих печеночно-кишечную циркуляцию билирубина.</a:t>
            </a:r>
          </a:p>
          <a:p>
            <a:pPr lvl="0"/>
            <a:r>
              <a:rPr lang="ru-RU" b="1" dirty="0" err="1" smtClean="0">
                <a:solidFill>
                  <a:schemeClr val="bg1"/>
                </a:solidFill>
              </a:rPr>
              <a:t>Заменное</a:t>
            </a:r>
            <a:r>
              <a:rPr lang="ru-RU" b="1" dirty="0" smtClean="0">
                <a:solidFill>
                  <a:schemeClr val="bg1"/>
                </a:solidFill>
              </a:rPr>
              <a:t> переливание крови проводится при неэффективности консервативных методов терапии, прогрессирующем нарастании уровня билирубина, при наличии абсолютных показаний, т. е. когда есть угроза развития ядерной </a:t>
            </a:r>
            <a:r>
              <a:rPr lang="ru-RU" b="1" dirty="0" smtClean="0">
                <a:solidFill>
                  <a:schemeClr val="bg1"/>
                </a:solidFill>
              </a:rPr>
              <a:t>желтухи.</a:t>
            </a:r>
            <a:endParaRPr lang="ru-RU" b="1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http://im3-tub-kz.yandex.net/i?id=478223491-35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85728"/>
            <a:ext cx="7929618" cy="542928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714348" y="5715016"/>
            <a:ext cx="76425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Благодарю за внимание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 descr="mk:@MSITStore:D:\Учебники\Harrison's%20Principles%20of%20Internal%20Medicine%20-%2017ed.chm::/Part%2013.%20Disorders%20of%20the%20Gastrointestinal%20System/Section%202.%20Liver%20and%20Biliary%20Tract%20Disease/297_files/loadBinary.gif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88" name="AutoShape 4" descr="mk:@MSITStore:D:\Учебники\Harrison's%20Principles%20of%20Internal%20Medicine%20-%2017ed.chm::/Part%2013.%20Disorders%20of%20the%20Gastrointestinal%20System/Section%202.%20Liver%20and%20Biliary%20Tract%20Disease/297_files/loadBinary.gif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89" name="AutoShape 5" descr="mk:@MSITStore:D:\Учебники\Harrison's%20Principles%20of%20Internal%20Medicine%20-%2017ed.chm::/Part%2013.%20Disorders%20of%20the%20Gastrointestinal%20System/Section%202.%20Liver%20and%20Biliary%20Tract%20Disease/297_files/loadBinary.gif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5728"/>
            <a:ext cx="4357686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357686" y="117693"/>
            <a:ext cx="4786314" cy="6955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FF"/>
                </a:solidFill>
              </a:rPr>
              <a:t>Перемещение билирубина из крови в желчь</a:t>
            </a:r>
          </a:p>
          <a:p>
            <a:endParaRPr lang="ru-RU" sz="2600" b="1" dirty="0" smtClean="0"/>
          </a:p>
          <a:p>
            <a:pPr marL="457200" indent="-457200">
              <a:buAutoNum type="arabicPeriod"/>
            </a:pPr>
            <a:r>
              <a:rPr lang="ru-RU" sz="2800" b="1" i="1" dirty="0" smtClean="0">
                <a:solidFill>
                  <a:srgbClr val="0000FF"/>
                </a:solidFill>
              </a:rPr>
              <a:t>Захват билирубина </a:t>
            </a:r>
            <a:r>
              <a:rPr lang="ru-RU" sz="2800" b="1" i="1" dirty="0" err="1" smtClean="0">
                <a:solidFill>
                  <a:srgbClr val="0000FF"/>
                </a:solidFill>
              </a:rPr>
              <a:t>гепатоцитами</a:t>
            </a:r>
            <a:r>
              <a:rPr lang="ru-RU" sz="2800" b="1" i="1" dirty="0" smtClean="0">
                <a:solidFill>
                  <a:srgbClr val="0000FF"/>
                </a:solidFill>
              </a:rPr>
              <a:t>.  (простая и облегченная диффузия)</a:t>
            </a:r>
          </a:p>
          <a:p>
            <a:r>
              <a:rPr lang="ru-RU" sz="2800" b="1" dirty="0" smtClean="0">
                <a:solidFill>
                  <a:srgbClr val="0000FF"/>
                </a:solidFill>
              </a:rPr>
              <a:t>2.  </a:t>
            </a:r>
            <a:r>
              <a:rPr lang="ru-RU" sz="2800" b="1" i="1" dirty="0" smtClean="0">
                <a:solidFill>
                  <a:srgbClr val="0000FF"/>
                </a:solidFill>
              </a:rPr>
              <a:t>В </a:t>
            </a:r>
            <a:r>
              <a:rPr lang="ru-RU" sz="2800" b="1" i="1" dirty="0" err="1" smtClean="0">
                <a:solidFill>
                  <a:srgbClr val="0000FF"/>
                </a:solidFill>
              </a:rPr>
              <a:t>гепатоците</a:t>
            </a:r>
            <a:r>
              <a:rPr lang="ru-RU" sz="2800" b="1" i="1" dirty="0" smtClean="0">
                <a:solidFill>
                  <a:srgbClr val="0000FF"/>
                </a:solidFill>
              </a:rPr>
              <a:t> билирубин связывается с </a:t>
            </a:r>
            <a:r>
              <a:rPr lang="ru-RU" sz="2800" b="1" i="1" dirty="0" err="1" smtClean="0">
                <a:solidFill>
                  <a:srgbClr val="0000FF"/>
                </a:solidFill>
              </a:rPr>
              <a:t>глютатион</a:t>
            </a:r>
            <a:r>
              <a:rPr lang="ru-RU" sz="2800" b="1" i="1" dirty="0" smtClean="0">
                <a:solidFill>
                  <a:srgbClr val="0000FF"/>
                </a:solidFill>
              </a:rPr>
              <a:t>-</a:t>
            </a:r>
            <a:r>
              <a:rPr lang="en-US" sz="2800" b="1" i="1" dirty="0" smtClean="0">
                <a:solidFill>
                  <a:srgbClr val="0000FF"/>
                </a:solidFill>
              </a:rPr>
              <a:t>S</a:t>
            </a:r>
            <a:r>
              <a:rPr lang="ru-RU" sz="2800" b="1" i="1" dirty="0" smtClean="0">
                <a:solidFill>
                  <a:srgbClr val="0000FF"/>
                </a:solidFill>
              </a:rPr>
              <a:t>-</a:t>
            </a:r>
            <a:r>
              <a:rPr lang="ru-RU" sz="2800" b="1" i="1" dirty="0" err="1" smtClean="0">
                <a:solidFill>
                  <a:srgbClr val="0000FF"/>
                </a:solidFill>
              </a:rPr>
              <a:t>трансферазами</a:t>
            </a:r>
            <a:r>
              <a:rPr lang="ru-RU" sz="2800" b="1" dirty="0" smtClean="0">
                <a:solidFill>
                  <a:srgbClr val="0000FF"/>
                </a:solidFill>
              </a:rPr>
              <a:t>, называемыми </a:t>
            </a:r>
            <a:r>
              <a:rPr lang="ru-RU" sz="2800" b="1" dirty="0" err="1" smtClean="0">
                <a:solidFill>
                  <a:srgbClr val="0000FF"/>
                </a:solidFill>
              </a:rPr>
              <a:t>лигандинами</a:t>
            </a:r>
            <a:r>
              <a:rPr lang="ru-RU" sz="2800" b="1" dirty="0" smtClean="0">
                <a:solidFill>
                  <a:srgbClr val="0000FF"/>
                </a:solidFill>
              </a:rPr>
              <a:t> (Y протеины) и  Z-протеинами (семейство белков, связывающих жирные  кислоты ). </a:t>
            </a:r>
          </a:p>
          <a:p>
            <a:r>
              <a:rPr lang="ru-RU" sz="2800" b="1" dirty="0" smtClean="0"/>
              <a:t>          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 descr="mk:@MSITStore:D:\Учебники\Harrison's%20Principles%20of%20Internal%20Medicine%20-%2017ed.chm::/Part%2013.%20Disorders%20of%20the%20Gastrointestinal%20System/Section%202.%20Liver%20and%20Biliary%20Tract%20Disease/297_files/loadBinary.gif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88" name="AutoShape 4" descr="mk:@MSITStore:D:\Учебники\Harrison's%20Principles%20of%20Internal%20Medicine%20-%2017ed.chm::/Part%2013.%20Disorders%20of%20the%20Gastrointestinal%20System/Section%202.%20Liver%20and%20Biliary%20Tract%20Disease/297_files/loadBinary.gif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89" name="AutoShape 5" descr="mk:@MSITStore:D:\Учебники\Harrison's%20Principles%20of%20Internal%20Medicine%20-%2017ed.chm::/Part%2013.%20Disorders%20of%20the%20Gastrointestinal%20System/Section%202.%20Liver%20and%20Biliary%20Tract%20Disease/297_files/loadBinary.gif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4724400" cy="604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072066" y="214290"/>
            <a:ext cx="407193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00FF"/>
                </a:solidFill>
              </a:rPr>
              <a:t>3</a:t>
            </a:r>
            <a:r>
              <a:rPr lang="ru-RU" sz="2800" b="1" i="1" dirty="0" smtClean="0">
                <a:solidFill>
                  <a:srgbClr val="0000FF"/>
                </a:solidFill>
              </a:rPr>
              <a:t>. </a:t>
            </a:r>
            <a:r>
              <a:rPr lang="ru-RU" sz="2800" b="1" i="1" dirty="0" err="1" smtClean="0">
                <a:solidFill>
                  <a:srgbClr val="0000FF"/>
                </a:solidFill>
              </a:rPr>
              <a:t>Коньюгация</a:t>
            </a:r>
            <a:r>
              <a:rPr lang="ru-RU" sz="2800" b="1" i="1" dirty="0" smtClean="0">
                <a:solidFill>
                  <a:srgbClr val="0000FF"/>
                </a:solidFill>
              </a:rPr>
              <a:t> с </a:t>
            </a:r>
            <a:r>
              <a:rPr lang="ru-RU" sz="2800" b="1" i="1" dirty="0" err="1" smtClean="0">
                <a:solidFill>
                  <a:srgbClr val="0000FF"/>
                </a:solidFill>
              </a:rPr>
              <a:t>глюкуроной</a:t>
            </a:r>
            <a:r>
              <a:rPr lang="ru-RU" sz="2800" b="1" i="1" dirty="0" smtClean="0">
                <a:solidFill>
                  <a:srgbClr val="0000FF"/>
                </a:solidFill>
              </a:rPr>
              <a:t> кислотой</a:t>
            </a:r>
            <a:r>
              <a:rPr lang="ru-RU" sz="2800" b="1" dirty="0" smtClean="0">
                <a:solidFill>
                  <a:srgbClr val="0000FF"/>
                </a:solidFill>
              </a:rPr>
              <a:t>. </a:t>
            </a:r>
          </a:p>
          <a:p>
            <a:r>
              <a:rPr lang="ru-RU" sz="2800" b="1" dirty="0" smtClean="0">
                <a:solidFill>
                  <a:srgbClr val="0000FF"/>
                </a:solidFill>
              </a:rPr>
              <a:t> </a:t>
            </a:r>
          </a:p>
          <a:p>
            <a:r>
              <a:rPr lang="ru-RU" sz="2800" b="1" dirty="0" smtClean="0">
                <a:solidFill>
                  <a:srgbClr val="0000FF"/>
                </a:solidFill>
              </a:rPr>
              <a:t>4.  </a:t>
            </a:r>
            <a:r>
              <a:rPr lang="ru-RU" sz="2800" b="1" i="1" dirty="0" smtClean="0">
                <a:solidFill>
                  <a:srgbClr val="0000FF"/>
                </a:solidFill>
              </a:rPr>
              <a:t>Экскреция в желчные капилляры</a:t>
            </a:r>
            <a:r>
              <a:rPr lang="ru-RU" sz="2800" b="1" dirty="0" smtClean="0">
                <a:solidFill>
                  <a:srgbClr val="0000FF"/>
                </a:solidFill>
              </a:rPr>
              <a:t>. Моно- и </a:t>
            </a:r>
            <a:r>
              <a:rPr lang="ru-RU" sz="2800" b="1" dirty="0" err="1" smtClean="0">
                <a:solidFill>
                  <a:srgbClr val="0000FF"/>
                </a:solidFill>
              </a:rPr>
              <a:t>диглюкорониды</a:t>
            </a:r>
            <a:r>
              <a:rPr lang="ru-RU" sz="2800" b="1" dirty="0" smtClean="0">
                <a:solidFill>
                  <a:srgbClr val="0000FF"/>
                </a:solidFill>
              </a:rPr>
              <a:t> билирубина транспортируются через </a:t>
            </a:r>
            <a:r>
              <a:rPr lang="ru-RU" sz="2800" b="1" dirty="0" err="1" smtClean="0">
                <a:solidFill>
                  <a:srgbClr val="0000FF"/>
                </a:solidFill>
              </a:rPr>
              <a:t>канальцевую</a:t>
            </a:r>
            <a:r>
              <a:rPr lang="ru-RU" sz="2800" b="1" dirty="0" smtClean="0">
                <a:solidFill>
                  <a:srgbClr val="0000FF"/>
                </a:solidFill>
              </a:rPr>
              <a:t> мембрану. Этот процесс энергозависим и требует участия белка </a:t>
            </a:r>
            <a:r>
              <a:rPr lang="en-US" sz="2800" b="1" dirty="0" smtClean="0">
                <a:solidFill>
                  <a:srgbClr val="0000FF"/>
                </a:solidFill>
              </a:rPr>
              <a:t>MRP</a:t>
            </a:r>
            <a:r>
              <a:rPr lang="ru-RU" sz="2800" b="1" dirty="0" smtClean="0">
                <a:solidFill>
                  <a:srgbClr val="0000FF"/>
                </a:solidFill>
              </a:rPr>
              <a:t>2  (</a:t>
            </a:r>
            <a:r>
              <a:rPr lang="en-US" sz="2800" b="1" i="1" dirty="0" smtClean="0">
                <a:solidFill>
                  <a:srgbClr val="0000FF"/>
                </a:solidFill>
              </a:rPr>
              <a:t>multidrug resistance</a:t>
            </a:r>
            <a:r>
              <a:rPr lang="ru-RU" sz="2800" b="1" i="1" dirty="0" smtClean="0">
                <a:solidFill>
                  <a:srgbClr val="0000FF"/>
                </a:solidFill>
              </a:rPr>
              <a:t>–</a:t>
            </a:r>
            <a:r>
              <a:rPr lang="en-US" sz="2800" b="1" i="1" dirty="0" smtClean="0">
                <a:solidFill>
                  <a:srgbClr val="0000FF"/>
                </a:solidFill>
              </a:rPr>
              <a:t>associated protein</a:t>
            </a:r>
            <a:r>
              <a:rPr lang="ru-RU" sz="2800" b="1" i="1" dirty="0" smtClean="0">
                <a:solidFill>
                  <a:srgbClr val="0000FF"/>
                </a:solidFill>
              </a:rPr>
              <a:t> 2)</a:t>
            </a:r>
            <a:endParaRPr lang="ru-RU" sz="28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 descr="mk:@MSITStore:D:\Учебники\ROBBINS.CHM::/f4-u1.0-b0-7216-0187-1..50022-5..f018005.jpg"/>
          <p:cNvSpPr>
            <a:spLocks noChangeAspect="1" noChangeArrowheads="1"/>
          </p:cNvSpPr>
          <p:nvPr/>
        </p:nvSpPr>
        <p:spPr bwMode="auto">
          <a:xfrm>
            <a:off x="155575" y="-2743200"/>
            <a:ext cx="2133600" cy="5715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mk:@MSITStore:D:\Учебники\ROBBINS.CHM::/f4-u1.0-b0-7216-0187-1..50022-5..f018005.jpg"/>
          <p:cNvSpPr>
            <a:spLocks noChangeAspect="1" noChangeArrowheads="1"/>
          </p:cNvSpPr>
          <p:nvPr/>
        </p:nvSpPr>
        <p:spPr bwMode="auto">
          <a:xfrm>
            <a:off x="155575" y="-2743200"/>
            <a:ext cx="2133600" cy="5715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mk:@MSITStore:D:\Учебники\ROBBINS.CHM::/f4-u1.0-b0-7216-0187-1..50022-5..f018005.jpg"/>
          <p:cNvSpPr>
            <a:spLocks noChangeAspect="1" noChangeArrowheads="1"/>
          </p:cNvSpPr>
          <p:nvPr/>
        </p:nvSpPr>
        <p:spPr bwMode="auto">
          <a:xfrm>
            <a:off x="155575" y="-2743200"/>
            <a:ext cx="2133600" cy="5715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mk:@MSITStore:D:\Учебники\ROBBINS.CHM::/f4-u1.0-b0-7216-0187-1..50022-5..f018005.jpg"/>
          <p:cNvSpPr>
            <a:spLocks noChangeAspect="1" noChangeArrowheads="1"/>
          </p:cNvSpPr>
          <p:nvPr/>
        </p:nvSpPr>
        <p:spPr bwMode="auto">
          <a:xfrm>
            <a:off x="155575" y="-2743200"/>
            <a:ext cx="2133600" cy="5715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mk:@MSITStore:D:\Учебники\ROBBINS.CHM::/f4-u1.0-b0-7216-0187-1..50022-5..f018005.jpg"/>
          <p:cNvSpPr>
            <a:spLocks noChangeAspect="1" noChangeArrowheads="1"/>
          </p:cNvSpPr>
          <p:nvPr/>
        </p:nvSpPr>
        <p:spPr bwMode="auto">
          <a:xfrm>
            <a:off x="155575" y="-2743200"/>
            <a:ext cx="2133600" cy="5715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2" name="AutoShape 12" descr="mk:@MSITStore:D:\Учебники\ROBBINS.CHM::/f4-u1.0-b0-7216-0187-1..50022-5..f018005.jpg"/>
          <p:cNvSpPr>
            <a:spLocks noChangeAspect="1" noChangeArrowheads="1"/>
          </p:cNvSpPr>
          <p:nvPr/>
        </p:nvSpPr>
        <p:spPr bwMode="auto">
          <a:xfrm>
            <a:off x="155575" y="-2743200"/>
            <a:ext cx="2133600" cy="5715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4" name="AutoShape 14" descr="mk:@MSITStore:D:\Учебники\ROBBINS.CHM::/f4-u1.0-b0-7216-0187-1..50022-5..f018005.jpg"/>
          <p:cNvSpPr>
            <a:spLocks noChangeAspect="1" noChangeArrowheads="1"/>
          </p:cNvSpPr>
          <p:nvPr/>
        </p:nvSpPr>
        <p:spPr bwMode="auto">
          <a:xfrm>
            <a:off x="155575" y="-2743200"/>
            <a:ext cx="2133600" cy="5715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6" name="AutoShape 16" descr="mk:@MSITStore:D:\Учебники\ROBBINS.CHM::/f4-u1.0-b0-7216-0187-1..50022-5..f018005.jpg"/>
          <p:cNvSpPr>
            <a:spLocks noChangeAspect="1" noChangeArrowheads="1"/>
          </p:cNvSpPr>
          <p:nvPr/>
        </p:nvSpPr>
        <p:spPr bwMode="auto">
          <a:xfrm>
            <a:off x="155575" y="-2743200"/>
            <a:ext cx="2133600" cy="5715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8" name="AutoShape 18" descr="mk:@MSITStore:D:\Учебники\ROBBINS.CHM::/f4-u1.0-b0-7216-0187-1..50022-5..f018005.jpg"/>
          <p:cNvSpPr>
            <a:spLocks noChangeAspect="1" noChangeArrowheads="1"/>
          </p:cNvSpPr>
          <p:nvPr/>
        </p:nvSpPr>
        <p:spPr bwMode="auto">
          <a:xfrm>
            <a:off x="155575" y="-2743200"/>
            <a:ext cx="2133600" cy="5715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80" name="AutoShape 20" descr="mk:@MSITStore:D:\Учебники\ROBBINS.CHM::/f4-u1.0-b0-7216-0187-1..50022-5..f018005.jpg"/>
          <p:cNvSpPr>
            <a:spLocks noChangeAspect="1" noChangeArrowheads="1"/>
          </p:cNvSpPr>
          <p:nvPr/>
        </p:nvSpPr>
        <p:spPr bwMode="auto">
          <a:xfrm>
            <a:off x="155575" y="-2743200"/>
            <a:ext cx="2133600" cy="5715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82" name="AutoShape 22" descr="mk:@MSITStore:D:\Учебники\ROBBINS.CHM::/f4-u1.0-b0-7216-0187-1..50022-5..f018005.jpg"/>
          <p:cNvSpPr>
            <a:spLocks noChangeAspect="1" noChangeArrowheads="1"/>
          </p:cNvSpPr>
          <p:nvPr/>
        </p:nvSpPr>
        <p:spPr bwMode="auto">
          <a:xfrm>
            <a:off x="155575" y="-2743200"/>
            <a:ext cx="2133600" cy="5715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9" name="Picture 4" descr="пищ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4214842" cy="6858000"/>
          </a:xfrm>
          <a:prstGeom prst="rect">
            <a:avLst/>
          </a:prstGeom>
        </p:spPr>
      </p:pic>
      <p:sp>
        <p:nvSpPr>
          <p:cNvPr id="15386" name="Rectangle 26"/>
          <p:cNvSpPr>
            <a:spLocks noChangeArrowheads="1"/>
          </p:cNvSpPr>
          <p:nvPr/>
        </p:nvSpPr>
        <p:spPr bwMode="auto">
          <a:xfrm>
            <a:off x="4214810" y="0"/>
            <a:ext cx="4929190" cy="6617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Нормальный уровень билирубина в пуповинной крови  26-34 </a:t>
            </a:r>
            <a:r>
              <a:rPr lang="ru-RU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мкмоль</a:t>
            </a: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/л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 3-5 день в среднем – 103-107 </a:t>
            </a:r>
            <a:r>
              <a:rPr lang="ru-RU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мкмоль</a:t>
            </a: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/л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 взрослых желтуха появляется при уровне билирубина более 25 </a:t>
            </a:r>
            <a:r>
              <a:rPr lang="ru-RU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мкмоль</a:t>
            </a: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/л,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 доношенных новорожденных – 85 </a:t>
            </a:r>
            <a:r>
              <a:rPr lang="ru-RU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мкмоль</a:t>
            </a: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/л,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у недоношенных – 105 - 120 </a:t>
            </a:r>
            <a:r>
              <a:rPr lang="ru-RU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мкмоль</a:t>
            </a: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/л.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5175" y="82550"/>
            <a:ext cx="7602538" cy="846119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3600" b="1" dirty="0" smtClean="0">
                <a:solidFill>
                  <a:srgbClr val="FFFF00"/>
                </a:solidFill>
              </a:rPr>
              <a:t>Частота </a:t>
            </a:r>
            <a:r>
              <a:rPr lang="ru-RU" sz="3600" b="1" dirty="0" err="1" smtClean="0">
                <a:solidFill>
                  <a:srgbClr val="FFFF00"/>
                </a:solidFill>
              </a:rPr>
              <a:t>желтух</a:t>
            </a:r>
            <a:r>
              <a:rPr lang="ru-RU" sz="3600" b="1" dirty="0" smtClean="0">
                <a:solidFill>
                  <a:srgbClr val="FFFF00"/>
                </a:solidFill>
              </a:rPr>
              <a:t> у новорождённых</a:t>
            </a:r>
            <a:endParaRPr lang="ru-RU" sz="2800" b="1" dirty="0" smtClean="0">
              <a:solidFill>
                <a:srgbClr val="FFFF00"/>
              </a:solidFill>
            </a:endParaRP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928670"/>
            <a:ext cx="8542337" cy="5635625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  <a:defRPr/>
            </a:pPr>
            <a:r>
              <a:rPr lang="ru-RU" sz="3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Желтуха в течение первой недели жизни встречается у 60-70%  детей, но уровень билирубина в сыворотке крови превышает 205–221 </a:t>
            </a:r>
            <a:r>
              <a:rPr lang="ru-RU" sz="30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мкмоль</a:t>
            </a:r>
            <a:r>
              <a:rPr lang="ru-RU" sz="3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/л  лишь у 4,5–6,2% доношенных новорожденных</a:t>
            </a:r>
          </a:p>
          <a:p>
            <a:pPr eaLnBrk="1" hangingPunct="1">
              <a:buFontTx/>
              <a:buNone/>
              <a:defRPr/>
            </a:pPr>
            <a:r>
              <a:rPr lang="en-US" sz="3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Пик уровня билирубина в сыворотке крови при физиологической желтухе приходится на 3–5-й дни жизни</a:t>
            </a:r>
            <a:r>
              <a:rPr lang="ru-RU" sz="3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  <a:defRPr/>
            </a:pPr>
            <a:r>
              <a:rPr lang="ru-RU" sz="2800" b="1" dirty="0" smtClean="0">
                <a:solidFill>
                  <a:srgbClr val="FFFF00"/>
                </a:solidFill>
              </a:rPr>
              <a:t>     Билирубин </a:t>
            </a:r>
            <a:r>
              <a:rPr lang="ru-RU" sz="2800" b="1" dirty="0" smtClean="0">
                <a:solidFill>
                  <a:srgbClr val="FFFF00"/>
                </a:solidFill>
              </a:rPr>
              <a:t>– антиоксидант и способен предотвращать избыточное перекисное окисление липидов, поэтому    </a:t>
            </a:r>
            <a:r>
              <a:rPr lang="ru-RU" sz="2800" b="1" dirty="0" smtClean="0">
                <a:solidFill>
                  <a:schemeClr val="bg1"/>
                </a:solidFill>
              </a:rPr>
              <a:t>НЕЗНАЧИТЕЛЬНАЯ</a:t>
            </a:r>
            <a:r>
              <a:rPr lang="ru-RU" sz="2800" b="1" dirty="0" smtClean="0">
                <a:solidFill>
                  <a:srgbClr val="FFFF00"/>
                </a:solidFill>
              </a:rPr>
              <a:t> </a:t>
            </a:r>
            <a:r>
              <a:rPr lang="ru-RU" sz="2800" b="1" dirty="0" err="1" smtClean="0">
                <a:solidFill>
                  <a:srgbClr val="FFFF00"/>
                </a:solidFill>
              </a:rPr>
              <a:t>гипербилирубинемия</a:t>
            </a:r>
            <a:r>
              <a:rPr lang="ru-RU" sz="2800" b="1" dirty="0" smtClean="0">
                <a:solidFill>
                  <a:srgbClr val="FFFF00"/>
                </a:solidFill>
              </a:rPr>
              <a:t> в условиях </a:t>
            </a:r>
            <a:r>
              <a:rPr lang="ru-RU" sz="2800" b="1" dirty="0" err="1" smtClean="0">
                <a:solidFill>
                  <a:srgbClr val="FFFF00"/>
                </a:solidFill>
              </a:rPr>
              <a:t>оксидантного</a:t>
            </a:r>
            <a:r>
              <a:rPr lang="ru-RU" sz="2800" b="1" dirty="0" smtClean="0">
                <a:solidFill>
                  <a:srgbClr val="FFFF00"/>
                </a:solidFill>
              </a:rPr>
              <a:t> стресса играет положительную роль</a:t>
            </a:r>
            <a:r>
              <a:rPr lang="ru-RU" sz="3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0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179388"/>
            <a:ext cx="7831137" cy="798512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Транзиторная (физиологическая) желтуха новорождённых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000108"/>
            <a:ext cx="8561387" cy="4786346"/>
          </a:xfrm>
        </p:spPr>
        <p:txBody>
          <a:bodyPr>
            <a:noAutofit/>
          </a:bodyPr>
          <a:lstStyle/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ru-RU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В патогенезе  </a:t>
            </a:r>
            <a:r>
              <a:rPr lang="ru-RU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гипербилирубинемии</a:t>
            </a: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, которая развивается  у 100% здоровых детей после рождения </a:t>
            </a: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имеет значение: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ru-RU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Clr>
                <a:srgbClr val="FFFF00"/>
              </a:buClr>
              <a:buSzTx/>
              <a:buFont typeface="+mj-lt"/>
              <a:buAutoNum type="arabicPeriod"/>
              <a:defRPr/>
            </a:pP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Повышенное  образование (в 2–3 раза больше, чем у взрослых) </a:t>
            </a: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вследствие:</a:t>
            </a:r>
          </a:p>
          <a:p>
            <a:pPr marL="609600" indent="-609600" eaLnBrk="1" hangingPunct="1">
              <a:lnSpc>
                <a:spcPct val="80000"/>
              </a:lnSpc>
              <a:buClr>
                <a:srgbClr val="FFFF00"/>
              </a:buClr>
              <a:buSzTx/>
              <a:buFont typeface="Wingdings" pitchFamily="2" charset="2"/>
              <a:buChar char="ü"/>
              <a:defRPr/>
            </a:pPr>
            <a:r>
              <a:rPr lang="ru-RU" sz="2800" b="1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более </a:t>
            </a:r>
            <a:r>
              <a:rPr lang="ru-RU" sz="2800" b="1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короткой продолжительности жизни эритроцитов с фетальным гемоглобином (70–90 дней)</a:t>
            </a:r>
          </a:p>
          <a:p>
            <a:pPr marL="609600" indent="-609600" eaLnBrk="1" hangingPunct="1">
              <a:lnSpc>
                <a:spcPct val="80000"/>
              </a:lnSpc>
              <a:buClr>
                <a:srgbClr val="FFFF00"/>
              </a:buClr>
              <a:buSzTx/>
              <a:buFont typeface="Wingdings" pitchFamily="2" charset="2"/>
              <a:buChar char="ü"/>
              <a:defRPr/>
            </a:pPr>
            <a:r>
              <a:rPr lang="ru-RU" sz="2800" b="1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высокого  образования из </a:t>
            </a:r>
            <a:r>
              <a:rPr lang="ru-RU" sz="2800" b="1" dirty="0" err="1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неэритроцитарных</a:t>
            </a:r>
            <a:r>
              <a:rPr lang="ru-RU" sz="2800" b="1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 источников </a:t>
            </a:r>
            <a:r>
              <a:rPr lang="ru-RU" sz="2800" b="1" dirty="0" err="1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гема</a:t>
            </a:r>
            <a:r>
              <a:rPr lang="ru-RU" sz="2800" b="1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 (миоглобин, </a:t>
            </a:r>
            <a:r>
              <a:rPr lang="ru-RU" sz="2800" b="1" dirty="0" err="1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цитохромы</a:t>
            </a:r>
            <a:r>
              <a:rPr lang="ru-RU" sz="2800" b="1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 и др.),</a:t>
            </a:r>
          </a:p>
          <a:p>
            <a:pPr marL="609600" indent="-609600" eaLnBrk="1" hangingPunct="1">
              <a:lnSpc>
                <a:spcPct val="80000"/>
              </a:lnSpc>
              <a:buClr>
                <a:srgbClr val="FFFF00"/>
              </a:buClr>
              <a:buSzTx/>
              <a:buFont typeface="Wingdings" pitchFamily="2" charset="2"/>
              <a:buChar char="ü"/>
              <a:defRPr/>
            </a:pPr>
            <a:r>
              <a:rPr lang="ru-RU" sz="2800" b="1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выраженного неэффективного</a:t>
            </a:r>
            <a:r>
              <a:rPr lang="en-US" sz="2800" b="1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эритропоэза</a:t>
            </a:r>
            <a:endParaRPr lang="ru-RU" sz="2800" i="1" dirty="0" smtClean="0">
              <a:solidFill>
                <a:srgbClr val="FFFF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179388"/>
            <a:ext cx="7831137" cy="798512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Транзиторная (физиологическая) желтуха новорождённых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74750"/>
            <a:ext cx="8874125" cy="5507038"/>
          </a:xfrm>
        </p:spPr>
        <p:txBody>
          <a:bodyPr>
            <a:noAutofit/>
          </a:bodyPr>
          <a:lstStyle/>
          <a:p>
            <a:pPr marL="609600" indent="-609600" eaLnBrk="1" hangingPunct="1">
              <a:lnSpc>
                <a:spcPct val="80000"/>
              </a:lnSpc>
              <a:buClr>
                <a:srgbClr val="FFFF00"/>
              </a:buClr>
              <a:buSzTx/>
              <a:buFont typeface="+mj-lt"/>
              <a:buAutoNum type="arabicPeriod" startAt="2"/>
              <a:defRPr/>
            </a:pPr>
            <a:r>
              <a:rPr lang="ru-RU" b="1" dirty="0" smtClean="0">
                <a:solidFill>
                  <a:srgbClr val="FFFF00"/>
                </a:solidFill>
              </a:rPr>
              <a:t>пониженная функциональная способность печени </a:t>
            </a:r>
            <a:r>
              <a:rPr lang="ru-RU" b="1" dirty="0" smtClean="0">
                <a:solidFill>
                  <a:srgbClr val="FFFF00"/>
                </a:solidFill>
              </a:rPr>
              <a:t> вследствие:</a:t>
            </a:r>
            <a:endParaRPr lang="ru-RU" b="1" dirty="0" smtClean="0">
              <a:solidFill>
                <a:srgbClr val="FFFF00"/>
              </a:solidFill>
            </a:endParaRPr>
          </a:p>
          <a:p>
            <a:pPr lvl="0">
              <a:buFont typeface="Wingdings" pitchFamily="2" charset="2"/>
              <a:buChar char="ü"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низкой активности </a:t>
            </a:r>
            <a:r>
              <a:rPr lang="ru-RU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лигандина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и Z-протеина, обеспечивающих захват билирубина </a:t>
            </a:r>
          </a:p>
          <a:p>
            <a:pPr lvl="0"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Гормоны беременных угнетают активность </a:t>
            </a:r>
            <a:r>
              <a:rPr lang="ru-RU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глюкуронилтрансферазы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что приводит к сниженной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конъюгации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билирубина </a:t>
            </a:r>
            <a:endParaRPr lang="kk-KZ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узкие желчные капилляры и их малое количество приводят к снижению экскреторной функция печени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179388"/>
            <a:ext cx="7831137" cy="798512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3200" b="1" dirty="0" smtClean="0">
                <a:solidFill>
                  <a:srgbClr val="FFFF00"/>
                </a:solidFill>
              </a:rPr>
              <a:t>Транзиторная (физиологическая) желтуха новорождённых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2738" y="1174750"/>
            <a:ext cx="8561387" cy="5507038"/>
          </a:xfrm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80000"/>
              </a:lnSpc>
              <a:buClr>
                <a:srgbClr val="FFFF00"/>
              </a:buClr>
              <a:buSzTx/>
              <a:buFont typeface="+mj-lt"/>
              <a:buAutoNum type="arabicPeriod" startAt="3"/>
              <a:defRPr/>
            </a:pPr>
            <a:r>
              <a:rPr lang="ru-RU" b="1" dirty="0" smtClean="0">
                <a:solidFill>
                  <a:srgbClr val="FFFF00"/>
                </a:solidFill>
              </a:rPr>
              <a:t>повышенное  поступление НБ из кишечника </a:t>
            </a:r>
            <a:r>
              <a:rPr lang="ru-RU" b="1" dirty="0" smtClean="0">
                <a:solidFill>
                  <a:srgbClr val="FFFF00"/>
                </a:solidFill>
              </a:rPr>
              <a:t>вследствие:</a:t>
            </a:r>
            <a:endParaRPr lang="ru-RU" b="1" dirty="0" smtClean="0">
              <a:solidFill>
                <a:srgbClr val="FFFF0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Clr>
                <a:srgbClr val="FFFF00"/>
              </a:buClr>
              <a:buSzTx/>
              <a:buFont typeface="Wingdings" pitchFamily="2" charset="2"/>
              <a:buChar char="ü"/>
              <a:defRPr/>
            </a:pPr>
            <a:r>
              <a:rPr lang="ru-RU" b="1" dirty="0" smtClean="0">
                <a:solidFill>
                  <a:srgbClr val="FFFFCC"/>
                </a:solidFill>
              </a:rPr>
              <a:t>повышенной (по сравнению со взрослыми) </a:t>
            </a:r>
            <a:r>
              <a:rPr lang="ru-RU" b="1" dirty="0" err="1" smtClean="0">
                <a:solidFill>
                  <a:srgbClr val="FFFFCC"/>
                </a:solidFill>
              </a:rPr>
              <a:t>энтеро-гепатогенной</a:t>
            </a:r>
            <a:r>
              <a:rPr lang="ru-RU" b="1" dirty="0" smtClean="0">
                <a:solidFill>
                  <a:srgbClr val="FFFFCC"/>
                </a:solidFill>
              </a:rPr>
              <a:t> циркуляции билирубина (причем, часть билирубина из кишечника избегает ее за счет открытого </a:t>
            </a:r>
            <a:r>
              <a:rPr lang="ru-RU" b="1" dirty="0" err="1" smtClean="0">
                <a:solidFill>
                  <a:srgbClr val="FFFFCC"/>
                </a:solidFill>
              </a:rPr>
              <a:t>Аранциева</a:t>
            </a:r>
            <a:r>
              <a:rPr lang="ru-RU" b="1" dirty="0" smtClean="0">
                <a:solidFill>
                  <a:srgbClr val="FFFFCC"/>
                </a:solidFill>
              </a:rPr>
              <a:t> протока)</a:t>
            </a:r>
          </a:p>
          <a:p>
            <a:pPr marL="609600" indent="-609600" eaLnBrk="1" hangingPunct="1">
              <a:lnSpc>
                <a:spcPct val="80000"/>
              </a:lnSpc>
              <a:buClr>
                <a:srgbClr val="FFFF00"/>
              </a:buClr>
              <a:buSzTx/>
              <a:buFont typeface="Wingdings" pitchFamily="2" charset="2"/>
              <a:buChar char="ü"/>
              <a:defRPr/>
            </a:pPr>
            <a:r>
              <a:rPr lang="ru-RU" b="1" dirty="0" smtClean="0">
                <a:solidFill>
                  <a:srgbClr val="FFFFCC"/>
                </a:solidFill>
              </a:rPr>
              <a:t>высокой активности </a:t>
            </a:r>
            <a:r>
              <a:rPr lang="ru-RU" b="1" dirty="0" err="1" smtClean="0">
                <a:solidFill>
                  <a:srgbClr val="FFFFCC"/>
                </a:solidFill>
              </a:rPr>
              <a:t>β-глюкуронидазы </a:t>
            </a:r>
            <a:r>
              <a:rPr lang="ru-RU" b="1" dirty="0" smtClean="0">
                <a:solidFill>
                  <a:srgbClr val="FFFFCC"/>
                </a:solidFill>
              </a:rPr>
              <a:t>кишечной </a:t>
            </a:r>
            <a:r>
              <a:rPr lang="ru-RU" b="1" dirty="0" smtClean="0">
                <a:solidFill>
                  <a:srgbClr val="FFFFCC"/>
                </a:solidFill>
              </a:rPr>
              <a:t>стенки</a:t>
            </a:r>
            <a:endParaRPr lang="ru-RU" b="1" dirty="0" smtClean="0">
              <a:solidFill>
                <a:srgbClr val="FFFFCC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Clr>
                <a:srgbClr val="FFFF00"/>
              </a:buClr>
              <a:buSzTx/>
              <a:buFont typeface="Wingdings" pitchFamily="2" charset="2"/>
              <a:buChar char="ü"/>
              <a:defRPr/>
            </a:pPr>
            <a:r>
              <a:rPr lang="ru-RU" b="1" dirty="0" smtClean="0">
                <a:solidFill>
                  <a:srgbClr val="FFFFCC"/>
                </a:solidFill>
              </a:rPr>
              <a:t>стерильности кишечника.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712</TotalTime>
  <Words>1348</Words>
  <Application>Microsoft Office PowerPoint</Application>
  <PresentationFormat>Экран (4:3)</PresentationFormat>
  <Paragraphs>143</Paragraphs>
  <Slides>26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К ПАТОГЕНЕЗУ ЖЕЛТУХ НОВОРОЖДЕННЫХ</vt:lpstr>
      <vt:lpstr>Слайд 2</vt:lpstr>
      <vt:lpstr>Слайд 3</vt:lpstr>
      <vt:lpstr>Слайд 4</vt:lpstr>
      <vt:lpstr>Слайд 5</vt:lpstr>
      <vt:lpstr>Частота желтух у новорождённых</vt:lpstr>
      <vt:lpstr>Транзиторная (физиологическая) желтуха новорождённых</vt:lpstr>
      <vt:lpstr>Транзиторная (физиологическая) желтуха новорождённых</vt:lpstr>
      <vt:lpstr>Транзиторная (физиологическая) желтуха новорождённых</vt:lpstr>
      <vt:lpstr>Слайд 10</vt:lpstr>
      <vt:lpstr>Патологические желтухи  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75</cp:revision>
  <dcterms:created xsi:type="dcterms:W3CDTF">2013-10-05T10:48:54Z</dcterms:created>
  <dcterms:modified xsi:type="dcterms:W3CDTF">2013-10-24T05:20:04Z</dcterms:modified>
</cp:coreProperties>
</file>