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Default Extension="gif" ContentType="image/gif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2" r:id="rId2"/>
    <p:sldId id="280" r:id="rId3"/>
    <p:sldId id="273" r:id="rId4"/>
    <p:sldId id="293" r:id="rId5"/>
    <p:sldId id="297" r:id="rId6"/>
    <p:sldId id="299" r:id="rId7"/>
    <p:sldId id="301" r:id="rId8"/>
    <p:sldId id="309" r:id="rId9"/>
    <p:sldId id="312" r:id="rId10"/>
    <p:sldId id="316" r:id="rId11"/>
    <p:sldId id="31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514" autoAdjust="0"/>
  </p:normalViewPr>
  <p:slideViewPr>
    <p:cSldViewPr>
      <p:cViewPr>
        <p:scale>
          <a:sx n="70" d="100"/>
          <a:sy n="70" d="100"/>
        </p:scale>
        <p:origin x="-13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esktop\&#1086;&#1073;&#1084;&#1077;&#1085;&#1085;&#1080;&#1082;\&#1050;&#1055;&#1044;%20&#1085;&#1072;%202013-2014%20&#1091;&#1095;&#1077;&#1073;&#1085;&#1099;&#1081;%20&#1075;&#1086;&#1076;\&#1043;&#1086;&#1090;&#1086;&#1074;&#1099;&#1077;%20&#1088;&#1072;&#1089;&#1095;&#1077;&#1090;&#1099;%20&#1059;&#1044;%20&#1057;&#1077;&#1085;&#1090;&#1103;&#1073;&#1088;&#1100;\&#1059;&#1044;%20&#1054;&#1047;%20&#1089;&#1077;&#1085;&#1090;&#1103;&#1073;&#1088;&#1100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esktop\&#1086;&#1073;&#1084;&#1077;&#1085;&#1085;&#1080;&#1082;\&#1050;&#1055;&#1044;%20&#1085;&#1072;%202013-2014%20&#1091;&#1095;&#1077;&#1073;&#1085;&#1099;&#1081;%20&#1075;&#1086;&#1076;\&#1043;&#1086;&#1090;&#1086;&#1074;&#1099;&#1077;%20&#1088;&#1072;&#1089;&#1095;&#1077;&#1090;&#1099;%20&#1059;&#1044;%20&#1057;&#1077;&#1085;&#1090;&#1103;&#1073;&#1088;&#1100;\&#1059;&#1044;%20&#1042;&#1041;%20&#8470;1%20&#1089;&#1077;&#1090;&#1103;&#1073;&#1088;&#1100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esktop\&#1086;&#1073;&#1084;&#1077;&#1085;&#1085;&#1080;&#1082;\&#1050;&#1055;&#1044;%20&#1085;&#1072;%202013-2014%20&#1091;&#1095;&#1077;&#1073;&#1085;&#1099;&#1081;%20&#1075;&#1086;&#1076;\&#1043;&#1086;&#1090;&#1086;&#1074;&#1099;&#1077;%20&#1088;&#1072;&#1089;&#1095;&#1077;&#1090;&#1099;%20&#1059;&#1044;%20&#1057;&#1077;&#1085;&#1090;&#1103;&#1073;&#1088;&#1100;\&#1059;&#1044;%20&#1042;&#1041;%20&#8470;2%20&#1089;&#1077;&#1085;&#1090;&#1103;&#1073;&#1088;&#1100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esktop\&#1086;&#1073;&#1084;&#1077;&#1085;&#1085;&#1080;&#1082;\&#1050;&#1055;&#1044;%20&#1085;&#1072;%202013-2014%20&#1091;&#1095;&#1077;&#1073;&#1085;&#1099;&#1081;%20&#1075;&#1086;&#1076;\&#1043;&#1086;&#1090;&#1086;&#1074;&#1099;&#1077;%20&#1088;&#1072;&#1089;&#1095;&#1077;&#1090;&#1099;%20&#1059;&#1044;%20&#1057;&#1077;&#1085;&#1090;&#1103;&#1073;&#1088;&#1100;\&#1059;&#1044;%20&#1055;&#1077;&#1076;&#1080;&#1072;&#1090;&#1088;&#1080;&#1103;%20&#1057;&#1077;&#1085;&#1090;&#1103;&#1073;&#1088;&#1100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esktop\&#1086;&#1073;&#1084;&#1077;&#1085;&#1085;&#1080;&#1082;\&#1050;&#1055;&#1044;%20&#1085;&#1072;%202013-2014%20&#1091;&#1095;&#1077;&#1073;&#1085;&#1099;&#1081;%20&#1075;&#1086;&#1076;\&#1043;&#1086;&#1090;&#1086;&#1074;&#1099;&#1077;%20&#1088;&#1072;&#1089;&#1095;&#1077;&#1090;&#1099;%20&#1059;&#1044;%20&#1057;&#1077;&#1085;&#1090;&#1103;&#1073;&#1088;&#1100;\&#1059;&#1044;%20&#1057;&#1090;&#1086;&#1084;&#1072;&#1090;&#1086;&#1083;&#1086;&#1075;&#1080;&#1103;%20&#1057;&#1077;&#1085;&#1090;&#1103;&#1073;&#1088;&#1100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esktop\&#1086;&#1073;&#1084;&#1077;&#1085;&#1085;&#1080;&#1082;\&#1050;&#1055;&#1044;%20&#1085;&#1072;%202013-2014%20&#1091;&#1095;&#1077;&#1073;&#1085;&#1099;&#1081;%20&#1075;&#1086;&#1076;\&#1043;&#1086;&#1090;&#1086;&#1074;&#1099;&#1077;%20&#1088;&#1072;&#1089;&#1095;&#1077;&#1090;&#1099;%20&#1059;&#1044;%20&#1057;&#1077;&#1085;&#1090;&#1103;&#1073;&#1088;&#1100;\&#1059;&#1044;%20&#1061;&#1080;&#1088;&#1091;&#1088;&#1075;&#1080;&#1103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esktop\&#1086;&#1073;&#1084;&#1077;&#1085;&#1085;&#1080;&#1082;\&#1050;&#1055;&#1044;%20&#1085;&#1072;%202013-2014%20&#1091;&#1095;&#1077;&#1073;&#1085;&#1099;&#1081;%20&#1075;&#1086;&#1076;\&#1043;&#1086;&#1090;&#1086;&#1074;&#1099;&#1077;%20&#1088;&#1072;&#1089;&#1095;&#1077;&#1090;&#1099;%20&#1059;&#1044;%20&#1057;&#1077;&#1085;&#1090;&#1103;&#1073;&#1088;&#1100;\&#1059;&#1044;%20&#1054;&#1054;&#1044;%20&#1089;&#1077;&#1085;&#1090;&#1103;&#1073;&#1088;&#1100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esktop\&#1086;&#1073;&#1084;&#1077;&#1085;&#1085;&#1080;&#1082;\&#1050;&#1055;&#1044;%20&#1085;&#1072;%202013-2014%20&#1091;&#1095;&#1077;&#1073;&#1085;&#1099;&#1081;%20&#1075;&#1086;&#1076;\&#1043;&#1086;&#1090;&#1086;&#1074;&#1099;&#1077;%20&#1088;&#1072;&#1089;&#1095;&#1077;&#1090;&#1099;%20&#1059;&#1044;%20&#1057;&#1077;&#1085;&#1090;&#1103;&#1073;&#1088;&#1100;\&#1059;&#1044;%20&#1054;&#1047;%20&#1089;&#1077;&#1085;&#1090;&#1103;&#1073;&#1088;&#1100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esktop\&#1086;&#1073;&#1084;&#1077;&#1085;&#1085;&#1080;&#1082;\&#1050;&#1055;&#1044;%20&#1085;&#1072;%202013-2014%20&#1091;&#1095;&#1077;&#1073;&#1085;&#1099;&#1081;%20&#1075;&#1086;&#1076;\&#1043;&#1086;&#1090;&#1086;&#1074;&#1099;&#1077;%20&#1088;&#1072;&#1089;&#1095;&#1077;&#1090;&#1099;%20&#1059;&#1044;%20&#1057;&#1077;&#1085;&#1090;&#1103;&#1073;&#1088;&#1100;\&#1059;&#1044;%20&#1053;&#1072;&#1091;&#1082;%20&#1086;%20&#1078;&#1080;&#1079;&#1085;&#108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5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strRef>
              <c:f>Лист1!$A$2:$A$10</c:f>
              <c:strCache>
                <c:ptCount val="9"/>
                <c:pt idx="0">
                  <c:v>УД ВБ №1</c:v>
                </c:pt>
                <c:pt idx="1">
                  <c:v>УД ВБ №2</c:v>
                </c:pt>
                <c:pt idx="2">
                  <c:v>УД "Педиатрия"</c:v>
                </c:pt>
                <c:pt idx="3">
                  <c:v>УД "Стоматология"</c:v>
                </c:pt>
                <c:pt idx="4">
                  <c:v>УД "Хирургия"</c:v>
                </c:pt>
                <c:pt idx="5">
                  <c:v>УД "ООД"</c:v>
                </c:pt>
                <c:pt idx="6">
                  <c:v>УД "ОЗ"</c:v>
                </c:pt>
                <c:pt idx="7">
                  <c:v>УД "Наук о жизни"</c:v>
                </c:pt>
                <c:pt idx="8">
                  <c:v>УД "Фармация"</c:v>
                </c:pt>
              </c:strCache>
            </c:strRef>
          </c:cat>
          <c:val>
            <c:numRef>
              <c:f>Лист1!$B$2:$B$10</c:f>
              <c:numCache>
                <c:formatCode>0%</c:formatCode>
                <c:ptCount val="9"/>
                <c:pt idx="0">
                  <c:v>4.1999999999999996E-2</c:v>
                </c:pt>
                <c:pt idx="1">
                  <c:v>0.06</c:v>
                </c:pt>
                <c:pt idx="2">
                  <c:v>4.5999999999999999E-2</c:v>
                </c:pt>
                <c:pt idx="3">
                  <c:v>1.6E-2</c:v>
                </c:pt>
                <c:pt idx="4">
                  <c:v>3.5999999999999997E-2</c:v>
                </c:pt>
                <c:pt idx="5">
                  <c:v>0.03</c:v>
                </c:pt>
                <c:pt idx="6">
                  <c:v>5.2499999999999998E-2</c:v>
                </c:pt>
                <c:pt idx="7">
                  <c:v>7.2499999999999995E-2</c:v>
                </c:pt>
                <c:pt idx="8">
                  <c:v>6.2E-2</c:v>
                </c:pt>
              </c:numCache>
            </c:numRef>
          </c:val>
        </c:ser>
        <c:axId val="118310016"/>
        <c:axId val="118311552"/>
      </c:barChart>
      <c:catAx>
        <c:axId val="118310016"/>
        <c:scaling>
          <c:orientation val="minMax"/>
        </c:scaling>
        <c:axPos val="b"/>
        <c:tickLblPos val="nextTo"/>
        <c:crossAx val="118311552"/>
        <c:crosses val="autoZero"/>
        <c:auto val="1"/>
        <c:lblAlgn val="ctr"/>
        <c:lblOffset val="100"/>
      </c:catAx>
      <c:valAx>
        <c:axId val="118311552"/>
        <c:scaling>
          <c:orientation val="minMax"/>
        </c:scaling>
        <c:axPos val="l"/>
        <c:majorGridlines/>
        <c:numFmt formatCode="0%" sourceLinked="1"/>
        <c:tickLblPos val="nextTo"/>
        <c:crossAx val="11831001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8"/>
  <c:chart>
    <c:plotArea>
      <c:layout/>
      <c:radarChart>
        <c:radarStyle val="marker"/>
        <c:ser>
          <c:idx val="0"/>
          <c:order val="0"/>
          <c:marker>
            <c:symbol val="none"/>
          </c:marker>
          <c:cat>
            <c:strRef>
              <c:f>Лист1!$A$1:$A$4</c:f>
              <c:strCache>
                <c:ptCount val="4"/>
                <c:pt idx="0">
                  <c:v>Учебно-методическая работа 9%</c:v>
                </c:pt>
                <c:pt idx="1">
                  <c:v>Научная работа 10%</c:v>
                </c:pt>
                <c:pt idx="2">
                  <c:v>Профессиональный рост 7% </c:v>
                </c:pt>
                <c:pt idx="3">
                  <c:v>Воспитательная работа 5%</c:v>
                </c:pt>
              </c:strCache>
            </c:strRef>
          </c:cat>
          <c:val>
            <c:numRef>
              <c:f>Лист1!$B$1:$B$4</c:f>
              <c:numCache>
                <c:formatCode>0%</c:formatCode>
                <c:ptCount val="4"/>
                <c:pt idx="0">
                  <c:v>9.0000000000000011E-2</c:v>
                </c:pt>
                <c:pt idx="1">
                  <c:v>0.1</c:v>
                </c:pt>
                <c:pt idx="2">
                  <c:v>7.0000000000000021E-2</c:v>
                </c:pt>
                <c:pt idx="3">
                  <c:v>0.05</c:v>
                </c:pt>
              </c:numCache>
            </c:numRef>
          </c:val>
        </c:ser>
        <c:axId val="90247552"/>
        <c:axId val="90249088"/>
      </c:radarChart>
      <c:catAx>
        <c:axId val="90247552"/>
        <c:scaling>
          <c:orientation val="minMax"/>
        </c:scaling>
        <c:axPos val="b"/>
        <c:majorGridlines/>
        <c:tickLblPos val="nextTo"/>
        <c:txPr>
          <a:bodyPr/>
          <a:lstStyle/>
          <a:p>
            <a:pPr>
              <a:defRPr b="1" i="0" baseline="0">
                <a:solidFill>
                  <a:srgbClr val="002060"/>
                </a:solidFill>
              </a:defRPr>
            </a:pPr>
            <a:endParaRPr lang="ru-RU"/>
          </a:p>
        </c:txPr>
        <c:crossAx val="90249088"/>
        <c:crosses val="autoZero"/>
        <c:auto val="1"/>
        <c:lblAlgn val="ctr"/>
        <c:lblOffset val="100"/>
      </c:catAx>
      <c:valAx>
        <c:axId val="90249088"/>
        <c:scaling>
          <c:orientation val="minMax"/>
        </c:scaling>
        <c:axPos val="l"/>
        <c:majorGridlines/>
        <c:numFmt formatCode="0%" sourceLinked="1"/>
        <c:majorTickMark val="cross"/>
        <c:tickLblPos val="nextTo"/>
        <c:crossAx val="9024755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8"/>
  <c:chart>
    <c:autoTitleDeleted val="1"/>
    <c:plotArea>
      <c:layout>
        <c:manualLayout>
          <c:layoutTarget val="inner"/>
          <c:xMode val="edge"/>
          <c:yMode val="edge"/>
          <c:x val="0.23645483377077878"/>
          <c:y val="0.16545002529936456"/>
          <c:w val="0.46104166666666668"/>
          <c:h val="0.71653460064141583"/>
        </c:manualLayout>
      </c:layout>
      <c:radarChart>
        <c:radarStyle val="marker"/>
        <c:ser>
          <c:idx val="0"/>
          <c:order val="0"/>
          <c:marker>
            <c:symbol val="none"/>
          </c:marker>
          <c:cat>
            <c:strRef>
              <c:f>'Паучки УД ВБ №1'!$A$1:$A$5</c:f>
              <c:strCache>
                <c:ptCount val="5"/>
                <c:pt idx="0">
                  <c:v>Учебно-методическая работа 5%</c:v>
                </c:pt>
                <c:pt idx="1">
                  <c:v>Научная работа 5%</c:v>
                </c:pt>
                <c:pt idx="2">
                  <c:v>Клиническая работа 5%</c:v>
                </c:pt>
                <c:pt idx="3">
                  <c:v>Профессиональный рост 4%</c:v>
                </c:pt>
                <c:pt idx="4">
                  <c:v>Воспитательная работа 2%</c:v>
                </c:pt>
              </c:strCache>
            </c:strRef>
          </c:cat>
          <c:val>
            <c:numRef>
              <c:f>'Паучки УД ВБ №1'!$B$1:$B$5</c:f>
              <c:numCache>
                <c:formatCode>0%</c:formatCode>
                <c:ptCount val="5"/>
                <c:pt idx="0">
                  <c:v>5.2622001654259759E-2</c:v>
                </c:pt>
                <c:pt idx="1">
                  <c:v>5.0722616093583896E-2</c:v>
                </c:pt>
                <c:pt idx="2">
                  <c:v>4.8306353145062833E-2</c:v>
                </c:pt>
                <c:pt idx="3">
                  <c:v>3.8957324037969206E-2</c:v>
                </c:pt>
                <c:pt idx="4">
                  <c:v>2.3252786639883408E-2</c:v>
                </c:pt>
              </c:numCache>
            </c:numRef>
          </c:val>
        </c:ser>
        <c:axId val="82548608"/>
        <c:axId val="82550144"/>
      </c:radarChart>
      <c:catAx>
        <c:axId val="82548608"/>
        <c:scaling>
          <c:orientation val="minMax"/>
        </c:scaling>
        <c:axPos val="b"/>
        <c:majorGridlines/>
        <c:majorTickMark val="none"/>
        <c:tickLblPos val="nextTo"/>
        <c:txPr>
          <a:bodyPr/>
          <a:lstStyle/>
          <a:p>
            <a:pPr>
              <a:defRPr b="1" i="0" baseline="0">
                <a:solidFill>
                  <a:srgbClr val="002060"/>
                </a:solidFill>
              </a:defRPr>
            </a:pPr>
            <a:endParaRPr lang="ru-RU"/>
          </a:p>
        </c:txPr>
        <c:crossAx val="82550144"/>
        <c:crosses val="autoZero"/>
        <c:auto val="1"/>
        <c:lblAlgn val="ctr"/>
        <c:lblOffset val="100"/>
      </c:catAx>
      <c:valAx>
        <c:axId val="82550144"/>
        <c:scaling>
          <c:orientation val="minMax"/>
        </c:scaling>
        <c:axPos val="l"/>
        <c:majorGridlines/>
        <c:numFmt formatCode="0%" sourceLinked="1"/>
        <c:majorTickMark val="none"/>
        <c:tickLblPos val="nextTo"/>
        <c:crossAx val="8254860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8"/>
  <c:chart>
    <c:autoTitleDeleted val="1"/>
    <c:plotArea>
      <c:layout/>
      <c:radarChart>
        <c:radarStyle val="marker"/>
        <c:ser>
          <c:idx val="0"/>
          <c:order val="0"/>
          <c:marker>
            <c:symbol val="none"/>
          </c:marker>
          <c:cat>
            <c:strRef>
              <c:f>'Паучки УД ВБ №2'!$A$1:$A$5</c:f>
              <c:strCache>
                <c:ptCount val="5"/>
                <c:pt idx="0">
                  <c:v>Учебно-методичская работа 11%</c:v>
                </c:pt>
                <c:pt idx="1">
                  <c:v>Научная работа 6%</c:v>
                </c:pt>
                <c:pt idx="2">
                  <c:v>Клиническая работа 6%</c:v>
                </c:pt>
                <c:pt idx="3">
                  <c:v>Профессиональный рост 5%</c:v>
                </c:pt>
                <c:pt idx="4">
                  <c:v>Воспитательная работа 3%</c:v>
                </c:pt>
              </c:strCache>
            </c:strRef>
          </c:cat>
          <c:val>
            <c:numRef>
              <c:f>'Паучки УД ВБ №2'!$B$1:$B$5</c:f>
              <c:numCache>
                <c:formatCode>0%</c:formatCode>
                <c:ptCount val="5"/>
                <c:pt idx="0">
                  <c:v>0.11243386243386244</c:v>
                </c:pt>
                <c:pt idx="1">
                  <c:v>5.785945767195768E-2</c:v>
                </c:pt>
                <c:pt idx="2">
                  <c:v>5.7738095238095276E-2</c:v>
                </c:pt>
                <c:pt idx="3">
                  <c:v>4.9437830687830718E-2</c:v>
                </c:pt>
                <c:pt idx="4">
                  <c:v>2.7116402116402118E-2</c:v>
                </c:pt>
              </c:numCache>
            </c:numRef>
          </c:val>
        </c:ser>
        <c:axId val="83790464"/>
        <c:axId val="83800448"/>
      </c:radarChart>
      <c:catAx>
        <c:axId val="83790464"/>
        <c:scaling>
          <c:orientation val="minMax"/>
        </c:scaling>
        <c:axPos val="b"/>
        <c:majorGridlines/>
        <c:majorTickMark val="none"/>
        <c:tickLblPos val="nextTo"/>
        <c:txPr>
          <a:bodyPr/>
          <a:lstStyle/>
          <a:p>
            <a:pPr>
              <a:defRPr b="1" i="0" baseline="0">
                <a:solidFill>
                  <a:srgbClr val="002060"/>
                </a:solidFill>
              </a:defRPr>
            </a:pPr>
            <a:endParaRPr lang="ru-RU"/>
          </a:p>
        </c:txPr>
        <c:crossAx val="83800448"/>
        <c:crosses val="autoZero"/>
        <c:auto val="1"/>
        <c:lblAlgn val="ctr"/>
        <c:lblOffset val="100"/>
      </c:catAx>
      <c:valAx>
        <c:axId val="83800448"/>
        <c:scaling>
          <c:orientation val="minMax"/>
        </c:scaling>
        <c:axPos val="l"/>
        <c:majorGridlines/>
        <c:numFmt formatCode="0%" sourceLinked="1"/>
        <c:majorTickMark val="none"/>
        <c:tickLblPos val="nextTo"/>
        <c:crossAx val="8379046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8"/>
  <c:chart>
    <c:autoTitleDeleted val="1"/>
    <c:plotArea>
      <c:layout/>
      <c:radarChart>
        <c:radarStyle val="marker"/>
        <c:ser>
          <c:idx val="0"/>
          <c:order val="0"/>
          <c:marker>
            <c:symbol val="none"/>
          </c:marker>
          <c:cat>
            <c:strRef>
              <c:f>'Паучки УД Педиатрия'!$A$1:$A$5</c:f>
              <c:strCache>
                <c:ptCount val="5"/>
                <c:pt idx="0">
                  <c:v>Учебно-методическая работа 9%</c:v>
                </c:pt>
                <c:pt idx="1">
                  <c:v>Научная работа 4%</c:v>
                </c:pt>
                <c:pt idx="2">
                  <c:v>Клиническая работа 3%</c:v>
                </c:pt>
                <c:pt idx="3">
                  <c:v>Профессиональный рост 4%</c:v>
                </c:pt>
                <c:pt idx="4">
                  <c:v>Воспитательная работа 1%</c:v>
                </c:pt>
              </c:strCache>
            </c:strRef>
          </c:cat>
          <c:val>
            <c:numRef>
              <c:f>'Паучки УД Педиатрия'!$B$1:$B$5</c:f>
              <c:numCache>
                <c:formatCode>0%</c:formatCode>
                <c:ptCount val="5"/>
                <c:pt idx="0">
                  <c:v>8.9444444444444507E-2</c:v>
                </c:pt>
                <c:pt idx="1">
                  <c:v>4.2069444444444479E-2</c:v>
                </c:pt>
                <c:pt idx="2">
                  <c:v>3.4444444444444444E-2</c:v>
                </c:pt>
                <c:pt idx="3">
                  <c:v>4.4490740740740796E-2</c:v>
                </c:pt>
                <c:pt idx="4">
                  <c:v>1.4583333333333341E-2</c:v>
                </c:pt>
              </c:numCache>
            </c:numRef>
          </c:val>
        </c:ser>
        <c:axId val="83811712"/>
        <c:axId val="90068096"/>
      </c:radarChart>
      <c:catAx>
        <c:axId val="83811712"/>
        <c:scaling>
          <c:orientation val="minMax"/>
        </c:scaling>
        <c:axPos val="b"/>
        <c:majorGridlines/>
        <c:majorTickMark val="none"/>
        <c:tickLblPos val="nextTo"/>
        <c:txPr>
          <a:bodyPr/>
          <a:lstStyle/>
          <a:p>
            <a:pPr>
              <a:defRPr b="1" i="0" baseline="0">
                <a:solidFill>
                  <a:srgbClr val="002060"/>
                </a:solidFill>
              </a:defRPr>
            </a:pPr>
            <a:endParaRPr lang="ru-RU"/>
          </a:p>
        </c:txPr>
        <c:crossAx val="90068096"/>
        <c:crosses val="autoZero"/>
        <c:auto val="1"/>
        <c:lblAlgn val="ctr"/>
        <c:lblOffset val="100"/>
      </c:catAx>
      <c:valAx>
        <c:axId val="90068096"/>
        <c:scaling>
          <c:orientation val="minMax"/>
        </c:scaling>
        <c:axPos val="l"/>
        <c:majorGridlines/>
        <c:numFmt formatCode="0%" sourceLinked="1"/>
        <c:majorTickMark val="none"/>
        <c:tickLblPos val="nextTo"/>
        <c:crossAx val="8381171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8"/>
  <c:chart>
    <c:autoTitleDeleted val="1"/>
    <c:plotArea>
      <c:layout/>
      <c:radarChart>
        <c:radarStyle val="marker"/>
        <c:ser>
          <c:idx val="0"/>
          <c:order val="0"/>
          <c:marker>
            <c:symbol val="none"/>
          </c:marker>
          <c:cat>
            <c:strRef>
              <c:f>'Паучки стоматологов'!$A$1:$A$5</c:f>
              <c:strCache>
                <c:ptCount val="5"/>
                <c:pt idx="0">
                  <c:v>Учебно-методическая работа 1,5%</c:v>
                </c:pt>
                <c:pt idx="1">
                  <c:v>Научная работа 3,2%</c:v>
                </c:pt>
                <c:pt idx="2">
                  <c:v>Клиническая работа 2,3%</c:v>
                </c:pt>
                <c:pt idx="3">
                  <c:v>Профессиональный рост 0,5%</c:v>
                </c:pt>
                <c:pt idx="4">
                  <c:v>Воспитательная работа 0,3%</c:v>
                </c:pt>
              </c:strCache>
            </c:strRef>
          </c:cat>
          <c:val>
            <c:numRef>
              <c:f>'Паучки стоматологов'!$B$1:$B$5</c:f>
              <c:numCache>
                <c:formatCode>0.0%</c:formatCode>
                <c:ptCount val="5"/>
                <c:pt idx="0">
                  <c:v>1.4565580618212212E-2</c:v>
                </c:pt>
                <c:pt idx="1">
                  <c:v>3.191269841269842E-2</c:v>
                </c:pt>
                <c:pt idx="2">
                  <c:v>2.3333333333333341E-2</c:v>
                </c:pt>
                <c:pt idx="3">
                  <c:v>4.5043163464216105E-3</c:v>
                </c:pt>
                <c:pt idx="4">
                  <c:v>2.7067669172932342E-3</c:v>
                </c:pt>
              </c:numCache>
            </c:numRef>
          </c:val>
        </c:ser>
        <c:axId val="90087808"/>
        <c:axId val="90089344"/>
      </c:radarChart>
      <c:catAx>
        <c:axId val="90087808"/>
        <c:scaling>
          <c:orientation val="minMax"/>
        </c:scaling>
        <c:axPos val="b"/>
        <c:majorGridlines/>
        <c:majorTickMark val="none"/>
        <c:tickLblPos val="nextTo"/>
        <c:txPr>
          <a:bodyPr/>
          <a:lstStyle/>
          <a:p>
            <a:pPr>
              <a:defRPr b="1" i="0" baseline="0">
                <a:solidFill>
                  <a:srgbClr val="002060"/>
                </a:solidFill>
              </a:defRPr>
            </a:pPr>
            <a:endParaRPr lang="ru-RU"/>
          </a:p>
        </c:txPr>
        <c:crossAx val="90089344"/>
        <c:crosses val="autoZero"/>
        <c:auto val="1"/>
        <c:lblAlgn val="ctr"/>
        <c:lblOffset val="100"/>
      </c:catAx>
      <c:valAx>
        <c:axId val="90089344"/>
        <c:scaling>
          <c:orientation val="minMax"/>
        </c:scaling>
        <c:axPos val="l"/>
        <c:majorGridlines/>
        <c:numFmt formatCode="0.0%" sourceLinked="1"/>
        <c:majorTickMark val="none"/>
        <c:tickLblPos val="nextTo"/>
        <c:crossAx val="9008780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8"/>
  <c:chart>
    <c:autoTitleDeleted val="1"/>
    <c:plotArea>
      <c:layout/>
      <c:radarChart>
        <c:radarStyle val="marker"/>
        <c:ser>
          <c:idx val="0"/>
          <c:order val="0"/>
          <c:marker>
            <c:symbol val="none"/>
          </c:marker>
          <c:cat>
            <c:strRef>
              <c:f>'Паучки УД хирургии'!$A$1:$A$5</c:f>
              <c:strCache>
                <c:ptCount val="5"/>
                <c:pt idx="0">
                  <c:v>Учебно-методическая работа 4%</c:v>
                </c:pt>
                <c:pt idx="1">
                  <c:v>Научная работа 4%</c:v>
                </c:pt>
                <c:pt idx="2">
                  <c:v>Клиническая работа 6%</c:v>
                </c:pt>
                <c:pt idx="3">
                  <c:v>Профессиональный рост 4%</c:v>
                </c:pt>
                <c:pt idx="4">
                  <c:v>Воспитательная работа 1%</c:v>
                </c:pt>
              </c:strCache>
            </c:strRef>
          </c:cat>
          <c:val>
            <c:numRef>
              <c:f>'Паучки УД хирургии'!$B$1:$B$5</c:f>
              <c:numCache>
                <c:formatCode>0%</c:formatCode>
                <c:ptCount val="5"/>
                <c:pt idx="0">
                  <c:v>3.7922505728891241E-2</c:v>
                </c:pt>
                <c:pt idx="1">
                  <c:v>3.5829361057249764E-2</c:v>
                </c:pt>
                <c:pt idx="2">
                  <c:v>6.0279687408190862E-2</c:v>
                </c:pt>
                <c:pt idx="3">
                  <c:v>3.7957209589282601E-2</c:v>
                </c:pt>
                <c:pt idx="4">
                  <c:v>8.4269786708972335E-3</c:v>
                </c:pt>
              </c:numCache>
            </c:numRef>
          </c:val>
        </c:ser>
        <c:axId val="90109056"/>
        <c:axId val="90110592"/>
      </c:radarChart>
      <c:catAx>
        <c:axId val="90109056"/>
        <c:scaling>
          <c:orientation val="minMax"/>
        </c:scaling>
        <c:axPos val="b"/>
        <c:majorGridlines/>
        <c:majorTickMark val="none"/>
        <c:tickLblPos val="nextTo"/>
        <c:txPr>
          <a:bodyPr/>
          <a:lstStyle/>
          <a:p>
            <a:pPr>
              <a:defRPr b="1" i="0" baseline="0">
                <a:solidFill>
                  <a:srgbClr val="002060"/>
                </a:solidFill>
              </a:defRPr>
            </a:pPr>
            <a:endParaRPr lang="ru-RU"/>
          </a:p>
        </c:txPr>
        <c:crossAx val="90110592"/>
        <c:crosses val="autoZero"/>
        <c:auto val="1"/>
        <c:lblAlgn val="ctr"/>
        <c:lblOffset val="100"/>
      </c:catAx>
      <c:valAx>
        <c:axId val="90110592"/>
        <c:scaling>
          <c:orientation val="minMax"/>
        </c:scaling>
        <c:axPos val="l"/>
        <c:majorGridlines/>
        <c:numFmt formatCode="0%" sourceLinked="1"/>
        <c:majorTickMark val="none"/>
        <c:tickLblPos val="nextTo"/>
        <c:crossAx val="9010905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8"/>
  <c:chart>
    <c:autoTitleDeleted val="1"/>
    <c:plotArea>
      <c:layout/>
      <c:radarChart>
        <c:radarStyle val="marker"/>
        <c:ser>
          <c:idx val="0"/>
          <c:order val="0"/>
          <c:marker>
            <c:symbol val="none"/>
          </c:marker>
          <c:cat>
            <c:strRef>
              <c:f>'паучки УД ООД'!$A$1:$A$4</c:f>
              <c:strCache>
                <c:ptCount val="4"/>
                <c:pt idx="0">
                  <c:v>Учебно-методическая работа 2%</c:v>
                </c:pt>
                <c:pt idx="1">
                  <c:v>Научная работа 2%</c:v>
                </c:pt>
                <c:pt idx="2">
                  <c:v>Профессиональный рост 2%</c:v>
                </c:pt>
                <c:pt idx="3">
                  <c:v>Воспитательная работа 2%</c:v>
                </c:pt>
              </c:strCache>
            </c:strRef>
          </c:cat>
          <c:val>
            <c:numRef>
              <c:f>'паучки УД ООД'!$B$1:$B$4</c:f>
              <c:numCache>
                <c:formatCode>0%</c:formatCode>
                <c:ptCount val="4"/>
                <c:pt idx="0">
                  <c:v>1.9952210274790924E-2</c:v>
                </c:pt>
                <c:pt idx="1">
                  <c:v>1.6532258064516143E-2</c:v>
                </c:pt>
                <c:pt idx="2">
                  <c:v>1.9952210274790924E-2</c:v>
                </c:pt>
                <c:pt idx="3">
                  <c:v>2.1102150537634409E-2</c:v>
                </c:pt>
              </c:numCache>
            </c:numRef>
          </c:val>
        </c:ser>
        <c:axId val="90133248"/>
        <c:axId val="90134784"/>
      </c:radarChart>
      <c:catAx>
        <c:axId val="90133248"/>
        <c:scaling>
          <c:orientation val="minMax"/>
        </c:scaling>
        <c:axPos val="b"/>
        <c:majorGridlines/>
        <c:majorTickMark val="none"/>
        <c:tickLblPos val="nextTo"/>
        <c:txPr>
          <a:bodyPr/>
          <a:lstStyle/>
          <a:p>
            <a:pPr>
              <a:defRPr b="1" i="0" baseline="0"/>
            </a:pPr>
            <a:endParaRPr lang="ru-RU"/>
          </a:p>
        </c:txPr>
        <c:crossAx val="90134784"/>
        <c:crosses val="autoZero"/>
        <c:auto val="1"/>
        <c:lblAlgn val="ctr"/>
        <c:lblOffset val="100"/>
      </c:catAx>
      <c:valAx>
        <c:axId val="90134784"/>
        <c:scaling>
          <c:orientation val="minMax"/>
        </c:scaling>
        <c:axPos val="l"/>
        <c:majorGridlines/>
        <c:numFmt formatCode="0%" sourceLinked="1"/>
        <c:majorTickMark val="none"/>
        <c:tickLblPos val="nextTo"/>
        <c:crossAx val="9013324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8"/>
  <c:chart>
    <c:autoTitleDeleted val="1"/>
    <c:plotArea>
      <c:layout/>
      <c:radarChart>
        <c:radarStyle val="marker"/>
        <c:ser>
          <c:idx val="0"/>
          <c:order val="0"/>
          <c:marker>
            <c:symbol val="none"/>
          </c:marker>
          <c:cat>
            <c:strRef>
              <c:f>'Паучки УД ОЗ'!$A$1:$A$4</c:f>
              <c:strCache>
                <c:ptCount val="4"/>
                <c:pt idx="0">
                  <c:v>Учебно-методическая работа 4%</c:v>
                </c:pt>
                <c:pt idx="1">
                  <c:v>Научная работа 7%</c:v>
                </c:pt>
                <c:pt idx="2">
                  <c:v>Профессиональный рост 5% </c:v>
                </c:pt>
                <c:pt idx="3">
                  <c:v>Воспитательная работа 3%</c:v>
                </c:pt>
              </c:strCache>
            </c:strRef>
          </c:cat>
          <c:val>
            <c:numRef>
              <c:f>'Паучки УД ОЗ'!$B$1:$B$4</c:f>
              <c:numCache>
                <c:formatCode>0%</c:formatCode>
                <c:ptCount val="4"/>
                <c:pt idx="0">
                  <c:v>3.61184022159632E-2</c:v>
                </c:pt>
                <c:pt idx="1">
                  <c:v>6.7212875292143592E-2</c:v>
                </c:pt>
                <c:pt idx="2">
                  <c:v>5.3175043114067462E-2</c:v>
                </c:pt>
                <c:pt idx="3">
                  <c:v>3.469467249955057E-2</c:v>
                </c:pt>
              </c:numCache>
            </c:numRef>
          </c:val>
        </c:ser>
        <c:axId val="90176128"/>
        <c:axId val="90186112"/>
      </c:radarChart>
      <c:catAx>
        <c:axId val="90176128"/>
        <c:scaling>
          <c:orientation val="minMax"/>
        </c:scaling>
        <c:axPos val="b"/>
        <c:majorGridlines/>
        <c:majorTickMark val="none"/>
        <c:tickLblPos val="nextTo"/>
        <c:txPr>
          <a:bodyPr/>
          <a:lstStyle/>
          <a:p>
            <a:pPr>
              <a:defRPr b="1" i="0" baseline="0">
                <a:solidFill>
                  <a:srgbClr val="002060"/>
                </a:solidFill>
              </a:defRPr>
            </a:pPr>
            <a:endParaRPr lang="ru-RU"/>
          </a:p>
        </c:txPr>
        <c:crossAx val="90186112"/>
        <c:crosses val="autoZero"/>
        <c:auto val="1"/>
        <c:lblAlgn val="ctr"/>
        <c:lblOffset val="100"/>
      </c:catAx>
      <c:valAx>
        <c:axId val="90186112"/>
        <c:scaling>
          <c:orientation val="minMax"/>
        </c:scaling>
        <c:axPos val="l"/>
        <c:majorGridlines/>
        <c:numFmt formatCode="0%" sourceLinked="1"/>
        <c:majorTickMark val="none"/>
        <c:tickLblPos val="nextTo"/>
        <c:crossAx val="9017612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8"/>
  <c:chart>
    <c:autoTitleDeleted val="1"/>
    <c:plotArea>
      <c:layout/>
      <c:radarChart>
        <c:radarStyle val="marker"/>
        <c:ser>
          <c:idx val="0"/>
          <c:order val="0"/>
          <c:marker>
            <c:symbol val="none"/>
          </c:marker>
          <c:cat>
            <c:strRef>
              <c:f>'Паучки УД Наук о жизни'!$A$1:$A$4</c:f>
              <c:strCache>
                <c:ptCount val="4"/>
                <c:pt idx="0">
                  <c:v>Учебно-методическая работа 17%</c:v>
                </c:pt>
                <c:pt idx="1">
                  <c:v>Научная работа 5%</c:v>
                </c:pt>
                <c:pt idx="2">
                  <c:v>Профессиональный рост 6%</c:v>
                </c:pt>
                <c:pt idx="3">
                  <c:v>Воспитательная работа 1%</c:v>
                </c:pt>
              </c:strCache>
            </c:strRef>
          </c:cat>
          <c:val>
            <c:numRef>
              <c:f>'Паучки УД Наук о жизни'!$B$1:$B$4</c:f>
              <c:numCache>
                <c:formatCode>0%</c:formatCode>
                <c:ptCount val="4"/>
                <c:pt idx="0">
                  <c:v>0.16927371723883336</c:v>
                </c:pt>
                <c:pt idx="1">
                  <c:v>5.1313428740290434E-2</c:v>
                </c:pt>
                <c:pt idx="2">
                  <c:v>5.8310262089331891E-2</c:v>
                </c:pt>
                <c:pt idx="3">
                  <c:v>1.0091362126245836E-2</c:v>
                </c:pt>
              </c:numCache>
            </c:numRef>
          </c:val>
        </c:ser>
        <c:axId val="90193280"/>
        <c:axId val="90207360"/>
      </c:radarChart>
      <c:catAx>
        <c:axId val="90193280"/>
        <c:scaling>
          <c:orientation val="minMax"/>
        </c:scaling>
        <c:axPos val="b"/>
        <c:majorGridlines/>
        <c:majorTickMark val="none"/>
        <c:tickLblPos val="nextTo"/>
        <c:txPr>
          <a:bodyPr/>
          <a:lstStyle/>
          <a:p>
            <a:pPr>
              <a:defRPr b="1" i="0" baseline="0">
                <a:solidFill>
                  <a:srgbClr val="002060"/>
                </a:solidFill>
              </a:defRPr>
            </a:pPr>
            <a:endParaRPr lang="ru-RU"/>
          </a:p>
        </c:txPr>
        <c:crossAx val="90207360"/>
        <c:crosses val="autoZero"/>
        <c:auto val="1"/>
        <c:lblAlgn val="ctr"/>
        <c:lblOffset val="100"/>
      </c:catAx>
      <c:valAx>
        <c:axId val="90207360"/>
        <c:scaling>
          <c:orientation val="minMax"/>
        </c:scaling>
        <c:axPos val="l"/>
        <c:majorGridlines/>
        <c:numFmt formatCode="0%" sourceLinked="1"/>
        <c:majorTickMark val="none"/>
        <c:tickLblPos val="nextTo"/>
        <c:crossAx val="9019328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AA51AC-3AA4-4228-9BA5-C42C40490F98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ACB507-DB87-4387-8132-ACC1900CC3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37145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CB507-DB87-4387-8132-ACC1900CC37E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0E489-C2F8-4B84-A9B6-DD6F5641FBE1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234E9-A9BA-400C-9BB1-21C4280B0C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0E489-C2F8-4B84-A9B6-DD6F5641FBE1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234E9-A9BA-400C-9BB1-21C4280B0C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0E489-C2F8-4B84-A9B6-DD6F5641FBE1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234E9-A9BA-400C-9BB1-21C4280B0C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0E489-C2F8-4B84-A9B6-DD6F5641FBE1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234E9-A9BA-400C-9BB1-21C4280B0C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0E489-C2F8-4B84-A9B6-DD6F5641FBE1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234E9-A9BA-400C-9BB1-21C4280B0C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0E489-C2F8-4B84-A9B6-DD6F5641FBE1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234E9-A9BA-400C-9BB1-21C4280B0C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0E489-C2F8-4B84-A9B6-DD6F5641FBE1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234E9-A9BA-400C-9BB1-21C4280B0C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0E489-C2F8-4B84-A9B6-DD6F5641FBE1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234E9-A9BA-400C-9BB1-21C4280B0C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0E489-C2F8-4B84-A9B6-DD6F5641FBE1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234E9-A9BA-400C-9BB1-21C4280B0C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0E489-C2F8-4B84-A9B6-DD6F5641FBE1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234E9-A9BA-400C-9BB1-21C4280B0C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0E489-C2F8-4B84-A9B6-DD6F5641FBE1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234E9-A9BA-400C-9BB1-21C4280B0C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0E489-C2F8-4B84-A9B6-DD6F5641FBE1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234E9-A9BA-400C-9BB1-21C4280B0C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6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3500439"/>
            <a:ext cx="7815290" cy="107157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 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6" name="Рисунок 5" descr="rshu_podpisant_magnacharta.gif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500702"/>
            <a:ext cx="2030680" cy="1151907"/>
          </a:xfrm>
          <a:prstGeom prst="rect">
            <a:avLst/>
          </a:prstGeom>
        </p:spPr>
      </p:pic>
      <p:pic>
        <p:nvPicPr>
          <p:cNvPr id="7" name="Рисунок 6" descr="Без имени-2.gif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285984" y="5929330"/>
            <a:ext cx="2351315" cy="748146"/>
          </a:xfrm>
          <a:prstGeom prst="rect">
            <a:avLst/>
          </a:prstGeom>
        </p:spPr>
      </p:pic>
      <p:pic>
        <p:nvPicPr>
          <p:cNvPr id="8" name="Рисунок 7" descr="1.gif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429256" y="5929330"/>
            <a:ext cx="1635240" cy="629392"/>
          </a:xfrm>
          <a:prstGeom prst="rect">
            <a:avLst/>
          </a:prstGeom>
        </p:spPr>
      </p:pic>
      <p:pic>
        <p:nvPicPr>
          <p:cNvPr id="9" name="Рисунок 8" descr="C:\Documents and Settings\user.PC\Рабочий стол\Изображения картинки\adee_logo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72330" y="5857892"/>
            <a:ext cx="1840675" cy="700644"/>
          </a:xfrm>
          <a:prstGeom prst="rect">
            <a:avLst/>
          </a:prstGeom>
          <a:noFill/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3214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 descr="C:\Documents and Settings\user.PC\Рабочий стол\Задачи МАКо на 2011-2012 уч.год\new_emblema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14810" y="5857892"/>
            <a:ext cx="785795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0" y="3789040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ИТОГИ 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анализа ключевых показателей деятельности ППС за период июнь-октябрь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09588" y="188913"/>
            <a:ext cx="8229600" cy="647799"/>
          </a:xfrm>
        </p:spPr>
        <p:txBody>
          <a:bodyPr>
            <a:normAutofit/>
          </a:bodyPr>
          <a:lstStyle/>
          <a:p>
            <a:r>
              <a:rPr lang="ru-RU" sz="3500" b="1" dirty="0" smtClean="0">
                <a:solidFill>
                  <a:srgbClr val="0070C0"/>
                </a:solidFill>
              </a:rPr>
              <a:t>УД «Наук о жизни»</a:t>
            </a:r>
            <a:endParaRPr lang="ru-RU" sz="3500" b="1" dirty="0">
              <a:solidFill>
                <a:srgbClr val="0070C0"/>
              </a:solidFill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0" y="836712"/>
          <a:ext cx="9144000" cy="602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r>
              <a:rPr lang="ru-RU" sz="3500" b="1" dirty="0" smtClean="0">
                <a:solidFill>
                  <a:srgbClr val="0070C0"/>
                </a:solidFill>
              </a:rPr>
              <a:t>УД «Фармация»</a:t>
            </a:r>
            <a:endParaRPr lang="ru-RU" sz="3500" b="1" dirty="0">
              <a:solidFill>
                <a:srgbClr val="0070C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908720"/>
          <a:ext cx="9144000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0" y="836712"/>
          <a:ext cx="9144000" cy="602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Рейтинг Учебных Департаментов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УД «Внутренние болезни №1»</a:t>
            </a:r>
            <a:endParaRPr lang="ru-RU" b="1" dirty="0">
              <a:solidFill>
                <a:srgbClr val="0070C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79512" y="764704"/>
          <a:ext cx="8964488" cy="6093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УД «Внутренние болезни №2»</a:t>
            </a:r>
            <a:endParaRPr lang="ru-RU" b="1" dirty="0">
              <a:solidFill>
                <a:srgbClr val="0070C0"/>
              </a:solidFill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251520" y="836712"/>
          <a:ext cx="8640960" cy="602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УД «Педиатрия»</a:t>
            </a:r>
            <a:endParaRPr lang="ru-RU" b="1" dirty="0">
              <a:solidFill>
                <a:srgbClr val="0070C0"/>
              </a:solidFill>
            </a:endParaRPr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idx="1"/>
          </p:nvPr>
        </p:nvGraphicFramePr>
        <p:xfrm>
          <a:off x="0" y="764704"/>
          <a:ext cx="9144000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УД «Стоматология»</a:t>
            </a:r>
            <a:endParaRPr lang="ru-RU" b="1" dirty="0">
              <a:solidFill>
                <a:srgbClr val="0070C0"/>
              </a:solidFill>
            </a:endParaRPr>
          </a:p>
        </p:txBody>
      </p:sp>
      <p:graphicFrame>
        <p:nvGraphicFramePr>
          <p:cNvPr id="13" name="Диаграмма 12"/>
          <p:cNvGraphicFramePr/>
          <p:nvPr/>
        </p:nvGraphicFramePr>
        <p:xfrm>
          <a:off x="0" y="908720"/>
          <a:ext cx="9144000" cy="594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УД «Хирургия»</a:t>
            </a:r>
            <a:endParaRPr lang="ru-RU" b="1" dirty="0">
              <a:solidFill>
                <a:srgbClr val="0070C0"/>
              </a:solidFill>
            </a:endParaRPr>
          </a:p>
        </p:txBody>
      </p:sp>
      <p:graphicFrame>
        <p:nvGraphicFramePr>
          <p:cNvPr id="15" name="Диаграмма 14"/>
          <p:cNvGraphicFramePr/>
          <p:nvPr/>
        </p:nvGraphicFramePr>
        <p:xfrm>
          <a:off x="-180528" y="908720"/>
          <a:ext cx="9324528" cy="594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Диаграмма 8"/>
          <p:cNvGraphicFramePr/>
          <p:nvPr/>
        </p:nvGraphicFramePr>
        <p:xfrm>
          <a:off x="0" y="764704"/>
          <a:ext cx="9144000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Заголовок 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613"/>
          </a:xfrm>
        </p:spPr>
        <p:txBody>
          <a:bodyPr>
            <a:normAutofit/>
          </a:bodyPr>
          <a:lstStyle/>
          <a:p>
            <a:r>
              <a:rPr lang="ru-RU" sz="3500" b="1" dirty="0" smtClean="0">
                <a:solidFill>
                  <a:srgbClr val="0070C0"/>
                </a:solidFill>
              </a:rPr>
              <a:t>УД «Общеобразовательных дисциплин»</a:t>
            </a:r>
            <a:endParaRPr lang="ru-RU" sz="35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613"/>
          </a:xfrm>
        </p:spPr>
        <p:txBody>
          <a:bodyPr>
            <a:normAutofit/>
          </a:bodyPr>
          <a:lstStyle/>
          <a:p>
            <a:r>
              <a:rPr lang="ru-RU" sz="3500" b="1" dirty="0" smtClean="0">
                <a:solidFill>
                  <a:srgbClr val="0070C0"/>
                </a:solidFill>
              </a:rPr>
              <a:t>УД «Общественное здравоохранение»</a:t>
            </a:r>
            <a:endParaRPr lang="ru-RU" sz="3500" b="1" dirty="0">
              <a:solidFill>
                <a:srgbClr val="0070C0"/>
              </a:solidFill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0" y="981074"/>
          <a:ext cx="9144000" cy="5876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1228</TotalTime>
  <Words>52</Words>
  <Application>Microsoft Office PowerPoint</Application>
  <PresentationFormat>Экран (4:3)</PresentationFormat>
  <Paragraphs>13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 </vt:lpstr>
      <vt:lpstr>Рейтинг Учебных Департаментов</vt:lpstr>
      <vt:lpstr>УД «Внутренние болезни №1»</vt:lpstr>
      <vt:lpstr>УД «Внутренние болезни №2»</vt:lpstr>
      <vt:lpstr>УД «Педиатрия»</vt:lpstr>
      <vt:lpstr>УД «Стоматология»</vt:lpstr>
      <vt:lpstr>УД «Хирургия»</vt:lpstr>
      <vt:lpstr>УД «Общеобразовательных дисциплин»</vt:lpstr>
      <vt:lpstr>УД «Общественное здравоохранение»</vt:lpstr>
      <vt:lpstr>УД «Наук о жизни»</vt:lpstr>
      <vt:lpstr>УД «Фармация»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Владелец</dc:creator>
  <cp:lastModifiedBy>HP</cp:lastModifiedBy>
  <cp:revision>205</cp:revision>
  <dcterms:created xsi:type="dcterms:W3CDTF">2012-08-22T02:28:13Z</dcterms:created>
  <dcterms:modified xsi:type="dcterms:W3CDTF">2013-10-02T05:03:18Z</dcterms:modified>
</cp:coreProperties>
</file>