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7" r:id="rId2"/>
    <p:sldId id="261" r:id="rId3"/>
    <p:sldId id="260" r:id="rId4"/>
    <p:sldId id="283" r:id="rId5"/>
    <p:sldId id="259" r:id="rId6"/>
    <p:sldId id="264" r:id="rId7"/>
    <p:sldId id="265" r:id="rId8"/>
    <p:sldId id="266" r:id="rId9"/>
    <p:sldId id="267" r:id="rId10"/>
    <p:sldId id="268" r:id="rId11"/>
    <p:sldId id="271" r:id="rId12"/>
    <p:sldId id="270" r:id="rId13"/>
    <p:sldId id="272" r:id="rId14"/>
    <p:sldId id="276" r:id="rId15"/>
    <p:sldId id="277" r:id="rId16"/>
    <p:sldId id="281" r:id="rId17"/>
    <p:sldId id="278" r:id="rId18"/>
    <p:sldId id="282" r:id="rId19"/>
    <p:sldId id="279" r:id="rId20"/>
    <p:sldId id="280" r:id="rId21"/>
    <p:sldId id="284" r:id="rId22"/>
    <p:sldId id="28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81000" y="1412875"/>
            <a:ext cx="4114800" cy="2135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412875"/>
            <a:ext cx="4114800" cy="990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2555875"/>
            <a:ext cx="4114800" cy="992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 algn="r"/>
            <a:endParaRPr lang="kk-KZ" dirty="0" smtClean="0"/>
          </a:p>
          <a:p>
            <a:pPr algn="r"/>
            <a:endParaRPr lang="kk-KZ" dirty="0" smtClean="0"/>
          </a:p>
          <a:p>
            <a:pPr algn="r">
              <a:buNone/>
            </a:pPr>
            <a:endParaRPr lang="kk-KZ" dirty="0" smtClean="0"/>
          </a:p>
          <a:p>
            <a:pPr algn="r">
              <a:buNone/>
            </a:pPr>
            <a:r>
              <a:rPr lang="kk-KZ" dirty="0" smtClean="0"/>
              <a:t>С.Д.Асфендияров атындағы ҚазҰМУ интернатура және резидентура бойынша №</a:t>
            </a:r>
            <a:r>
              <a:rPr lang="en-US" dirty="0" smtClean="0"/>
              <a:t>3 </a:t>
            </a:r>
            <a:r>
              <a:rPr lang="kk-KZ" dirty="0" smtClean="0"/>
              <a:t>терапия кафедрасының ассистенті Ж.С.Шерияздан.</a:t>
            </a:r>
          </a:p>
          <a:p>
            <a:pPr algn="ctr">
              <a:buNone/>
            </a:pPr>
            <a:r>
              <a:rPr lang="kk-KZ" dirty="0" smtClean="0"/>
              <a:t>Алматы, 2013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pPr algn="ctr"/>
            <a:r>
              <a:rPr lang="kk-KZ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Гемофилиямен науқастарға шұғыл көмек көрсету алгоритмі</a:t>
            </a:r>
            <a:endParaRPr lang="ru-RU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</a:t>
            </a:r>
            <a:r>
              <a:rPr lang="kk-KZ" b="1" dirty="0" smtClean="0"/>
              <a:t>. </a:t>
            </a:r>
            <a:r>
              <a:rPr lang="ru-RU" b="1" dirty="0" err="1" smtClean="0"/>
              <a:t>Гемофилиямен</a:t>
            </a:r>
            <a:r>
              <a:rPr lang="ru-RU" b="1" dirty="0" smtClean="0"/>
              <a:t> </a:t>
            </a:r>
            <a:r>
              <a:rPr lang="ru-RU" b="1" dirty="0" err="1" smtClean="0"/>
              <a:t>нау</a:t>
            </a:r>
            <a:r>
              <a:rPr lang="kk-KZ" b="1" dirty="0" smtClean="0"/>
              <a:t>қастардағы қан кетулердің алдын алу</a:t>
            </a:r>
            <a:endParaRPr lang="ru-RU" b="1" dirty="0" smtClean="0"/>
          </a:p>
          <a:p>
            <a:endParaRPr lang="ru-RU" b="1" dirty="0" smtClean="0"/>
          </a:p>
          <a:p>
            <a:r>
              <a:rPr lang="en-US" b="1" dirty="0" smtClean="0"/>
              <a:t>II</a:t>
            </a:r>
            <a:r>
              <a:rPr lang="ru-RU" b="1" dirty="0" smtClean="0"/>
              <a:t>. «</a:t>
            </a:r>
            <a:r>
              <a:rPr lang="ru-RU" b="1" dirty="0" err="1" smtClean="0"/>
              <a:t>Талап</a:t>
            </a:r>
            <a:r>
              <a:rPr lang="ru-RU" b="1" dirty="0" smtClean="0"/>
              <a:t> </a:t>
            </a:r>
            <a:r>
              <a:rPr lang="ru-RU" b="1" dirty="0" err="1" smtClean="0"/>
              <a:t>бойынша</a:t>
            </a:r>
            <a:r>
              <a:rPr lang="ru-RU" b="1" dirty="0" smtClean="0"/>
              <a:t>» </a:t>
            </a:r>
            <a:r>
              <a:rPr lang="ru-RU" b="1" dirty="0" err="1" smtClean="0"/>
              <a:t>емдеу</a:t>
            </a:r>
            <a:endParaRPr lang="ru-RU" b="1" dirty="0" smtClean="0"/>
          </a:p>
          <a:p>
            <a:endParaRPr lang="ru-RU" b="1" dirty="0" smtClean="0"/>
          </a:p>
          <a:p>
            <a:r>
              <a:rPr lang="en-US" b="1" dirty="0" smtClean="0"/>
              <a:t>III</a:t>
            </a:r>
            <a:r>
              <a:rPr lang="ru-RU" b="1" dirty="0" smtClean="0"/>
              <a:t>. </a:t>
            </a:r>
            <a:r>
              <a:rPr lang="ru-RU" b="1" dirty="0" err="1" smtClean="0"/>
              <a:t>Гемофилияның асқынуларын емдеу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IV. </a:t>
            </a:r>
            <a:r>
              <a:rPr lang="ru-RU" b="1" dirty="0" smtClean="0"/>
              <a:t>Реабилитация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Гемофилияны емдеудің негізгі бағыттары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/>
          <p:cNvSpPr>
            <a:spLocks noGrp="1"/>
          </p:cNvSpPr>
          <p:nvPr>
            <p:ph type="body" sz="half" idx="1"/>
          </p:nvPr>
        </p:nvSpPr>
        <p:spPr>
          <a:xfrm>
            <a:off x="250825" y="928670"/>
            <a:ext cx="8675688" cy="63343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фактор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концентратын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аптасына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20-40 ХБ/кг</a:t>
            </a:r>
          </a:p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(25 ХБ/кг)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мөлшерінде енгізу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6490" name="Group 58"/>
          <p:cNvGraphicFramePr>
            <a:graphicFrameLocks noGrp="1"/>
          </p:cNvGraphicFramePr>
          <p:nvPr>
            <p:ph sz="quarter" idx="2"/>
          </p:nvPr>
        </p:nvGraphicFramePr>
        <p:xfrm>
          <a:off x="468313" y="1844672"/>
          <a:ext cx="8150225" cy="3584591"/>
        </p:xfrm>
        <a:graphic>
          <a:graphicData uri="http://schemas.openxmlformats.org/drawingml/2006/table">
            <a:tbl>
              <a:tblPr/>
              <a:tblGrid>
                <a:gridCol w="1165225"/>
                <a:gridCol w="1162050"/>
                <a:gridCol w="1165225"/>
                <a:gridCol w="1165225"/>
                <a:gridCol w="1165225"/>
                <a:gridCol w="1162050"/>
                <a:gridCol w="1165225"/>
              </a:tblGrid>
              <a:tr h="620795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Дүйсенбі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Сейсенбі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Сәрсенбі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Бейсенбі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Жұма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Сенбі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Жексенбі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0949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</a:tr>
              <a:tr h="740949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0949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0949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</a:tr>
            </a:tbl>
          </a:graphicData>
        </a:graphic>
      </p:graphicFrame>
      <p:sp>
        <p:nvSpPr>
          <p:cNvPr id="146486" name="Rectangle 54"/>
          <p:cNvSpPr>
            <a:spLocks noChangeArrowheads="1"/>
          </p:cNvSpPr>
          <p:nvPr/>
        </p:nvSpPr>
        <p:spPr bwMode="auto">
          <a:xfrm>
            <a:off x="1357290" y="357166"/>
            <a:ext cx="651668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defTabSz="912813">
              <a:lnSpc>
                <a:spcPct val="90000"/>
              </a:lnSpc>
            </a:pPr>
            <a:endParaRPr lang="ru-RU" sz="3200" b="1" dirty="0">
              <a:solidFill>
                <a:srgbClr val="CC33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46487" name="Text Box 55"/>
          <p:cNvSpPr txBox="1">
            <a:spLocks noChangeArrowheads="1"/>
          </p:cNvSpPr>
          <p:nvPr/>
        </p:nvSpPr>
        <p:spPr bwMode="auto">
          <a:xfrm>
            <a:off x="611188" y="5870034"/>
            <a:ext cx="7754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 err="1" smtClean="0"/>
              <a:t>Алдын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r>
              <a:rPr lang="ru-RU" dirty="0" smtClean="0"/>
              <a:t> </a:t>
            </a:r>
            <a:r>
              <a:rPr lang="ru-RU" dirty="0" err="1" smtClean="0"/>
              <a:t>мақсаты </a:t>
            </a:r>
            <a:r>
              <a:rPr lang="ru-RU" dirty="0"/>
              <a:t>– </a:t>
            </a:r>
            <a:r>
              <a:rPr lang="ru-RU" dirty="0" err="1" smtClean="0"/>
              <a:t>ауыр</a:t>
            </a:r>
            <a:r>
              <a:rPr lang="ru-RU" dirty="0" smtClean="0"/>
              <a:t> </a:t>
            </a:r>
            <a:r>
              <a:rPr lang="ru-RU" dirty="0" err="1" smtClean="0"/>
              <a:t>дәрежені орташа</a:t>
            </a:r>
            <a:r>
              <a:rPr lang="ru-RU" dirty="0" smtClean="0"/>
              <a:t> </a:t>
            </a:r>
            <a:r>
              <a:rPr lang="ru-RU" dirty="0" err="1" smtClean="0"/>
              <a:t>ауырлыққа өткізу</a:t>
            </a: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kk-KZ" dirty="0" smtClean="0"/>
              <a:t>Гемофилияның алдын алу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емдеуді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қолдану науқастарға тапшы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концентраттарын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есептелген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мөлшерде тәулігіне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1-2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туыстарымен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қандай болмасын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медициналық мекеменің мамандарымен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мүмкіншілігінше ерте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енгізуін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асыруға мүмкіншілік 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dirty="0" smtClean="0"/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Гемофилияны “талап бойынша” емдеу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07950" y="2082552"/>
            <a:ext cx="87137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31800"/>
            <a:r>
              <a:rPr lang="ru-RU" b="1" dirty="0"/>
              <a:t>1.</a:t>
            </a:r>
            <a:r>
              <a:rPr lang="ru-RU" dirty="0"/>
              <a:t> </a:t>
            </a:r>
            <a:r>
              <a:rPr lang="ru-RU" b="1" dirty="0" err="1" smtClean="0"/>
              <a:t>Ауыр</a:t>
            </a:r>
            <a:r>
              <a:rPr lang="ru-RU" b="1" dirty="0" smtClean="0"/>
              <a:t> </a:t>
            </a:r>
            <a:r>
              <a:rPr lang="ru-RU" b="1" dirty="0" err="1" smtClean="0"/>
              <a:t>дәрежелі </a:t>
            </a:r>
            <a:r>
              <a:rPr lang="ru-RU" b="1" dirty="0" smtClean="0"/>
              <a:t>гемофилия А </a:t>
            </a:r>
            <a:r>
              <a:rPr lang="ru-RU" b="1" dirty="0" err="1" smtClean="0"/>
              <a:t>кезіндегі</a:t>
            </a:r>
            <a:r>
              <a:rPr lang="ru-RU" b="1" dirty="0" smtClean="0"/>
              <a:t> </a:t>
            </a:r>
            <a:r>
              <a:rPr lang="ru-RU" b="1" dirty="0" err="1" smtClean="0"/>
              <a:t>бір</a:t>
            </a:r>
            <a:r>
              <a:rPr lang="ru-RU" b="1" dirty="0" smtClean="0"/>
              <a:t> </a:t>
            </a:r>
            <a:r>
              <a:rPr lang="ru-RU" b="1" dirty="0" err="1" smtClean="0"/>
              <a:t>реттік</a:t>
            </a:r>
            <a:r>
              <a:rPr lang="ru-RU" b="1" dirty="0" smtClean="0"/>
              <a:t> </a:t>
            </a:r>
            <a:r>
              <a:rPr lang="ru-RU" b="1" dirty="0" err="1" smtClean="0"/>
              <a:t>мөлшерді есептеу</a:t>
            </a:r>
            <a:r>
              <a:rPr lang="ru-RU" b="1" dirty="0" smtClean="0"/>
              <a:t> </a:t>
            </a:r>
            <a:r>
              <a:rPr lang="ru-RU" b="1" dirty="0" err="1" smtClean="0"/>
              <a:t>формуласы</a:t>
            </a:r>
            <a:r>
              <a:rPr lang="ru-RU" b="1" dirty="0" smtClean="0"/>
              <a:t> </a:t>
            </a:r>
            <a:r>
              <a:rPr lang="ru-RU" dirty="0" smtClean="0"/>
              <a:t>:</a:t>
            </a:r>
            <a:endParaRPr lang="ru-RU" dirty="0"/>
          </a:p>
          <a:p>
            <a:pPr indent="431800"/>
            <a:r>
              <a:rPr lang="ru-RU" sz="2400" b="1" dirty="0" smtClean="0">
                <a:solidFill>
                  <a:srgbClr val="CC3300"/>
                </a:solidFill>
              </a:rPr>
              <a:t>Х=М×БД×0,5</a:t>
            </a:r>
            <a:r>
              <a:rPr lang="ru-RU" sz="2400" b="1" dirty="0">
                <a:solidFill>
                  <a:srgbClr val="CC3300"/>
                </a:solidFill>
              </a:rPr>
              <a:t>;</a:t>
            </a:r>
          </a:p>
          <a:p>
            <a:pPr indent="431800"/>
            <a:endParaRPr lang="ru-RU" b="1" dirty="0" smtClean="0"/>
          </a:p>
          <a:p>
            <a:pPr indent="431800"/>
            <a:r>
              <a:rPr lang="ru-RU" b="1" dirty="0" smtClean="0"/>
              <a:t>2</a:t>
            </a:r>
            <a:r>
              <a:rPr lang="ru-RU" b="1" dirty="0"/>
              <a:t>. </a:t>
            </a:r>
            <a:r>
              <a:rPr lang="ru-RU" b="1" dirty="0" err="1" smtClean="0"/>
              <a:t>Орташа</a:t>
            </a:r>
            <a:r>
              <a:rPr lang="ru-RU" b="1" dirty="0" smtClean="0"/>
              <a:t> </a:t>
            </a:r>
            <a:r>
              <a:rPr lang="ru-RU" b="1" dirty="0" err="1" smtClean="0"/>
              <a:t>және жеңіл дәрежелі </a:t>
            </a:r>
            <a:r>
              <a:rPr lang="ru-RU" b="1" dirty="0" smtClean="0"/>
              <a:t>гемофилия А </a:t>
            </a:r>
            <a:r>
              <a:rPr lang="ru-RU" b="1" dirty="0" err="1" smtClean="0"/>
              <a:t>кезіндегі</a:t>
            </a:r>
            <a:r>
              <a:rPr lang="ru-RU" b="1" dirty="0" smtClean="0"/>
              <a:t> </a:t>
            </a:r>
            <a:r>
              <a:rPr lang="ru-RU" b="1" dirty="0" err="1" smtClean="0"/>
              <a:t>бір</a:t>
            </a:r>
            <a:r>
              <a:rPr lang="ru-RU" b="1" dirty="0" smtClean="0"/>
              <a:t> </a:t>
            </a:r>
            <a:r>
              <a:rPr lang="ru-RU" b="1" dirty="0" err="1" smtClean="0"/>
              <a:t>реттік</a:t>
            </a:r>
            <a:r>
              <a:rPr lang="ru-RU" b="1" dirty="0" smtClean="0"/>
              <a:t> </a:t>
            </a:r>
            <a:r>
              <a:rPr lang="ru-RU" b="1" dirty="0" err="1" smtClean="0"/>
              <a:t>мөлшерді есептеу</a:t>
            </a:r>
            <a:r>
              <a:rPr lang="ru-RU" b="1" dirty="0" smtClean="0"/>
              <a:t> </a:t>
            </a:r>
            <a:r>
              <a:rPr lang="ru-RU" b="1" dirty="0" err="1" smtClean="0"/>
              <a:t>формуласы</a:t>
            </a:r>
            <a:r>
              <a:rPr lang="ru-RU" b="1" dirty="0" smtClean="0"/>
              <a:t> :</a:t>
            </a:r>
            <a:endParaRPr lang="ru-RU" b="1" dirty="0"/>
          </a:p>
          <a:p>
            <a:pPr indent="431800"/>
            <a:r>
              <a:rPr lang="ru-RU" sz="2400" b="1" dirty="0">
                <a:solidFill>
                  <a:srgbClr val="CC3300"/>
                </a:solidFill>
              </a:rPr>
              <a:t>Х=М× </a:t>
            </a:r>
            <a:r>
              <a:rPr lang="ru-RU" sz="2400" b="1" dirty="0" smtClean="0">
                <a:solidFill>
                  <a:srgbClr val="CC3300"/>
                </a:solidFill>
              </a:rPr>
              <a:t>(БД-АД) </a:t>
            </a:r>
            <a:r>
              <a:rPr lang="ru-RU" sz="2400" b="1" dirty="0">
                <a:solidFill>
                  <a:srgbClr val="CC3300"/>
                </a:solidFill>
              </a:rPr>
              <a:t>×0,5;</a:t>
            </a:r>
          </a:p>
          <a:p>
            <a:pPr indent="431800"/>
            <a:r>
              <a:rPr lang="ru-RU" dirty="0" err="1" smtClean="0"/>
              <a:t>Мұнда </a:t>
            </a:r>
            <a:r>
              <a:rPr lang="ru-RU" dirty="0"/>
              <a:t>Х – </a:t>
            </a:r>
            <a:r>
              <a:rPr lang="ru-RU" dirty="0" err="1" smtClean="0"/>
              <a:t>концентраттың бір</a:t>
            </a:r>
            <a:r>
              <a:rPr lang="ru-RU" dirty="0" smtClean="0"/>
              <a:t> </a:t>
            </a:r>
            <a:r>
              <a:rPr lang="ru-RU" dirty="0" err="1" smtClean="0"/>
              <a:t>реттік</a:t>
            </a:r>
            <a:r>
              <a:rPr lang="ru-RU" dirty="0" smtClean="0"/>
              <a:t> </a:t>
            </a:r>
            <a:r>
              <a:rPr lang="ru-RU" dirty="0" err="1" smtClean="0"/>
              <a:t>енгізу</a:t>
            </a:r>
            <a:r>
              <a:rPr lang="ru-RU" dirty="0" smtClean="0"/>
              <a:t> </a:t>
            </a:r>
            <a:r>
              <a:rPr lang="ru-RU" dirty="0" err="1" smtClean="0"/>
              <a:t>мөлшері</a:t>
            </a:r>
            <a:r>
              <a:rPr lang="ru-RU" dirty="0" smtClean="0"/>
              <a:t>; </a:t>
            </a:r>
            <a:endParaRPr lang="ru-RU" dirty="0"/>
          </a:p>
          <a:p>
            <a:pPr indent="431800"/>
            <a:r>
              <a:rPr lang="ru-RU" dirty="0"/>
              <a:t>М – </a:t>
            </a:r>
            <a:r>
              <a:rPr lang="ru-RU" dirty="0" err="1" smtClean="0"/>
              <a:t>гемофилиямен</a:t>
            </a:r>
            <a:r>
              <a:rPr lang="ru-RU" dirty="0" smtClean="0"/>
              <a:t> </a:t>
            </a:r>
            <a:r>
              <a:rPr lang="ru-RU" dirty="0" err="1" smtClean="0"/>
              <a:t>науқастың дене</a:t>
            </a:r>
            <a:r>
              <a:rPr lang="ru-RU" dirty="0" smtClean="0"/>
              <a:t> </a:t>
            </a:r>
            <a:r>
              <a:rPr lang="ru-RU" dirty="0" err="1" smtClean="0"/>
              <a:t>салмағы</a:t>
            </a:r>
            <a:r>
              <a:rPr lang="ru-RU" dirty="0" smtClean="0"/>
              <a:t>;</a:t>
            </a:r>
            <a:endParaRPr lang="ru-RU" dirty="0"/>
          </a:p>
          <a:p>
            <a:pPr indent="431800"/>
            <a:r>
              <a:rPr lang="ru-RU" dirty="0" smtClean="0"/>
              <a:t>БД –</a:t>
            </a:r>
            <a:r>
              <a:rPr lang="ru-RU" dirty="0" err="1" smtClean="0"/>
              <a:t>коагуляциялық</a:t>
            </a:r>
            <a:r>
              <a:rPr lang="ru-RU" dirty="0" smtClean="0"/>
              <a:t> </a:t>
            </a:r>
            <a:r>
              <a:rPr lang="en-US" dirty="0" smtClean="0"/>
              <a:t>VIII </a:t>
            </a:r>
            <a:r>
              <a:rPr lang="ru-RU" dirty="0" err="1" smtClean="0"/>
              <a:t>фактордың енгізілгеннен</a:t>
            </a:r>
            <a:r>
              <a:rPr lang="ru-RU" dirty="0" smtClean="0"/>
              <a:t> </a:t>
            </a:r>
            <a:r>
              <a:rPr lang="ru-RU" dirty="0" err="1" smtClean="0"/>
              <a:t>кейінгі</a:t>
            </a:r>
            <a:r>
              <a:rPr lang="ru-RU" dirty="0" smtClean="0"/>
              <a:t> </a:t>
            </a:r>
            <a:r>
              <a:rPr lang="ru-RU" dirty="0" err="1" smtClean="0"/>
              <a:t>болжамалы</a:t>
            </a:r>
            <a:r>
              <a:rPr lang="ru-RU" dirty="0" smtClean="0"/>
              <a:t> </a:t>
            </a:r>
            <a:r>
              <a:rPr lang="ru-RU" dirty="0" err="1" smtClean="0"/>
              <a:t>деңгейі </a:t>
            </a:r>
            <a:r>
              <a:rPr lang="ru-RU" dirty="0" smtClean="0"/>
              <a:t>(%);</a:t>
            </a:r>
            <a:endParaRPr lang="ru-RU" dirty="0"/>
          </a:p>
          <a:p>
            <a:pPr indent="431800"/>
            <a:r>
              <a:rPr lang="ru-RU" dirty="0" smtClean="0"/>
              <a:t>АД </a:t>
            </a:r>
            <a:r>
              <a:rPr lang="ru-RU" dirty="0"/>
              <a:t>– </a:t>
            </a:r>
            <a:r>
              <a:rPr lang="ru-RU" dirty="0" err="1" smtClean="0"/>
              <a:t>коагуляциялық</a:t>
            </a:r>
            <a:r>
              <a:rPr lang="ru-RU" dirty="0" smtClean="0"/>
              <a:t> </a:t>
            </a:r>
            <a:r>
              <a:rPr lang="en-US" dirty="0" smtClean="0"/>
              <a:t>VIII </a:t>
            </a:r>
            <a:r>
              <a:rPr lang="ru-RU" dirty="0" err="1" smtClean="0"/>
              <a:t>фактордың енгізгенге</a:t>
            </a:r>
            <a:r>
              <a:rPr lang="ru-RU" dirty="0" smtClean="0"/>
              <a:t> </a:t>
            </a:r>
            <a:r>
              <a:rPr lang="ru-RU" dirty="0" err="1" smtClean="0"/>
              <a:t>дейінгі</a:t>
            </a:r>
            <a:r>
              <a:rPr lang="ru-RU" dirty="0" smtClean="0"/>
              <a:t> </a:t>
            </a:r>
            <a:r>
              <a:rPr lang="ru-RU" dirty="0" err="1" smtClean="0"/>
              <a:t>алғашқы деңгейі </a:t>
            </a:r>
            <a:r>
              <a:rPr lang="ru-RU" dirty="0" smtClean="0"/>
              <a:t>(%);</a:t>
            </a:r>
            <a:endParaRPr lang="ru-RU" dirty="0"/>
          </a:p>
          <a:p>
            <a:pPr indent="431800"/>
            <a:endParaRPr lang="ru-RU" dirty="0"/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642910" y="1341438"/>
            <a:ext cx="8072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Бір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реттік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мөлшерді есептеу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формуласы</a:t>
            </a:r>
            <a:r>
              <a:rPr lang="ru-RU" sz="2400" b="1" dirty="0" smtClean="0"/>
              <a:t>:</a:t>
            </a:r>
            <a:endParaRPr lang="ru-RU" sz="24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“Талап бойынша” емдеу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0" y="483173"/>
            <a:ext cx="90360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Гемофилия 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науқастардағы әртүрлі қан құйылулар кезіндегі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антигемофильді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глобулиннің мөлшерлері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6209" name="Group 81"/>
          <p:cNvGraphicFramePr>
            <a:graphicFrameLocks noGrp="1"/>
          </p:cNvGraphicFramePr>
          <p:nvPr/>
        </p:nvGraphicFramePr>
        <p:xfrm>
          <a:off x="142844" y="1357296"/>
          <a:ext cx="8893204" cy="5372843"/>
        </p:xfrm>
        <a:graphic>
          <a:graphicData uri="http://schemas.openxmlformats.org/drawingml/2006/table">
            <a:tbl>
              <a:tblPr/>
              <a:tblGrid>
                <a:gridCol w="4068792"/>
                <a:gridCol w="1454150"/>
                <a:gridCol w="3370262"/>
              </a:tblGrid>
              <a:tr h="148664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Геморрагия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түрлері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VIII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фактордың плазмадағы қажет деңгейі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Антигемофильді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глобулин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концентратының мөлшері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8135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Қызыл иектен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қан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кету,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тері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асты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гематомалары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аздаған жарақаттан кейінгі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геморрагиялар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гемартрозды</a:t>
                      </a: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ң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алғашқы белгілері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тіс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шыққанда,антифибринолитиктерден әсер болмағанда мұрыннан қан кеткенде,белсенді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физикалық жаттығулар кезіндегі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қан кетулердің алдын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ХБ/кг.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Егер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қан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кету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сақталса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12-24 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сағаттан соң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осы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мөлшерді қайталау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77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Бүйректік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макрогематурия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2-тәуліктен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артық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ХБ/кг/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тәул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.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Егер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қан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кету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сақталса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12-24 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сағаттан соң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осы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мөлшерді қайталау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Кейде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(әсер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аз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болғанда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емді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3-5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тәулікке дейін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жалғастыру қажет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500034" y="0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“Талап бойынша” емдеу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0" y="483173"/>
            <a:ext cx="90360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Гемофилия 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науқастардағы әртүрлі қан құйылулар кезіндегі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антигемофильді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глобулиннің мөлшерлері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6209" name="Group 81"/>
          <p:cNvGraphicFramePr>
            <a:graphicFrameLocks noGrp="1"/>
          </p:cNvGraphicFramePr>
          <p:nvPr/>
        </p:nvGraphicFramePr>
        <p:xfrm>
          <a:off x="142844" y="1214421"/>
          <a:ext cx="8893204" cy="5643578"/>
        </p:xfrm>
        <a:graphic>
          <a:graphicData uri="http://schemas.openxmlformats.org/drawingml/2006/table">
            <a:tbl>
              <a:tblPr/>
              <a:tblGrid>
                <a:gridCol w="4068792"/>
                <a:gridCol w="1454150"/>
                <a:gridCol w="3370262"/>
              </a:tblGrid>
              <a:tr h="134813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Геморрагия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түрлері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VIII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фактордың плазмадағы қажет деңгейі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Антигемофильді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глобулин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концентратының мөлшері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867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Жедел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гемартроздар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бұлшықеттік гематомалар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хирургиялық  кіші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амалдар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(соның ішінде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стоматологиялық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30-60%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15-30 ХБ/кг.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Егер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қан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кету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сақталса 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12-24 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сағаттан соң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осы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мөлшерді қайталау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Гемартроздар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кезінде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осы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мөлшерді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сағаттан кейінде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қайталау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495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ОНЖ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геморрагиялар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құрсақ қуысына қан құйылу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ірі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гематомалардың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инфицирленуі,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асқазан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ішек жолдарынан қан кетулер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тонзилэктомия, бас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жарақаттары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ретрофарингеалды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немесе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ретроперитонеалды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кеңістіктерге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Iliopsoas</a:t>
                      </a: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капсуласына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қан құйылулар.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80-100%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Алғашқы мөлшері 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ХБ/кг.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Қайталамалы мөлшері 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40-50 ХБ/кг. 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Сонан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соң әр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8-12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сағат сайын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25-40 ХБ/кг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бірнеше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күн бойы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181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Ауқымды хирургиялық амалдар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соның ішінде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ортопедиялық амалдар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шамамен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Хирургиялық амалға дейін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 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ХБ/кг. 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Екі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күн тәулігіне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рет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40-50 ХБ/кг,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сонан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соң концентраттармен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емді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25-40 ХБ/кг/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стәул толық біткенше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коагуляциялық 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фактор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VIII</a:t>
                      </a: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деңгейін бақылай отырып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500034" y="0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“Талап бойынша” емдеу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1571612"/>
          <a:ext cx="6908787" cy="3170974"/>
        </p:xfrm>
        <a:graphic>
          <a:graphicData uri="http://schemas.openxmlformats.org/drawingml/2006/table">
            <a:tbl>
              <a:tblPr/>
              <a:tblGrid>
                <a:gridCol w="5133101"/>
                <a:gridCol w="1775686"/>
              </a:tblGrid>
              <a:tr h="952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Calibri"/>
                          <a:ea typeface="Calibri"/>
                          <a:cs typeface="Times New Roman"/>
                        </a:rPr>
                        <a:t>Қан ұю факторларын енгізуді қажет ететін жағдайлар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Calibri"/>
                          <a:ea typeface="Calibri"/>
                          <a:cs typeface="Times New Roman"/>
                        </a:rPr>
                        <a:t>Қанкету ауырлығының категориясы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Calibri"/>
                          <a:ea typeface="Calibri"/>
                          <a:cs typeface="Times New Roman"/>
                        </a:rPr>
                        <a:t>Гемартроз, мұрыннан қан кету, беткей гематома,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Calibri"/>
                          <a:ea typeface="Calibri"/>
                          <a:cs typeface="Times New Roman"/>
                        </a:rPr>
                        <a:t>Аз инвазивті </a:t>
                      </a:r>
                      <a:r>
                        <a:rPr lang="kk-KZ" sz="1800" dirty="0">
                          <a:latin typeface="Calibri"/>
                          <a:ea typeface="Calibri"/>
                          <a:cs typeface="Times New Roman"/>
                        </a:rPr>
                        <a:t>хирургиялық </a:t>
                      </a:r>
                      <a:r>
                        <a:rPr lang="kk-KZ" sz="1800" dirty="0" smtClean="0">
                          <a:latin typeface="Calibri"/>
                          <a:ea typeface="Calibri"/>
                          <a:cs typeface="Times New Roman"/>
                        </a:rPr>
                        <a:t>амалдар(стоматологиялық  </a:t>
                      </a:r>
                      <a:r>
                        <a:rPr lang="kk-KZ" sz="1800" dirty="0">
                          <a:latin typeface="Calibri"/>
                          <a:ea typeface="Calibri"/>
                          <a:cs typeface="Times New Roman"/>
                        </a:rPr>
                        <a:t>1-3 тіс жұлу)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Calibri"/>
                          <a:ea typeface="Calibri"/>
                          <a:cs typeface="Times New Roman"/>
                        </a:rPr>
                        <a:t>Ішастарартылық </a:t>
                      </a:r>
                      <a:r>
                        <a:rPr lang="kk-KZ" sz="1800" dirty="0">
                          <a:latin typeface="Calibri"/>
                          <a:ea typeface="Calibri"/>
                          <a:cs typeface="Times New Roman"/>
                        </a:rPr>
                        <a:t>гематома, гематурия, бүйректік қанкету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Calibri"/>
                          <a:ea typeface="Calibri"/>
                          <a:cs typeface="Times New Roman"/>
                        </a:rPr>
                        <a:t>Асқазан, ішектік қанкетулер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ас </a:t>
                      </a:r>
                      <a:r>
                        <a:rPr lang="ru-RU" sz="1800" dirty="0" err="1">
                          <a:latin typeface="Calibri"/>
                          <a:ea typeface="Calibri"/>
                          <a:cs typeface="Times New Roman"/>
                        </a:rPr>
                        <a:t>миы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 мен ж</a:t>
                      </a:r>
                      <a:r>
                        <a:rPr lang="kk-KZ" sz="1800" dirty="0">
                          <a:latin typeface="Calibri"/>
                          <a:ea typeface="Calibri"/>
                          <a:cs typeface="Times New Roman"/>
                        </a:rPr>
                        <a:t>ұ</a:t>
                      </a:r>
                      <a:r>
                        <a:rPr lang="ru-RU" sz="1800" dirty="0" err="1">
                          <a:latin typeface="Calibri"/>
                          <a:ea typeface="Calibri"/>
                          <a:cs typeface="Times New Roman"/>
                        </a:rPr>
                        <a:t>лын</a:t>
                      </a:r>
                      <a:r>
                        <a:rPr lang="kk-KZ" sz="1800" dirty="0">
                          <a:latin typeface="Calibri"/>
                          <a:ea typeface="Calibri"/>
                          <a:cs typeface="Times New Roman"/>
                        </a:rPr>
                        <a:t>ға қанкетулер кезінде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357158" y="500042"/>
            <a:ext cx="8501062" cy="714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kk-KZ" sz="2000" b="1" dirty="0" smtClean="0">
                <a:solidFill>
                  <a:srgbClr val="FF0000"/>
                </a:solidFill>
                <a:latin typeface="+mn-lt"/>
                <a:cs typeface="+mn-cs"/>
              </a:rPr>
              <a:t>Гемофилиямен науқастардағы қан кету ауырлығын анықтау</a:t>
            </a:r>
            <a:endParaRPr lang="ru-RU" sz="20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с вырезом 3"/>
          <p:cNvSpPr/>
          <p:nvPr/>
        </p:nvSpPr>
        <p:spPr>
          <a:xfrm>
            <a:off x="0" y="2214563"/>
            <a:ext cx="1857356" cy="1000125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600" b="1" dirty="0"/>
              <a:t>Қанкетулер</a:t>
            </a:r>
            <a:endParaRPr lang="ru-RU" sz="16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28813" y="1214438"/>
            <a:ext cx="1285875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/>
              <a:t>Жедел жәрдем </a:t>
            </a:r>
            <a:endParaRPr lang="ru-RU" sz="1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28813" y="4286250"/>
            <a:ext cx="1214437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/>
              <a:t>Жалпы тәжірибелік дәрігер</a:t>
            </a:r>
            <a:endParaRPr lang="ru-RU" sz="1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28795" y="3714750"/>
            <a:ext cx="1214456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/>
              <a:t>Гематолог</a:t>
            </a:r>
            <a:endParaRPr lang="ru-RU" sz="1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28813" y="3000375"/>
            <a:ext cx="1285875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/>
              <a:t>Көп салалы аурухана</a:t>
            </a:r>
            <a:endParaRPr lang="ru-RU" sz="1400" b="1" dirty="0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3214688" y="1357313"/>
            <a:ext cx="428625" cy="3571875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14750" y="1643063"/>
            <a:ext cx="2571750" cy="714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600" b="1" dirty="0">
                <a:solidFill>
                  <a:schemeClr val="bg1"/>
                </a:solidFill>
              </a:rPr>
              <a:t>Науқаста қан ұю факторларына ингибиторды анықтау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14750" y="785813"/>
            <a:ext cx="2571750" cy="714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>
                <a:solidFill>
                  <a:schemeClr val="bg1"/>
                </a:solidFill>
              </a:rPr>
              <a:t>Қанкетудің дәрежесі мен ауырлық </a:t>
            </a:r>
            <a:r>
              <a:rPr lang="kk-KZ" sz="1400" b="1" dirty="0" smtClean="0">
                <a:solidFill>
                  <a:schemeClr val="bg1"/>
                </a:solidFill>
              </a:rPr>
              <a:t>категориясын </a:t>
            </a:r>
            <a:r>
              <a:rPr lang="kk-KZ" sz="1400" b="1" dirty="0">
                <a:solidFill>
                  <a:schemeClr val="bg1"/>
                </a:solidFill>
              </a:rPr>
              <a:t>анықтау( кестені қарау)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14750" y="2857500"/>
            <a:ext cx="2500313" cy="714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600" b="1" dirty="0">
                <a:solidFill>
                  <a:schemeClr val="bg1"/>
                </a:solidFill>
              </a:rPr>
              <a:t>Көктамырға қан ұю факторын құю(есептеу формуласын қарау)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4286250" y="2357438"/>
            <a:ext cx="1214438" cy="500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 rot="16200000">
            <a:off x="6296819" y="1775619"/>
            <a:ext cx="574675" cy="595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3714750" y="3571875"/>
            <a:ext cx="22860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858000" y="785813"/>
            <a:ext cx="2286000" cy="17145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600" b="1" dirty="0">
                <a:solidFill>
                  <a:schemeClr val="bg1"/>
                </a:solidFill>
              </a:rPr>
              <a:t>Ингибитормен жүретін гемофилиямен науқастарға көрсетілетін жедел көмек алгоритміне көшу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5435601" y="3578225"/>
            <a:ext cx="3143250" cy="1558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714750" y="4572000"/>
            <a:ext cx="2500313" cy="17859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600" b="1" dirty="0">
                <a:solidFill>
                  <a:schemeClr val="bg1"/>
                </a:solidFill>
              </a:rPr>
              <a:t>Үйге дәрігер шақыру, гематологта амбулаторлы емделу, гемофилиямен науқасты жүргізу алгоритміне көшу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786688" y="2857500"/>
            <a:ext cx="1357312" cy="35718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600" b="1" dirty="0">
                <a:solidFill>
                  <a:schemeClr val="bg1"/>
                </a:solidFill>
              </a:rPr>
              <a:t>Ең жақын клиникаға жедел госпитализациялау, гематолог шақыру, жедел жәрдем көрсету алгоритміне көшу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357188" y="0"/>
            <a:ext cx="8501062" cy="714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kk-KZ" sz="2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Гемофилиямен науқастарға жедел медициналық көмек көрсету алгоритмінің графикалық кестесі</a:t>
            </a:r>
            <a:endParaRPr lang="ru-RU" sz="20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68" name="Прямоугольник 23"/>
          <p:cNvSpPr>
            <a:spLocks noChangeArrowheads="1"/>
          </p:cNvSpPr>
          <p:nvPr/>
        </p:nvSpPr>
        <p:spPr bwMode="auto">
          <a:xfrm flipH="1">
            <a:off x="6215063" y="1857375"/>
            <a:ext cx="658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b="1">
                <a:solidFill>
                  <a:schemeClr val="bg1"/>
                </a:solidFill>
                <a:latin typeface="Calibri" pitchFamily="34" charset="0"/>
              </a:rPr>
              <a:t>Бар</a:t>
            </a:r>
            <a:endParaRPr lang="ru-RU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69" name="Прямоугольник 24"/>
          <p:cNvSpPr>
            <a:spLocks noChangeArrowheads="1"/>
          </p:cNvSpPr>
          <p:nvPr/>
        </p:nvSpPr>
        <p:spPr bwMode="auto">
          <a:xfrm>
            <a:off x="4572000" y="2428875"/>
            <a:ext cx="692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b="1">
                <a:solidFill>
                  <a:schemeClr val="bg1"/>
                </a:solidFill>
                <a:latin typeface="Calibri" pitchFamily="34" charset="0"/>
              </a:rPr>
              <a:t>Жоқ</a:t>
            </a:r>
            <a:endParaRPr lang="ru-RU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70" name="Прямоугольник 25"/>
          <p:cNvSpPr>
            <a:spLocks noChangeArrowheads="1"/>
          </p:cNvSpPr>
          <p:nvPr/>
        </p:nvSpPr>
        <p:spPr bwMode="auto">
          <a:xfrm>
            <a:off x="4214813" y="3571875"/>
            <a:ext cx="1500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1600" b="1">
                <a:solidFill>
                  <a:schemeClr val="bg1"/>
                </a:solidFill>
                <a:latin typeface="Calibri" pitchFamily="34" charset="0"/>
              </a:rPr>
              <a:t>Қанкетудің ауырлық категориясы </a:t>
            </a:r>
            <a:r>
              <a:rPr lang="ru-RU" sz="1600" b="1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071" name="Прямоугольник 26"/>
          <p:cNvSpPr>
            <a:spLocks noChangeArrowheads="1"/>
          </p:cNvSpPr>
          <p:nvPr/>
        </p:nvSpPr>
        <p:spPr bwMode="auto">
          <a:xfrm>
            <a:off x="0" y="1643063"/>
            <a:ext cx="171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b="1" dirty="0">
                <a:solidFill>
                  <a:srgbClr val="FF0000"/>
                </a:solidFill>
                <a:latin typeface="Calibri" pitchFamily="34" charset="0"/>
              </a:rPr>
              <a:t>Гемофилиямен </a:t>
            </a:r>
            <a:r>
              <a:rPr lang="kk-KZ" b="1" dirty="0" smtClean="0">
                <a:solidFill>
                  <a:srgbClr val="FF0000"/>
                </a:solidFill>
                <a:latin typeface="Calibri" pitchFamily="34" charset="0"/>
              </a:rPr>
              <a:t>науқас</a:t>
            </a:r>
            <a:endParaRPr lang="ru-RU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72" name="Прямоугольник 27"/>
          <p:cNvSpPr>
            <a:spLocks noChangeArrowheads="1"/>
          </p:cNvSpPr>
          <p:nvPr/>
        </p:nvSpPr>
        <p:spPr bwMode="auto">
          <a:xfrm>
            <a:off x="6143625" y="3571875"/>
            <a:ext cx="17145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1500" b="1">
                <a:solidFill>
                  <a:schemeClr val="bg1"/>
                </a:solidFill>
                <a:latin typeface="Calibri" pitchFamily="34" charset="0"/>
              </a:rPr>
              <a:t>Ауырлық категориясы </a:t>
            </a:r>
            <a:r>
              <a:rPr lang="ru-RU" sz="1500" b="1">
                <a:solidFill>
                  <a:schemeClr val="bg1"/>
                </a:solidFill>
                <a:latin typeface="Calibri" pitchFamily="34" charset="0"/>
              </a:rPr>
              <a:t>2-3</a:t>
            </a:r>
          </a:p>
          <a:p>
            <a:r>
              <a:rPr lang="kk-KZ" sz="1500" b="1">
                <a:solidFill>
                  <a:schemeClr val="bg1"/>
                </a:solidFill>
                <a:latin typeface="Calibri" pitchFamily="34" charset="0"/>
              </a:rPr>
              <a:t>Ошақтық симптомдардың, абдоминалды аурудың болуы</a:t>
            </a:r>
            <a:endParaRPr lang="ru-RU" sz="15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928794" y="1928802"/>
            <a:ext cx="1285875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 smtClean="0"/>
              <a:t>Денсаулық сақтаудың басқа ұйымдары</a:t>
            </a:r>
            <a:endParaRPr lang="ru-RU" sz="1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651764"/>
          <a:ext cx="9001156" cy="6169152"/>
        </p:xfrm>
        <a:graphic>
          <a:graphicData uri="http://schemas.openxmlformats.org/drawingml/2006/table">
            <a:tbl>
              <a:tblPr/>
              <a:tblGrid>
                <a:gridCol w="3750481"/>
                <a:gridCol w="5250675"/>
              </a:tblGrid>
              <a:tr h="364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Calibri"/>
                          <a:ea typeface="Calibri"/>
                          <a:cs typeface="Times New Roman"/>
                        </a:rPr>
                        <a:t>Қан ұю факторларын енгізуді қажет ететін жағдайлар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Calibri"/>
                          <a:ea typeface="Calibri"/>
                          <a:cs typeface="Times New Roman"/>
                        </a:rPr>
                        <a:t>Қан ұю факторларынын дозасы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Calibri"/>
                          <a:ea typeface="Calibri"/>
                          <a:cs typeface="Times New Roman"/>
                        </a:rPr>
                        <a:t>Гемартроз, мұрыннан қан кету, беткей гематома (ауырлық категориясы 1)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Calibri"/>
                          <a:ea typeface="Calibri"/>
                          <a:cs typeface="Times New Roman"/>
                        </a:rPr>
                        <a:t>Эптаког альфа (белсендірілген)  90мкг/кг дозада, әрбір 2 сағат </a:t>
                      </a:r>
                      <a:r>
                        <a:rPr lang="kk-KZ" sz="1600" dirty="0" smtClean="0">
                          <a:latin typeface="Calibri"/>
                          <a:ea typeface="Calibri"/>
                          <a:cs typeface="Times New Roman"/>
                        </a:rPr>
                        <a:t>сайын НЕМЕСЕ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Calibri"/>
                          <a:ea typeface="Calibri"/>
                          <a:cs typeface="Times New Roman"/>
                        </a:rPr>
                        <a:t>Қан ұю факторлары II, VII, IX, X комбинацияда бір реттік дозада енгізіледі  75 Б/кг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Calibri"/>
                          <a:ea typeface="Calibri"/>
                          <a:cs typeface="Times New Roman"/>
                        </a:rPr>
                        <a:t>Азинвазивті хирургиялық </a:t>
                      </a:r>
                      <a:r>
                        <a:rPr lang="kk-KZ" sz="1600" dirty="0" smtClean="0">
                          <a:latin typeface="Calibri"/>
                          <a:ea typeface="Calibri"/>
                          <a:cs typeface="Times New Roman"/>
                        </a:rPr>
                        <a:t>амалдар(стоматологиялық  </a:t>
                      </a:r>
                      <a:r>
                        <a:rPr lang="kk-KZ" sz="1600" dirty="0">
                          <a:latin typeface="Calibri"/>
                          <a:ea typeface="Calibri"/>
                          <a:cs typeface="Times New Roman"/>
                        </a:rPr>
                        <a:t>1-3 тіс жұлу) (ауырлық категориясы 2)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Calibri"/>
                          <a:ea typeface="Calibri"/>
                          <a:cs typeface="Times New Roman"/>
                        </a:rPr>
                        <a:t>Эптаког альфа (белсендірілген)  90мкг/кг дозада, әрбір 2 сағат сайын </a:t>
                      </a:r>
                      <a:r>
                        <a:rPr lang="kk-KZ" sz="1600" dirty="0" smtClean="0">
                          <a:latin typeface="Calibri"/>
                          <a:ea typeface="Calibri"/>
                          <a:cs typeface="Times New Roman"/>
                        </a:rPr>
                        <a:t>НЕМЕСЕ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Calibri"/>
                          <a:ea typeface="Calibri"/>
                          <a:cs typeface="Times New Roman"/>
                        </a:rPr>
                        <a:t>Қан ұю факторлары II, VII, IX, X комбинацияда бір реттік дозада енгізіледі  75 Б/кг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Calibri"/>
                          <a:ea typeface="Calibri"/>
                          <a:cs typeface="Times New Roman"/>
                        </a:rPr>
                        <a:t>Ішастарартылық гематома, гематурия, бүйректік қанкету (ауырлық категориясы 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Calibri"/>
                          <a:ea typeface="Calibri"/>
                          <a:cs typeface="Times New Roman"/>
                        </a:rPr>
                        <a:t>Эптаког альфа (белсендірілген)  120мкг/кг дозада, әрбір 2 сағат сайын </a:t>
                      </a:r>
                      <a:r>
                        <a:rPr lang="kk-KZ" sz="1600" dirty="0" smtClean="0">
                          <a:latin typeface="Calibri"/>
                          <a:ea typeface="Calibri"/>
                          <a:cs typeface="Times New Roman"/>
                        </a:rPr>
                        <a:t> НЕМЕСЕ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Calibri"/>
                          <a:ea typeface="Calibri"/>
                          <a:cs typeface="Times New Roman"/>
                        </a:rPr>
                        <a:t>Қан ұю факторлары II, VII, IX, X комбинацияда бір реттік дозада енгізіледі  100 Б/кг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Calibri"/>
                          <a:ea typeface="Calibri"/>
                          <a:cs typeface="Times New Roman"/>
                        </a:rPr>
                        <a:t>Асқазан, ішектік қанкетулер (ауырлық категориясы 3)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Calibri"/>
                          <a:ea typeface="Calibri"/>
                          <a:cs typeface="Times New Roman"/>
                        </a:rPr>
                        <a:t>Эптаког альфа (белсендірілген)  120мкг/кг дозада, әрбір 2 сағат сайын </a:t>
                      </a:r>
                      <a:r>
                        <a:rPr lang="kk-KZ" sz="1600" dirty="0" smtClean="0">
                          <a:latin typeface="Calibri"/>
                          <a:ea typeface="Calibri"/>
                          <a:cs typeface="Times New Roman"/>
                        </a:rPr>
                        <a:t> НЕМЕСЕ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Calibri"/>
                          <a:ea typeface="Calibri"/>
                          <a:cs typeface="Times New Roman"/>
                        </a:rPr>
                        <a:t>Қан </a:t>
                      </a:r>
                      <a:r>
                        <a:rPr lang="kk-KZ" sz="1600" dirty="0">
                          <a:latin typeface="Calibri"/>
                          <a:ea typeface="Calibri"/>
                          <a:cs typeface="Times New Roman"/>
                        </a:rPr>
                        <a:t>ұю факторлары II, VII, IX, X комбинацияда бір реттік дозада енгізіледі  75-100 Б/кг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ас миы мен ж</a:t>
                      </a:r>
                      <a:r>
                        <a:rPr lang="kk-KZ" sz="1600">
                          <a:latin typeface="Calibri"/>
                          <a:ea typeface="Calibri"/>
                          <a:cs typeface="Times New Roman"/>
                        </a:rPr>
                        <a:t>ұ</a:t>
                      </a: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лын</a:t>
                      </a:r>
                      <a:r>
                        <a:rPr lang="kk-KZ" sz="1600">
                          <a:latin typeface="Calibri"/>
                          <a:ea typeface="Calibri"/>
                          <a:cs typeface="Times New Roman"/>
                        </a:rPr>
                        <a:t>ға қанкетулер кезінде (ауырлық категориясы 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Calibri"/>
                          <a:ea typeface="Calibri"/>
                          <a:cs typeface="Times New Roman"/>
                        </a:rPr>
                        <a:t>Эптаког альфа (белсендірілген)  120мкг/кг дозада, әрбір 2 сағат сайын </a:t>
                      </a:r>
                      <a:r>
                        <a:rPr lang="kk-KZ" sz="1600" dirty="0" smtClean="0">
                          <a:latin typeface="Calibri"/>
                          <a:ea typeface="Calibri"/>
                          <a:cs typeface="Times New Roman"/>
                        </a:rPr>
                        <a:t> НЕМЕСЕ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Calibri"/>
                          <a:ea typeface="Calibri"/>
                          <a:cs typeface="Times New Roman"/>
                        </a:rPr>
                        <a:t>Қан ұю факторлары II, VII, IX, X комбинацияда бір реттік дозада енгізіледі  100 Б/кг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357188" y="0"/>
            <a:ext cx="8501062" cy="714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kk-KZ" sz="2000" b="1" dirty="0" smtClean="0">
                <a:solidFill>
                  <a:srgbClr val="FF0000"/>
                </a:solidFill>
                <a:latin typeface="+mn-lt"/>
                <a:cs typeface="+mn-cs"/>
              </a:rPr>
              <a:t>Гемофилияның ингибиторлы формасы кезіндегі емдеу тактикасы </a:t>
            </a:r>
            <a:endParaRPr lang="ru-RU" sz="20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с вырезом 3"/>
          <p:cNvSpPr/>
          <p:nvPr/>
        </p:nvSpPr>
        <p:spPr>
          <a:xfrm>
            <a:off x="0" y="2214563"/>
            <a:ext cx="1928813" cy="1000125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600" b="1" dirty="0"/>
              <a:t>Қанкетулер</a:t>
            </a:r>
            <a:endParaRPr lang="ru-RU" sz="16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28813" y="1214438"/>
            <a:ext cx="1285875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/>
              <a:t>Жедел жәрдем </a:t>
            </a:r>
            <a:endParaRPr lang="ru-RU" sz="1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28813" y="4286250"/>
            <a:ext cx="1214437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/>
              <a:t>Жалпы тәжірибелік дәрігер</a:t>
            </a:r>
            <a:endParaRPr lang="ru-RU" sz="1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28813" y="3714750"/>
            <a:ext cx="1214437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/>
              <a:t>Гематолог</a:t>
            </a:r>
            <a:endParaRPr lang="ru-RU" sz="1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28813" y="3000375"/>
            <a:ext cx="1285875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/>
              <a:t>Көп салалы аурухана</a:t>
            </a:r>
            <a:endParaRPr lang="ru-RU" sz="1400" b="1" dirty="0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3214688" y="1357313"/>
            <a:ext cx="428625" cy="3571875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643313" y="1714500"/>
            <a:ext cx="2643187" cy="9286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>
                <a:solidFill>
                  <a:srgbClr val="002060"/>
                </a:solidFill>
              </a:rPr>
              <a:t>Жедел түрде көктамырға қан ұю факторын құю(кестені қарау)</a:t>
            </a:r>
            <a:endParaRPr lang="ru-RU" sz="1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43313" y="785813"/>
            <a:ext cx="2643187" cy="714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>
                <a:solidFill>
                  <a:srgbClr val="002060"/>
                </a:solidFill>
              </a:rPr>
              <a:t>Қанкетудің дәрежесі мен ауырлық </a:t>
            </a:r>
            <a:r>
              <a:rPr lang="kk-KZ" sz="1400" b="1" dirty="0" smtClean="0">
                <a:solidFill>
                  <a:srgbClr val="002060"/>
                </a:solidFill>
              </a:rPr>
              <a:t>категориясын </a:t>
            </a:r>
            <a:r>
              <a:rPr lang="kk-KZ" sz="1400" b="1" dirty="0">
                <a:solidFill>
                  <a:srgbClr val="002060"/>
                </a:solidFill>
              </a:rPr>
              <a:t>анықтау( кестені қарау)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3714750" y="2714625"/>
            <a:ext cx="2214563" cy="1071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5357813" y="3500438"/>
            <a:ext cx="3357562" cy="1643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643313" y="3786188"/>
            <a:ext cx="2571750" cy="17859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600" b="1" dirty="0">
                <a:solidFill>
                  <a:srgbClr val="002060"/>
                </a:solidFill>
              </a:rPr>
              <a:t>Үйге гематолог шақыру, амбулаторлы емделу, гемофилиямен науқасты жүргізу алгоритміне көшу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786688" y="2857500"/>
            <a:ext cx="1357312" cy="35718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600" b="1" dirty="0">
                <a:solidFill>
                  <a:srgbClr val="002060"/>
                </a:solidFill>
              </a:rPr>
              <a:t>Ең жақын клиникаға жедел госпитализациялау, гематолог шақыру, жедел жәрдем көрсету алгоритміне көшу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357188" y="0"/>
            <a:ext cx="8501062" cy="714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kk-KZ" sz="2000" b="1" dirty="0">
                <a:solidFill>
                  <a:srgbClr val="FF0000"/>
                </a:solidFill>
                <a:latin typeface="+mn-lt"/>
                <a:cs typeface="+mn-cs"/>
              </a:rPr>
              <a:t>Ингибитормен жүретін г</a:t>
            </a:r>
            <a:r>
              <a:rPr lang="kk-KZ" sz="2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емофилиямен науқастарға жедел медициналық көмек көрсету алгоритмінің графикалық кестесі</a:t>
            </a:r>
            <a:endParaRPr lang="ru-RU" sz="20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88" name="Прямоугольник 25"/>
          <p:cNvSpPr>
            <a:spLocks noChangeArrowheads="1"/>
          </p:cNvSpPr>
          <p:nvPr/>
        </p:nvSpPr>
        <p:spPr bwMode="auto">
          <a:xfrm>
            <a:off x="4214813" y="2714625"/>
            <a:ext cx="1500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1600" b="1">
                <a:solidFill>
                  <a:schemeClr val="bg1"/>
                </a:solidFill>
                <a:latin typeface="Calibri" pitchFamily="34" charset="0"/>
              </a:rPr>
              <a:t>Қанкетудің ауырлық категориясы 1</a:t>
            </a:r>
            <a:endParaRPr lang="ru-RU" sz="16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89" name="Прямоугольник 26"/>
          <p:cNvSpPr>
            <a:spLocks noChangeArrowheads="1"/>
          </p:cNvSpPr>
          <p:nvPr/>
        </p:nvSpPr>
        <p:spPr bwMode="auto">
          <a:xfrm>
            <a:off x="0" y="1643063"/>
            <a:ext cx="171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b="1" dirty="0">
                <a:solidFill>
                  <a:srgbClr val="FF0000"/>
                </a:solidFill>
                <a:latin typeface="Calibri" pitchFamily="34" charset="0"/>
              </a:rPr>
              <a:t>Гемофилиямен </a:t>
            </a:r>
            <a:r>
              <a:rPr lang="kk-KZ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kk-KZ" b="1" dirty="0">
                <a:solidFill>
                  <a:srgbClr val="FF0000"/>
                </a:solidFill>
                <a:latin typeface="Calibri" pitchFamily="34" charset="0"/>
              </a:rPr>
              <a:t>науқас</a:t>
            </a:r>
            <a:endParaRPr lang="ru-RU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090" name="Прямоугольник 27"/>
          <p:cNvSpPr>
            <a:spLocks noChangeArrowheads="1"/>
          </p:cNvSpPr>
          <p:nvPr/>
        </p:nvSpPr>
        <p:spPr bwMode="auto">
          <a:xfrm>
            <a:off x="6143625" y="3429000"/>
            <a:ext cx="17145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1600" b="1">
                <a:solidFill>
                  <a:schemeClr val="bg1"/>
                </a:solidFill>
                <a:latin typeface="Calibri" pitchFamily="34" charset="0"/>
              </a:rPr>
              <a:t>Ауырлық категориясы </a:t>
            </a:r>
            <a:r>
              <a:rPr lang="ru-RU" sz="1600" b="1">
                <a:solidFill>
                  <a:schemeClr val="bg1"/>
                </a:solidFill>
                <a:latin typeface="Calibri" pitchFamily="34" charset="0"/>
              </a:rPr>
              <a:t>2-4</a:t>
            </a:r>
          </a:p>
          <a:p>
            <a:r>
              <a:rPr lang="kk-KZ" sz="1600" b="1">
                <a:solidFill>
                  <a:schemeClr val="bg1"/>
                </a:solidFill>
                <a:latin typeface="Calibri" pitchFamily="34" charset="0"/>
              </a:rPr>
              <a:t>Ошақтық симптомдардың, абдоминалды аурудың болуы</a:t>
            </a:r>
            <a:endParaRPr lang="ru-RU" sz="16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928794" y="1928802"/>
            <a:ext cx="1285875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 smtClean="0"/>
              <a:t>Денсаулық сақтаудың басқа ұйымдары</a:t>
            </a:r>
            <a:endParaRPr lang="ru-RU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286280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kk-KZ" sz="8000" b="1" dirty="0" smtClean="0">
                <a:latin typeface="Times New Roman" pitchFamily="18" charset="0"/>
                <a:cs typeface="Times New Roman" pitchFamily="18" charset="0"/>
              </a:rPr>
              <a:t>Тақырыптың өзектілігі:</a:t>
            </a: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Заманауи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емдеу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әдістерінің негізінде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гемофилиямен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науқас адамдардың өмір сүру ұзақтығын жалпы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популяцияның өмір ұзақтығына жақындату мақсатында, барлық саладағы дәрігерлердің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осы категория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науқастарына дер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сапалы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және сауатты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көмек көрсете алуы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үшін  шұғыл емдеу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алгоритмі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құралған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kk-KZ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kk-KZ" dirty="0" smtClean="0"/>
          </a:p>
          <a:p>
            <a:pPr>
              <a:buNone/>
            </a:pPr>
            <a:r>
              <a:rPr lang="kk-KZ" dirty="0" smtClean="0"/>
              <a:t>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Гемофилиямен науқастарға шұғыл көмек көрсету алгоритмі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kk-KZ" sz="2000" b="1" smtClean="0">
                <a:solidFill>
                  <a:srgbClr val="FF0000"/>
                </a:solidFill>
              </a:rPr>
              <a:t>Гемофилиямен науқастарды амбулаторлы жүргізу (бақылау, диспансеризация) алгоритмінің графикалық кестесі.</a:t>
            </a:r>
            <a:r>
              <a:rPr lang="ru-RU" sz="2000" b="1" smtClean="0">
                <a:solidFill>
                  <a:srgbClr val="FF0000"/>
                </a:solidFill>
              </a:rPr>
              <a:t/>
            </a:r>
            <a:br>
              <a:rPr lang="ru-RU" sz="2000" b="1" smtClean="0">
                <a:solidFill>
                  <a:srgbClr val="FF0000"/>
                </a:solidFill>
              </a:rPr>
            </a:br>
            <a:endParaRPr lang="ru-RU" sz="2000" smtClean="0"/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500034" y="2000240"/>
            <a:ext cx="914400" cy="3629044"/>
          </a:xfrm>
          <a:prstGeom prst="right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   </a:t>
            </a:r>
            <a:r>
              <a:rPr lang="ru-RU" b="1" dirty="0" err="1" smtClean="0"/>
              <a:t>Аймақтық  </a:t>
            </a:r>
            <a:r>
              <a:rPr lang="ru-RU" b="1" dirty="0" smtClean="0"/>
              <a:t>гематолог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4500" y="1071563"/>
            <a:ext cx="3286125" cy="5715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/>
              <a:t>Міндетті түрдегі қан ұю факторының деңгейін және ингибиторды анықтау</a:t>
            </a:r>
            <a:endParaRPr lang="ru-RU" sz="1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14500" y="3929063"/>
            <a:ext cx="3214688" cy="107156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/>
              <a:t>Айына </a:t>
            </a:r>
            <a:r>
              <a:rPr lang="ru-RU" sz="1400" b="1" dirty="0"/>
              <a:t>1 </a:t>
            </a:r>
            <a:r>
              <a:rPr lang="kk-KZ" sz="1400" b="1" dirty="0"/>
              <a:t>рет алдын алу </a:t>
            </a:r>
            <a:r>
              <a:rPr lang="kk-KZ" sz="1400" b="1" dirty="0" smtClean="0"/>
              <a:t>әсерлігінің </a:t>
            </a:r>
            <a:r>
              <a:rPr lang="kk-KZ" sz="1400" b="1" dirty="0"/>
              <a:t>мониторингін жүргізу, қарау, уйде емдеу хаттамасын тексеру, құжаттарды жүргізу.</a:t>
            </a:r>
            <a:endParaRPr lang="ru-RU" sz="1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2143125"/>
            <a:ext cx="3214708" cy="928688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300" b="1" dirty="0"/>
              <a:t>Диагнозды қою барысында ауыр және орташа ауыр дәрежеде - алдын алу бағдарламасын бастау. Жылына </a:t>
            </a:r>
            <a:r>
              <a:rPr lang="ru-RU" sz="1300" b="1" dirty="0"/>
              <a:t>2</a:t>
            </a:r>
            <a:r>
              <a:rPr lang="kk-KZ" sz="1300" b="1" dirty="0"/>
              <a:t> рет көрсеткіштер мониторингі</a:t>
            </a:r>
            <a:endParaRPr lang="ru-RU" sz="13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14500" y="3214688"/>
            <a:ext cx="3214688" cy="5715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 smtClean="0"/>
              <a:t>Гемофилия</a:t>
            </a:r>
            <a:r>
              <a:rPr lang="en-US" sz="1400" b="1" dirty="0" smtClean="0"/>
              <a:t>-</a:t>
            </a:r>
            <a:r>
              <a:rPr lang="kk-KZ" sz="1400" b="1" dirty="0" smtClean="0"/>
              <a:t>мектебін </a:t>
            </a:r>
            <a:r>
              <a:rPr lang="kk-KZ" sz="1400" b="1" dirty="0"/>
              <a:t>жүргізу, үйде емдеуге уйрету.</a:t>
            </a:r>
            <a:endParaRPr lang="ru-RU" sz="1400" b="1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5072063" y="1714500"/>
            <a:ext cx="1763712" cy="142875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600" b="1" dirty="0" smtClean="0"/>
              <a:t>Аймақта мүмкіндік болмағанда</a:t>
            </a:r>
            <a:endParaRPr lang="kk-KZ" sz="1600" b="1" dirty="0"/>
          </a:p>
        </p:txBody>
      </p:sp>
      <p:sp>
        <p:nvSpPr>
          <p:cNvPr id="11" name="Штриховая стрелка вправо 10"/>
          <p:cNvSpPr/>
          <p:nvPr/>
        </p:nvSpPr>
        <p:spPr>
          <a:xfrm rot="5400000">
            <a:off x="3107513" y="607207"/>
            <a:ext cx="428625" cy="2500312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143750" y="1071563"/>
            <a:ext cx="1771650" cy="2928937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600" b="1" dirty="0">
                <a:solidFill>
                  <a:schemeClr val="bg1"/>
                </a:solidFill>
              </a:rPr>
              <a:t>Республикалық деңгейде гемофилиямен науқастарға медициналық көмек көрсететін ұйымға жолдау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86578" y="4786313"/>
            <a:ext cx="2214578" cy="1785937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Травматолог </a:t>
            </a:r>
            <a:r>
              <a:rPr lang="ru-RU" sz="1600" b="1" dirty="0" err="1"/>
              <a:t>-көрсеткіштер болғанда ортохирургиялық коррекцияға жолдама</a:t>
            </a:r>
            <a:r>
              <a:rPr lang="ru-RU" sz="1600" b="1" dirty="0"/>
              <a:t> беру</a:t>
            </a:r>
          </a:p>
        </p:txBody>
      </p:sp>
      <p:sp>
        <p:nvSpPr>
          <p:cNvPr id="16" name="Стрелка вверх 15"/>
          <p:cNvSpPr/>
          <p:nvPr/>
        </p:nvSpPr>
        <p:spPr>
          <a:xfrm>
            <a:off x="7929563" y="4071938"/>
            <a:ext cx="269875" cy="69215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715000" y="5072063"/>
            <a:ext cx="977900" cy="48418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лево 17"/>
          <p:cNvSpPr/>
          <p:nvPr/>
        </p:nvSpPr>
        <p:spPr>
          <a:xfrm>
            <a:off x="5643563" y="5572125"/>
            <a:ext cx="977900" cy="484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11" name="Прямоугольник 19"/>
          <p:cNvSpPr>
            <a:spLocks noChangeArrowheads="1"/>
          </p:cNvSpPr>
          <p:nvPr/>
        </p:nvSpPr>
        <p:spPr bwMode="auto">
          <a:xfrm>
            <a:off x="2571736" y="1643050"/>
            <a:ext cx="15303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1600" b="1" dirty="0">
                <a:solidFill>
                  <a:schemeClr val="bg1"/>
                </a:solidFill>
                <a:latin typeface="Calibri" pitchFamily="34" charset="0"/>
              </a:rPr>
              <a:t>Мүмкіндігі бар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714500" y="5072063"/>
            <a:ext cx="3214688" cy="5715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/>
              <a:t>Жарты жылда 1 рет – травматолог пен стоматолог қарауы</a:t>
            </a:r>
            <a:endParaRPr lang="ru-RU" sz="1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714500" y="5786438"/>
            <a:ext cx="3214688" cy="5715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/>
              <a:t>Жеке реабилитациялық бағдарлама құрастыру.</a:t>
            </a:r>
            <a:endParaRPr lang="ru-RU" sz="14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14810" y="1481328"/>
            <a:ext cx="4471990" cy="494806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kk-KZ" sz="2400" dirty="0" smtClean="0"/>
              <a:t>		Егер гемофилиямен науқастарға медициналық көмек берудің барлық этаптарында, соның ішінде алғашқы медико</a:t>
            </a:r>
            <a:r>
              <a:rPr lang="en-US" sz="2400" dirty="0" smtClean="0"/>
              <a:t>-c</a:t>
            </a:r>
            <a:r>
              <a:rPr lang="kk-KZ" sz="2400" dirty="0" smtClean="0"/>
              <a:t>анитарлық көмек көрсету кезеңінде де сауатты, дер кезінде ем тағайындалса, бұл категориядағы науқастардың өмір сүру ұзақтығы жалпы популяцияның өмір сүру ұзақтығына теңеліп, өмір сапасы жоғары болар еді. 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Қорытынды</a:t>
            </a:r>
            <a:endParaRPr lang="ru-RU" dirty="0"/>
          </a:p>
        </p:txBody>
      </p:sp>
      <p:pic>
        <p:nvPicPr>
          <p:cNvPr id="2050" name="Picture 2" descr="C:\Users\Жадыра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00240"/>
            <a:ext cx="4071966" cy="2855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Жадыра\Desktop\1225092731_f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0"/>
            <a:ext cx="8229600" cy="3221233"/>
          </a:xfrm>
        </p:spPr>
        <p:txBody>
          <a:bodyPr>
            <a:normAutofit/>
          </a:bodyPr>
          <a:lstStyle/>
          <a:p>
            <a:pPr algn="ctr"/>
            <a:endParaRPr lang="kk-KZ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algn="ctr"/>
            <a:endParaRPr lang="kk-KZ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algn="ctr"/>
            <a:r>
              <a:rPr lang="kk-KZ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Назарларыңызға рахмет!</a:t>
            </a:r>
            <a:endParaRPr lang="ru-RU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ұқым қуалайтын коагулопатиялар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бұл плазмалық қан ұю факторларының тапшылығы немесе молекулярлық ақауларына байланысты қан ұю  жүйесінің генетикалық бұзылыстары (З.С.Баркаган,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1988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Коагулопатия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Гемофилия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Х-хромосомамен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тіркескен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әрбір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10000-шы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нәрестеде кездесетін қан ұю жүйесінің тұқым қуалайтын ауруы.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Гемофилия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қан ұю факторларының генінің мутациясына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коагуляциялаушы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VIII (FVIII) (гемофилия А)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IX (FIX) (гемофилия В)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факторлардың тапшылығынан туындайды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Әлемде гемофилиямен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шамамен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400 000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Гемофилия А, гемофилия 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ға қарағанда жиі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кездесіп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барлық жағдайдың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80-85%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Гемофилия </a:t>
            </a:r>
            <a:r>
              <a:rPr lang="ru-RU" b="1" dirty="0" err="1" smtClean="0"/>
              <a:t>деген</a:t>
            </a:r>
            <a:r>
              <a:rPr lang="kk-KZ" b="1" dirty="0" smtClean="0"/>
              <a:t>іміз не</a:t>
            </a:r>
            <a:r>
              <a:rPr lang="ru-RU" b="1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Гематомды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анталау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типі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Гемартроздар</a:t>
            </a:r>
          </a:p>
          <a:p>
            <a:pPr>
              <a:buAutoNum type="arabicPeriod"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Гематурия</a:t>
            </a:r>
          </a:p>
          <a:p>
            <a:pPr>
              <a:buAutoNum type="arabicPeriod"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Асқазан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ішек жолынан қан кету</a:t>
            </a:r>
          </a:p>
          <a:p>
            <a:pPr>
              <a:buAutoNum type="arabicPeriod"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Миға, жұлынға қан құйылу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/>
              <a:t>Гемофилия А</a:t>
            </a:r>
            <a:r>
              <a:rPr lang="en-US" b="1" dirty="0" smtClean="0"/>
              <a:t>-</a:t>
            </a:r>
            <a:r>
              <a:rPr lang="kk-KZ" b="1" dirty="0" smtClean="0"/>
              <a:t>ның негізігі клиникалық көріністері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5" descr="Сустав гемофил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143116"/>
            <a:ext cx="2630488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684212" y="5692756"/>
            <a:ext cx="50307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Гемофилия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кезіндегі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геморрагиялардың ішінде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гемартроздар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70-80 %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құрайды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23850" y="1567457"/>
            <a:ext cx="8177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3180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Гемофилия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кезіндегі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буынға қан құйылу жиілігі</a:t>
            </a:r>
            <a:endParaRPr lang="ru-RU" dirty="0"/>
          </a:p>
        </p:txBody>
      </p:sp>
      <p:graphicFrame>
        <p:nvGraphicFramePr>
          <p:cNvPr id="170060" name="Group 76"/>
          <p:cNvGraphicFramePr>
            <a:graphicFrameLocks noGrp="1"/>
          </p:cNvGraphicFramePr>
          <p:nvPr/>
        </p:nvGraphicFramePr>
        <p:xfrm>
          <a:off x="755650" y="2143114"/>
          <a:ext cx="4887920" cy="3456780"/>
        </p:xfrm>
        <a:graphic>
          <a:graphicData uri="http://schemas.openxmlformats.org/drawingml/2006/table">
            <a:tbl>
              <a:tblPr/>
              <a:tblGrid>
                <a:gridCol w="1887524"/>
                <a:gridCol w="3000396"/>
              </a:tblGrid>
              <a:tr h="469450"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Буындар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Гемартроздар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жиілігі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450"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Тізе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450"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Шынтақ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450"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Тобық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450"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Иық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450"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450"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Басқа буындар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6" name="Rectangle 34"/>
          <p:cNvSpPr>
            <a:spLocks noChangeArrowheads="1"/>
          </p:cNvSpPr>
          <p:nvPr/>
        </p:nvSpPr>
        <p:spPr bwMode="auto">
          <a:xfrm>
            <a:off x="0" y="4754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00034" y="285728"/>
            <a:ext cx="8229600" cy="1143000"/>
          </a:xfrm>
          <a:prstGeom prst="rect">
            <a:avLst/>
          </a:prstGeom>
        </p:spPr>
        <p:txBody>
          <a:bodyPr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Гемофилия А</a:t>
            </a: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kk-KZ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ның негізігі клиникалық көріністері</a:t>
            </a: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b="1" dirty="0" smtClean="0"/>
              <a:t>Міндетті зерттеу әдістері:</a:t>
            </a:r>
          </a:p>
          <a:p>
            <a:r>
              <a:rPr lang="en-US" dirty="0" smtClean="0"/>
              <a:t>1</a:t>
            </a:r>
            <a:r>
              <a:rPr lang="kk-KZ" dirty="0" smtClean="0"/>
              <a:t>. Қанның жалпы анализі</a:t>
            </a:r>
          </a:p>
          <a:p>
            <a:r>
              <a:rPr lang="en-US" dirty="0" smtClean="0"/>
              <a:t>2</a:t>
            </a:r>
            <a:r>
              <a:rPr lang="ru-RU" dirty="0" smtClean="0"/>
              <a:t>. </a:t>
            </a:r>
            <a:r>
              <a:rPr lang="ru-RU" dirty="0" err="1" smtClean="0"/>
              <a:t>Коагулограмма</a:t>
            </a:r>
            <a:r>
              <a:rPr lang="ru-RU" dirty="0" smtClean="0"/>
              <a:t> (АПТУ, </a:t>
            </a:r>
            <a:r>
              <a:rPr lang="kk-KZ" dirty="0" smtClean="0"/>
              <a:t>қан ұю факторлары, қан ұю факторларының ингибиторларының деңгейі</a:t>
            </a:r>
            <a:r>
              <a:rPr lang="ru-RU" dirty="0" smtClean="0"/>
              <a:t>)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Зәрдің жалпы</a:t>
            </a:r>
            <a:r>
              <a:rPr lang="ru-RU" dirty="0" smtClean="0"/>
              <a:t> </a:t>
            </a:r>
            <a:r>
              <a:rPr lang="ru-RU" dirty="0" err="1" smtClean="0"/>
              <a:t>анализі</a:t>
            </a:r>
            <a:endParaRPr lang="ru-RU" dirty="0" smtClean="0"/>
          </a:p>
          <a:p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err="1" smtClean="0"/>
              <a:t>Вирусты</a:t>
            </a:r>
            <a:r>
              <a:rPr lang="ru-RU" dirty="0" smtClean="0"/>
              <a:t> гепатит маркер</a:t>
            </a:r>
            <a:r>
              <a:rPr lang="kk-KZ" dirty="0" smtClean="0"/>
              <a:t>лері (ИФА, ПТР)</a:t>
            </a:r>
          </a:p>
          <a:p>
            <a:r>
              <a:rPr lang="en-US" dirty="0" smtClean="0"/>
              <a:t>5.</a:t>
            </a:r>
            <a:r>
              <a:rPr lang="kk-KZ" dirty="0" smtClean="0"/>
              <a:t> Қан тобы және резус факторы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Гемофилиямен науқастардың диагностикасы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k-KZ" b="1" dirty="0" smtClean="0"/>
              <a:t>Көрсеткішке байланысты зерттеу әдістері:</a:t>
            </a:r>
          </a:p>
          <a:p>
            <a:r>
              <a:rPr lang="en-US" dirty="0" smtClean="0"/>
              <a:t>1</a:t>
            </a:r>
            <a:r>
              <a:rPr lang="kk-KZ" dirty="0" smtClean="0"/>
              <a:t>. Қанның биохимиялық анализі: бауыр, бүйректің функционалды сынамалары, қант</a:t>
            </a:r>
          </a:p>
          <a:p>
            <a:r>
              <a:rPr lang="en-US" dirty="0" smtClean="0"/>
              <a:t>2</a:t>
            </a:r>
            <a:r>
              <a:rPr lang="ru-RU" dirty="0" smtClean="0"/>
              <a:t>. </a:t>
            </a:r>
            <a:r>
              <a:rPr lang="kk-KZ" dirty="0" smtClean="0"/>
              <a:t>Буындардың, бас миының КТ, МРТ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ru-RU" dirty="0" err="1" smtClean="0"/>
              <a:t>Құрсақ қуысы, кіші</a:t>
            </a:r>
            <a:r>
              <a:rPr lang="ru-RU" dirty="0" smtClean="0"/>
              <a:t> </a:t>
            </a:r>
            <a:r>
              <a:rPr lang="ru-RU" dirty="0" err="1" smtClean="0"/>
              <a:t>астаудың </a:t>
            </a:r>
            <a:r>
              <a:rPr lang="ru-RU" dirty="0" smtClean="0"/>
              <a:t>УДЗ</a:t>
            </a:r>
          </a:p>
          <a:p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kk-KZ" dirty="0" smtClean="0"/>
              <a:t>Өкпе рентгенографиясы</a:t>
            </a:r>
          </a:p>
          <a:p>
            <a:r>
              <a:rPr lang="en-US" dirty="0" smtClean="0"/>
              <a:t>5.</a:t>
            </a:r>
            <a:r>
              <a:rPr lang="kk-KZ" dirty="0" smtClean="0"/>
              <a:t> Электрокардиография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Гемофилиямен науқастардың диагностикасы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k-KZ" b="1" dirty="0" smtClean="0"/>
              <a:t>Мамандар кеңесі (міндетті):</a:t>
            </a:r>
          </a:p>
          <a:p>
            <a:r>
              <a:rPr lang="en-US" dirty="0" smtClean="0"/>
              <a:t>1</a:t>
            </a:r>
            <a:r>
              <a:rPr lang="kk-KZ" dirty="0" smtClean="0"/>
              <a:t>. Гематолог </a:t>
            </a:r>
          </a:p>
          <a:p>
            <a:pPr>
              <a:buNone/>
            </a:pPr>
            <a:r>
              <a:rPr lang="kk-KZ" b="1" dirty="0" smtClean="0"/>
              <a:t>Көрсеткішке байланысты мамандар кеңесі:</a:t>
            </a:r>
          </a:p>
          <a:p>
            <a:r>
              <a:rPr lang="en-US" dirty="0" smtClean="0"/>
              <a:t>1.</a:t>
            </a:r>
            <a:r>
              <a:rPr lang="ru-RU" dirty="0" smtClean="0"/>
              <a:t> Стоматолог</a:t>
            </a:r>
          </a:p>
          <a:p>
            <a:r>
              <a:rPr lang="ru-RU" dirty="0" smtClean="0"/>
              <a:t>2. Травматолог-ортопед</a:t>
            </a:r>
          </a:p>
          <a:p>
            <a:r>
              <a:rPr lang="ru-RU" dirty="0" smtClean="0"/>
              <a:t>3. Хирург</a:t>
            </a:r>
          </a:p>
          <a:p>
            <a:r>
              <a:rPr lang="ru-RU" dirty="0" smtClean="0"/>
              <a:t>4. Уролог</a:t>
            </a:r>
          </a:p>
          <a:p>
            <a:r>
              <a:rPr lang="ru-RU" dirty="0" smtClean="0"/>
              <a:t>5. Нейрохирург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Гемофилиямен науқастардың диагностикасы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2">
      <a:dk1>
        <a:sysClr val="windowText" lastClr="000000"/>
      </a:dk1>
      <a:lt1>
        <a:sysClr val="window" lastClr="FFFFFF"/>
      </a:lt1>
      <a:dk2>
        <a:srgbClr val="666666"/>
      </a:dk2>
      <a:lt2>
        <a:srgbClr val="FF0000"/>
      </a:lt2>
      <a:accent1>
        <a:srgbClr val="FF0000"/>
      </a:accent1>
      <a:accent2>
        <a:srgbClr val="FF0000"/>
      </a:accent2>
      <a:accent3>
        <a:srgbClr val="FF0000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431</TotalTime>
  <Words>1298</Words>
  <Application>Microsoft Office PowerPoint</Application>
  <PresentationFormat>Экран (4:3)</PresentationFormat>
  <Paragraphs>231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Открытая</vt:lpstr>
      <vt:lpstr>Гемофилиямен науқастарға шұғыл көмек көрсету алгоритмі</vt:lpstr>
      <vt:lpstr>Гемофилиямен науқастарға шұғыл көмек көрсету алгоритмі</vt:lpstr>
      <vt:lpstr>Коагулопатия </vt:lpstr>
      <vt:lpstr>Гемофилия дегеніміз не?</vt:lpstr>
      <vt:lpstr>Гемофилия А-ның негізігі клиникалық көріністері </vt:lpstr>
      <vt:lpstr>Слайд 6</vt:lpstr>
      <vt:lpstr>Гемофилиямен науқастардың диагностикасы</vt:lpstr>
      <vt:lpstr>Гемофилиямен науқастардың диагностикасы</vt:lpstr>
      <vt:lpstr>Гемофилиямен науқастардың диагностикасы</vt:lpstr>
      <vt:lpstr>Гемофилияны емдеудің негізгі бағыттары</vt:lpstr>
      <vt:lpstr>Гемофилияның алдын алу</vt:lpstr>
      <vt:lpstr>Гемофилияны “талап бойынша” емдеу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Гемофилиямен науқастарды амбулаторлы жүргізу (бақылау, диспансеризация) алгоритмінің графикалық кестесі. </vt:lpstr>
      <vt:lpstr>Қорытынды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Жадыра</dc:creator>
  <cp:lastModifiedBy>Жадыра</cp:lastModifiedBy>
  <cp:revision>58</cp:revision>
  <dcterms:created xsi:type="dcterms:W3CDTF">2013-10-22T11:29:00Z</dcterms:created>
  <dcterms:modified xsi:type="dcterms:W3CDTF">2013-10-24T06:13:38Z</dcterms:modified>
</cp:coreProperties>
</file>