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4" r:id="rId3"/>
    <p:sldId id="315" r:id="rId4"/>
    <p:sldId id="317" r:id="rId5"/>
    <p:sldId id="319" r:id="rId6"/>
    <p:sldId id="316" r:id="rId7"/>
    <p:sldId id="300" r:id="rId8"/>
    <p:sldId id="313" r:id="rId9"/>
    <p:sldId id="31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елец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DA186-2126-4CC9-BF7F-2BB9F4BAA69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F79E-EEDA-46BE-8A61-1F9ED017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080A0-E59C-4DA4-AA74-C43E43AFF1B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8308-4174-4BA3-A3A7-00089AA7C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03A6-3797-4085-B438-9561AC465967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учебных достижений обучающихся в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2013-2014 учебном году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5643578"/>
            <a:ext cx="3486152" cy="709602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Начальник ОУМР</a:t>
            </a:r>
          </a:p>
          <a:p>
            <a:pPr algn="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Славко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27.09.13</a:t>
            </a:r>
          </a:p>
          <a:p>
            <a:pPr algn="r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89" name="Object 4"/>
          <p:cNvGraphicFramePr>
            <a:graphicFrameLocks noChangeAspect="1"/>
          </p:cNvGraphicFramePr>
          <p:nvPr/>
        </p:nvGraphicFramePr>
        <p:xfrm>
          <a:off x="214312" y="214312"/>
          <a:ext cx="1285853" cy="1142986"/>
        </p:xfrm>
        <a:graphic>
          <a:graphicData uri="http://schemas.openxmlformats.org/presentationml/2006/ole">
            <p:oleObj spid="_x0000_s12289" name="CorelDRAW" r:id="rId3" imgW="1049040" imgH="1049040" progId="">
              <p:embed/>
            </p:oleObj>
          </a:graphicData>
        </a:graphic>
      </p:graphicFrame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3428992" y="214290"/>
          <a:ext cx="1928826" cy="928694"/>
        </p:xfrm>
        <a:graphic>
          <a:graphicData uri="http://schemas.openxmlformats.org/presentationml/2006/ole">
            <p:oleObj spid="_x0000_s12290" name="CorelDRAW" r:id="rId4" imgW="2117520" imgH="863280" progId="">
              <p:embed/>
            </p:oleObj>
          </a:graphicData>
        </a:graphic>
      </p:graphicFrame>
      <p:pic>
        <p:nvPicPr>
          <p:cNvPr id="6" name="Рисунок 4" descr="C:\Documents and Settings\Пользователь\Рабочий стол\Презентация1.jpg"/>
          <p:cNvPicPr>
            <a:picLocks noChangeAspect="1" noChangeArrowheads="1"/>
          </p:cNvPicPr>
          <p:nvPr/>
        </p:nvPicPr>
        <p:blipFill>
          <a:blip r:embed="rId5" cstate="print"/>
          <a:srcRect l="37953" t="21503" r="28210" b="35722"/>
          <a:stretch>
            <a:fillRect/>
          </a:stretch>
        </p:blipFill>
        <p:spPr bwMode="auto">
          <a:xfrm>
            <a:off x="7429520" y="285728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Итоговая оценка по дисциплине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5000660"/>
          </a:xfrm>
        </p:spPr>
        <p:txBody>
          <a:bodyPr>
            <a:normAutofit fontScale="32500" lnSpcReduction="20000"/>
          </a:bodyPr>
          <a:lstStyle/>
          <a:p>
            <a:pPr marL="4763" lvl="0" indent="-4763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Итоговая оценка складывается из рейтинга допуска и оценки итогового контроля:</a:t>
            </a:r>
          </a:p>
          <a:p>
            <a:pPr marL="4763" indent="-4763">
              <a:buNone/>
            </a:pP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500" dirty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I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0,6  + (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6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,25 +Е</a:t>
            </a:r>
            <a:r>
              <a:rPr lang="en-US" sz="6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,15) </a:t>
            </a:r>
            <a:endParaRPr lang="en-US" sz="9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I</a:t>
            </a:r>
            <a:r>
              <a:rPr lang="ru-RU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итоговая оценка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рейтинга допуска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итогового контроля (экзамен по дисциплине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Итоговый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состоит из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60%  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рейтинга 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допуска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оценки итогового контроля. </a:t>
            </a: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Экзаменационная оценка – 60% оценка за тестирование и 40% за 2-ой этап экзамена</a:t>
            </a:r>
            <a:endParaRPr lang="ru-RU" sz="6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57163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оценка уровня сформированности компетенций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500" b="1" dirty="0">
                <a:solidFill>
                  <a:srgbClr val="FF0000"/>
                </a:solidFill>
              </a:rPr>
              <a:t>t</a:t>
            </a:r>
            <a:r>
              <a:rPr lang="ru-RU" sz="3500" b="1" dirty="0">
                <a:solidFill>
                  <a:srgbClr val="FF0000"/>
                </a:solidFill>
              </a:rPr>
              <a:t>= </a:t>
            </a:r>
            <a:r>
              <a:rPr lang="ru-RU" sz="3500" b="1" dirty="0" smtClean="0">
                <a:solidFill>
                  <a:srgbClr val="FF0000"/>
                </a:solidFill>
              </a:rPr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Z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N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K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P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 smtClean="0">
                <a:solidFill>
                  <a:srgbClr val="FF0000"/>
                </a:solidFill>
              </a:rPr>
              <a:t>S</a:t>
            </a:r>
            <a:r>
              <a:rPr lang="ru-RU" sz="3500" b="1" dirty="0" smtClean="0">
                <a:solidFill>
                  <a:srgbClr val="FF0000"/>
                </a:solidFill>
              </a:rPr>
              <a:t>)/</a:t>
            </a:r>
            <a:r>
              <a:rPr lang="en-US" sz="3500" b="1" dirty="0" smtClean="0">
                <a:solidFill>
                  <a:srgbClr val="FF0000"/>
                </a:solidFill>
              </a:rPr>
              <a:t>n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где </a:t>
            </a:r>
          </a:p>
          <a:p>
            <a:pPr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dirty="0" smtClean="0"/>
              <a:t>         </a:t>
            </a:r>
            <a:r>
              <a:rPr lang="ru-RU" sz="2800" dirty="0" smtClean="0"/>
              <a:t>– </a:t>
            </a:r>
            <a:r>
              <a:rPr lang="ru-RU" sz="2800" dirty="0"/>
              <a:t>количество заданий по всем компетенциям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z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- Оценки за знания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</a:t>
            </a:r>
            <a:r>
              <a:rPr lang="en-US" baseline="-25000" dirty="0" smtClean="0">
                <a:solidFill>
                  <a:srgbClr val="0070C0"/>
                </a:solidFill>
              </a:rPr>
              <a:t>  </a:t>
            </a:r>
            <a:r>
              <a:rPr lang="ru-RU" baseline="-25000" dirty="0" smtClean="0">
                <a:solidFill>
                  <a:srgbClr val="0070C0"/>
                </a:solidFill>
              </a:rPr>
              <a:t>   </a:t>
            </a:r>
            <a:r>
              <a:rPr lang="ru-RU" sz="2800" dirty="0" smtClean="0"/>
              <a:t>- Оценки за навыки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k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/>
              <a:t>Оценки за коммуникативные 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P</a:t>
            </a:r>
            <a:r>
              <a:rPr lang="ru-RU" sz="3500" dirty="0" smtClean="0">
                <a:solidFill>
                  <a:srgbClr val="0070C0"/>
                </a:solidFill>
              </a:rPr>
              <a:t>:    </a:t>
            </a:r>
            <a:r>
              <a:rPr lang="en-US" sz="3500" dirty="0" smtClean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</a:t>
            </a:r>
            <a:r>
              <a:rPr lang="en-US" sz="3500" dirty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 smtClean="0">
                <a:solidFill>
                  <a:srgbClr val="0070C0"/>
                </a:solidFill>
              </a:rPr>
              <a:t>p</a:t>
            </a:r>
            <a:r>
              <a:rPr lang="en-US" sz="3500" baseline="-25000" dirty="0" err="1" smtClean="0">
                <a:solidFill>
                  <a:srgbClr val="0070C0"/>
                </a:solidFill>
              </a:rPr>
              <a:t>n</a:t>
            </a:r>
            <a:r>
              <a:rPr lang="ru-RU" sz="3500" baseline="-25000" dirty="0" smtClean="0">
                <a:solidFill>
                  <a:srgbClr val="0070C0"/>
                </a:solidFill>
              </a:rPr>
              <a:t>   </a:t>
            </a:r>
            <a:r>
              <a:rPr lang="ru-RU" sz="3500" dirty="0" smtClean="0"/>
              <a:t>- </a:t>
            </a:r>
            <a:r>
              <a:rPr lang="ru-RU" sz="2800" dirty="0" smtClean="0"/>
              <a:t>Оценки за правовые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r>
              <a:rPr lang="en-US" sz="2800" dirty="0" smtClean="0"/>
              <a:t> 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FF0000"/>
                </a:solidFill>
              </a:rPr>
              <a:t>S</a:t>
            </a:r>
            <a:r>
              <a:rPr lang="ru-RU" sz="3500" dirty="0">
                <a:solidFill>
                  <a:srgbClr val="0070C0"/>
                </a:solidFill>
              </a:rPr>
              <a:t>: </a:t>
            </a:r>
            <a:r>
              <a:rPr lang="ru-RU" sz="3500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 </a:t>
            </a:r>
            <a:r>
              <a:rPr lang="en-US" sz="3500" dirty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>
                <a:solidFill>
                  <a:srgbClr val="0070C0"/>
                </a:solidFill>
              </a:rPr>
              <a:t>s</a:t>
            </a:r>
            <a:r>
              <a:rPr lang="en-US" sz="3500" baseline="-25000" dirty="0" err="1">
                <a:solidFill>
                  <a:srgbClr val="0070C0"/>
                </a:solidFill>
              </a:rPr>
              <a:t>n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ru-RU" sz="35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- Оценки за саморазвитие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Рейтинг допуска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Рейтинг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допуска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в итоговой оценке студента составляет не менее 60 %,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формуле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×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текущий контроль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2,…,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количество слагаемых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Рейтинг допуска по интегрированным дисциплинам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Подсчитывается как среднеарифметическая рейтингов допуска блоков, входящих в дисциплину.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,25 +Е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экзамена,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14282" y="1785926"/>
            <a:ext cx="8715436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I </a:t>
            </a:r>
            <a:r>
              <a:rPr lang="kk-KZ" sz="3200" b="1" dirty="0" smtClean="0">
                <a:solidFill>
                  <a:srgbClr val="FF0000"/>
                </a:solidFill>
              </a:rPr>
              <a:t>этап – компьютерное тестирование: </a:t>
            </a:r>
          </a:p>
          <a:p>
            <a:pPr algn="just"/>
            <a:r>
              <a:rPr lang="kk-KZ" sz="3200" dirty="0" smtClean="0"/>
              <a:t>Оцениваются : а)  </a:t>
            </a:r>
            <a:r>
              <a:rPr lang="kk-KZ" sz="3200" b="1" dirty="0" smtClean="0">
                <a:solidFill>
                  <a:srgbClr val="FF0000"/>
                </a:solidFill>
              </a:rPr>
              <a:t>когнитивная (знания) </a:t>
            </a:r>
          </a:p>
          <a:p>
            <a:pPr algn="just"/>
            <a:r>
              <a:rPr lang="kk-KZ" sz="3200" dirty="0" smtClean="0"/>
              <a:t>                            б)   </a:t>
            </a:r>
            <a:r>
              <a:rPr lang="kk-KZ" sz="3200" b="1" dirty="0" smtClean="0">
                <a:solidFill>
                  <a:srgbClr val="FF0000"/>
                </a:solidFill>
              </a:rPr>
              <a:t>правовая  компетенции</a:t>
            </a:r>
            <a:endParaRPr lang="ru-RU" sz="3200" dirty="0" smtClean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14282" y="214290"/>
            <a:ext cx="8715436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Оценка учебных достижении студента</a:t>
            </a:r>
          </a:p>
          <a:p>
            <a:pPr algn="ctr"/>
            <a:r>
              <a:rPr lang="ru-RU" sz="2800" b="1" dirty="0" smtClean="0"/>
              <a:t> – оценка компетенции 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14282" y="3929066"/>
            <a:ext cx="8715436" cy="18573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 </a:t>
            </a:r>
            <a:r>
              <a:rPr lang="kk-KZ" sz="2800" b="1" dirty="0" smtClean="0">
                <a:solidFill>
                  <a:srgbClr val="FF0000"/>
                </a:solidFill>
              </a:rPr>
              <a:t>этап </a:t>
            </a:r>
            <a:r>
              <a:rPr lang="ru-RU" sz="2800" b="1" dirty="0" smtClean="0">
                <a:solidFill>
                  <a:srgbClr val="FF0000"/>
                </a:solidFill>
              </a:rPr>
              <a:t>– прием практических навыков: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kk-KZ" sz="2800" dirty="0" smtClean="0"/>
              <a:t>Оцениваются : а) </a:t>
            </a:r>
            <a:r>
              <a:rPr lang="ru-RU" sz="2800" b="1" dirty="0" err="1" smtClean="0">
                <a:solidFill>
                  <a:srgbClr val="FF0000"/>
                </a:solidFill>
              </a:rPr>
              <a:t>операциональная</a:t>
            </a:r>
            <a:r>
              <a:rPr lang="ru-RU" sz="2800" b="1" dirty="0" smtClean="0">
                <a:solidFill>
                  <a:srgbClr val="FF0000"/>
                </a:solidFill>
              </a:rPr>
              <a:t> (навыки)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dirty="0" smtClean="0"/>
              <a:t>б) </a:t>
            </a:r>
            <a:r>
              <a:rPr lang="ru-RU" sz="2800" b="1" dirty="0" smtClean="0">
                <a:solidFill>
                  <a:srgbClr val="FF0000"/>
                </a:solidFill>
              </a:rPr>
              <a:t>коммуникативные  компетенции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Последовательность этапов сдачи итогового контроля может меняться</a:t>
            </a:r>
          </a:p>
          <a:p>
            <a:r>
              <a:rPr lang="ru-RU" dirty="0" smtClean="0"/>
              <a:t>Оценка за экзамен подсчитывается при любом значении оценки, полученной на этапах экзамена</a:t>
            </a:r>
          </a:p>
          <a:p>
            <a:r>
              <a:rPr lang="ru-RU" dirty="0" smtClean="0"/>
              <a:t>Итоговый рейтинг подсчитывается только при условии, что как рейтинг  допуска так и оценка за экзамен составляют более 50 баллов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90391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Промежуточный рейтинг: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1-ый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неделе -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14.10.13-27.10.13</a:t>
            </a:r>
            <a:endParaRPr lang="en-US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2-ой на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неделя – </a:t>
            </a:r>
            <a:r>
              <a:rPr lang="kk-K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25.11.13 – 01.12.13</a:t>
            </a:r>
          </a:p>
          <a:p>
            <a:pPr algn="ctr">
              <a:buFont typeface="Arial" charset="0"/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Информация Департамента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  предоставляется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деканатам,  для мониторинга учебной дисциплины  обучающихся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341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CorelDRAW</vt:lpstr>
      <vt:lpstr> Система оценки учебных достижений обучающихся в 2013-2014 учебном году</vt:lpstr>
      <vt:lpstr>Итоговая оценка по дисциплине</vt:lpstr>
      <vt:lpstr> Текущий контроль t  – оценка уровня сформированности компетенций </vt:lpstr>
      <vt:lpstr>Рейтинг допуска</vt:lpstr>
      <vt:lpstr>Рейтинг допуска по интегрированным дисциплинам</vt:lpstr>
      <vt:lpstr>Рейтинг экзамена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учебных достижений обучающихся: </dc:title>
  <dc:creator>user</dc:creator>
  <cp:lastModifiedBy>Kaznmu</cp:lastModifiedBy>
  <cp:revision>108</cp:revision>
  <dcterms:created xsi:type="dcterms:W3CDTF">2011-09-09T08:06:47Z</dcterms:created>
  <dcterms:modified xsi:type="dcterms:W3CDTF">2013-09-27T13:02:42Z</dcterms:modified>
</cp:coreProperties>
</file>