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0" r:id="rId3"/>
    <p:sldId id="283" r:id="rId4"/>
    <p:sldId id="305" r:id="rId5"/>
    <p:sldId id="271" r:id="rId6"/>
    <p:sldId id="284" r:id="rId7"/>
    <p:sldId id="300" r:id="rId8"/>
    <p:sldId id="286" r:id="rId9"/>
    <p:sldId id="301" r:id="rId10"/>
    <p:sldId id="287" r:id="rId11"/>
    <p:sldId id="302" r:id="rId12"/>
    <p:sldId id="304" r:id="rId13"/>
    <p:sldId id="308" r:id="rId14"/>
    <p:sldId id="307" r:id="rId15"/>
    <p:sldId id="306" r:id="rId16"/>
    <p:sldId id="311" r:id="rId17"/>
    <p:sldId id="31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ладелец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DA186-2126-4CC9-BF7F-2BB9F4BAA695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FF79E-EEDA-46BE-8A61-1F9ED0173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080A0-E59C-4DA4-AA74-C43E43AFF1B5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E8308-4174-4BA3-A3A7-00089AA7C5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703A6-3797-4085-B438-9561AC465967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86811-1149-4E7D-A036-0FB644C81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оценки </a:t>
            </a:r>
            <a:r>
              <a:rPr lang="kk-K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учебных достижений обучающихся в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2012-2013 учебном году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5643578"/>
            <a:ext cx="3486152" cy="709602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Начальник ОУМР</a:t>
            </a:r>
          </a:p>
          <a:p>
            <a:pPr algn="r"/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Славко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Е.А.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28.08.12</a:t>
            </a:r>
          </a:p>
          <a:p>
            <a:pPr algn="r"/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89" name="Object 4"/>
          <p:cNvGraphicFramePr>
            <a:graphicFrameLocks noChangeAspect="1"/>
          </p:cNvGraphicFramePr>
          <p:nvPr/>
        </p:nvGraphicFramePr>
        <p:xfrm>
          <a:off x="214312" y="214312"/>
          <a:ext cx="1285853" cy="1142986"/>
        </p:xfrm>
        <a:graphic>
          <a:graphicData uri="http://schemas.openxmlformats.org/presentationml/2006/ole">
            <p:oleObj spid="_x0000_s12289" name="CorelDRAW" r:id="rId3" imgW="1049040" imgH="1049040" progId="CorelDRAW.Graphic.14">
              <p:embed/>
            </p:oleObj>
          </a:graphicData>
        </a:graphic>
      </p:graphicFrame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3428992" y="214290"/>
          <a:ext cx="1928826" cy="928694"/>
        </p:xfrm>
        <a:graphic>
          <a:graphicData uri="http://schemas.openxmlformats.org/presentationml/2006/ole">
            <p:oleObj spid="_x0000_s12290" name="CorelDRAW" r:id="rId4" imgW="2117520" imgH="863280" progId="CorelDRAW.Graphic.14">
              <p:embed/>
            </p:oleObj>
          </a:graphicData>
        </a:graphic>
      </p:graphicFrame>
      <p:pic>
        <p:nvPicPr>
          <p:cNvPr id="6" name="Рисунок 4" descr="C:\Documents and Settings\Пользователь\Рабочий стол\Презентация1.jpg"/>
          <p:cNvPicPr>
            <a:picLocks noChangeAspect="1" noChangeArrowheads="1"/>
          </p:cNvPicPr>
          <p:nvPr/>
        </p:nvPicPr>
        <p:blipFill>
          <a:blip r:embed="rId5" cstate="print"/>
          <a:srcRect l="37953" t="21503" r="28210" b="35722"/>
          <a:stretch>
            <a:fillRect/>
          </a:stretch>
        </p:blipFill>
        <p:spPr bwMode="auto">
          <a:xfrm>
            <a:off x="7429520" y="285728"/>
            <a:ext cx="10715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286412"/>
          </a:xfrm>
        </p:spPr>
        <p:txBody>
          <a:bodyPr>
            <a:normAutofit/>
          </a:bodyPr>
          <a:lstStyle/>
          <a:p>
            <a:pPr algn="just">
              <a:tabLst>
                <a:tab pos="530225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II </a:t>
            </a:r>
            <a:r>
              <a:rPr lang="ru-RU" b="1" dirty="0" smtClean="0">
                <a:solidFill>
                  <a:srgbClr val="FF0000"/>
                </a:solidFill>
              </a:rPr>
              <a:t>этап экзамена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- прием практических навыков</a:t>
            </a:r>
            <a:br>
              <a:rPr lang="ru-RU" dirty="0" smtClean="0"/>
            </a:br>
            <a:r>
              <a:rPr lang="ru-RU" dirty="0" smtClean="0"/>
              <a:t>- оценка коммуникативных навыков с помощью оценочных листов 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428596" y="1214422"/>
            <a:ext cx="8536826" cy="2862322"/>
          </a:xfrm>
          <a:prstGeom prst="rect">
            <a:avLst/>
          </a:prstGeom>
          <a:gradFill rotWithShape="0">
            <a:gsLst>
              <a:gs pos="0">
                <a:srgbClr val="FFB7DB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kk-KZ" sz="3600" b="1" dirty="0" smtClean="0"/>
              <a:t>Компетенция  «саморазвитие» оценивается  в течение академического периода через выполнение СРС и формирование портфолио обучающегося. </a:t>
            </a: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СРС</a:t>
            </a:r>
          </a:p>
          <a:p>
            <a:pPr algn="just"/>
            <a:r>
              <a:rPr lang="ru-RU" dirty="0" err="1" smtClean="0"/>
              <a:t>Портфолио</a:t>
            </a:r>
            <a:endParaRPr lang="ru-RU" dirty="0" smtClean="0"/>
          </a:p>
          <a:p>
            <a:pPr algn="just"/>
            <a:r>
              <a:rPr lang="ru-RU" dirty="0" smtClean="0"/>
              <a:t>Курсовые работы</a:t>
            </a:r>
          </a:p>
          <a:p>
            <a:pPr algn="just"/>
            <a:r>
              <a:rPr lang="ru-RU" dirty="0" smtClean="0"/>
              <a:t>Научная работа в рамках НИРС с последующей публикацией в научных изданиях: не менее 50% студентов 5 курса, 30% - третьего курса, 100% студентов 6 и 7 курсов должны быть вовлечены в науку.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Оценка уровня </a:t>
            </a:r>
            <a:r>
              <a:rPr lang="ru-RU" sz="3200" b="1" dirty="0" err="1" smtClean="0">
                <a:solidFill>
                  <a:srgbClr val="FF0000"/>
                </a:solidFill>
              </a:rPr>
              <a:t>сформированности</a:t>
            </a:r>
            <a:r>
              <a:rPr lang="ru-RU" sz="3200" b="1" dirty="0" smtClean="0">
                <a:solidFill>
                  <a:srgbClr val="FF0000"/>
                </a:solidFill>
              </a:rPr>
              <a:t> компетенции «самосовершенствование»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dirty="0" smtClean="0"/>
              <a:t>   Подсчет </a:t>
            </a:r>
            <a:r>
              <a:rPr lang="ru-RU" b="1" dirty="0" smtClean="0">
                <a:solidFill>
                  <a:srgbClr val="FF0000"/>
                </a:solidFill>
              </a:rPr>
              <a:t>промежуточного рейтинга</a:t>
            </a:r>
            <a:r>
              <a:rPr lang="ru-RU" dirty="0" smtClean="0"/>
              <a:t>:</a:t>
            </a:r>
          </a:p>
          <a:p>
            <a:pPr lvl="0" algn="just"/>
            <a:r>
              <a:rPr lang="ru-RU" dirty="0" smtClean="0"/>
              <a:t>Первый рейтинг на 7 неделе. </a:t>
            </a:r>
          </a:p>
          <a:p>
            <a:pPr lvl="0" algn="just"/>
            <a:r>
              <a:rPr lang="ru-RU" dirty="0" smtClean="0"/>
              <a:t>Второй рейтинг – на 13</a:t>
            </a:r>
          </a:p>
          <a:p>
            <a:pPr algn="just"/>
            <a:r>
              <a:rPr lang="ru-RU" dirty="0" smtClean="0"/>
              <a:t>Информация предоставляется департаментом </a:t>
            </a:r>
            <a:r>
              <a:rPr lang="en-US" dirty="0" smtClean="0"/>
              <a:t> IT-</a:t>
            </a:r>
            <a:r>
              <a:rPr lang="ru-RU" dirty="0" smtClean="0"/>
              <a:t>технологий в деканаты для мониторинга академической дисциплины обучающихся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Рейтинг допуска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Рейтинг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допуска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 в итоговой оценке студента составляет не менее 60 %,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 формуле</a:t>
            </a:r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 ×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текущий контроль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2,…,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рубежный контроль,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количество слагаемых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15352" cy="1571636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Текущий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оценка уровня сформированности компетенций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929090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500" b="1" dirty="0">
                <a:solidFill>
                  <a:srgbClr val="FF0000"/>
                </a:solidFill>
              </a:rPr>
              <a:t>t</a:t>
            </a:r>
            <a:r>
              <a:rPr lang="ru-RU" sz="3500" b="1" dirty="0">
                <a:solidFill>
                  <a:srgbClr val="FF0000"/>
                </a:solidFill>
              </a:rPr>
              <a:t>= </a:t>
            </a:r>
            <a:r>
              <a:rPr lang="ru-RU" sz="3500" b="1" dirty="0" smtClean="0">
                <a:solidFill>
                  <a:srgbClr val="FF0000"/>
                </a:solidFill>
              </a:rPr>
              <a:t>(</a:t>
            </a:r>
            <a:r>
              <a:rPr lang="en-US" sz="3500" b="1" dirty="0" smtClean="0">
                <a:solidFill>
                  <a:srgbClr val="FF0000"/>
                </a:solidFill>
              </a:rPr>
              <a:t>Z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N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K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>
                <a:solidFill>
                  <a:srgbClr val="FF0000"/>
                </a:solidFill>
              </a:rPr>
              <a:t>P</a:t>
            </a:r>
            <a:r>
              <a:rPr lang="ru-RU" sz="3500" b="1" dirty="0">
                <a:solidFill>
                  <a:srgbClr val="FF0000"/>
                </a:solidFill>
              </a:rPr>
              <a:t>+</a:t>
            </a:r>
            <a:r>
              <a:rPr lang="en-US" sz="3500" b="1" dirty="0" smtClean="0">
                <a:solidFill>
                  <a:srgbClr val="FF0000"/>
                </a:solidFill>
              </a:rPr>
              <a:t>S</a:t>
            </a:r>
            <a:r>
              <a:rPr lang="ru-RU" sz="3500" b="1" dirty="0" smtClean="0">
                <a:solidFill>
                  <a:srgbClr val="FF0000"/>
                </a:solidFill>
              </a:rPr>
              <a:t>)/</a:t>
            </a:r>
            <a:r>
              <a:rPr lang="en-US" sz="3500" b="1" dirty="0" smtClean="0">
                <a:solidFill>
                  <a:srgbClr val="FF0000"/>
                </a:solidFill>
              </a:rPr>
              <a:t>n</a:t>
            </a:r>
            <a:r>
              <a:rPr lang="ru-RU" sz="3500" b="1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где </a:t>
            </a:r>
          </a:p>
          <a:p>
            <a:pPr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ru-RU" dirty="0" smtClean="0"/>
              <a:t>         </a:t>
            </a:r>
            <a:r>
              <a:rPr lang="ru-RU" sz="2800" dirty="0" smtClean="0"/>
              <a:t>– </a:t>
            </a:r>
            <a:r>
              <a:rPr lang="ru-RU" sz="2800" dirty="0"/>
              <a:t>количество заданий по всем компетенциям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b="1" dirty="0" smtClean="0">
                <a:solidFill>
                  <a:srgbClr val="FF0000"/>
                </a:solidFill>
              </a:rPr>
              <a:t>Z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z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z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z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   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- Оценки за знания</a:t>
            </a:r>
            <a:endParaRPr lang="ru-RU" sz="2800" dirty="0"/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n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n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</a:t>
            </a:r>
            <a:r>
              <a:rPr lang="en-US" baseline="-25000" dirty="0" smtClean="0">
                <a:solidFill>
                  <a:srgbClr val="0070C0"/>
                </a:solidFill>
              </a:rPr>
              <a:t>  </a:t>
            </a:r>
            <a:r>
              <a:rPr lang="ru-RU" baseline="-25000" dirty="0" smtClean="0">
                <a:solidFill>
                  <a:srgbClr val="0070C0"/>
                </a:solidFill>
              </a:rPr>
              <a:t>   </a:t>
            </a:r>
            <a:r>
              <a:rPr lang="ru-RU" sz="2800" dirty="0" smtClean="0"/>
              <a:t>- Оценки за навыки</a:t>
            </a:r>
            <a:endParaRPr lang="ru-RU" sz="2800" dirty="0"/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ru-RU" dirty="0">
                <a:solidFill>
                  <a:srgbClr val="0070C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ru-RU" baseline="-25000" dirty="0">
                <a:solidFill>
                  <a:srgbClr val="0070C0"/>
                </a:solidFill>
              </a:rPr>
              <a:t>1</a:t>
            </a:r>
            <a:r>
              <a:rPr lang="ru-RU" dirty="0">
                <a:solidFill>
                  <a:srgbClr val="0070C0"/>
                </a:solidFill>
              </a:rPr>
              <a:t>+</a:t>
            </a:r>
            <a:r>
              <a:rPr lang="en-US" dirty="0">
                <a:solidFill>
                  <a:srgbClr val="0070C0"/>
                </a:solidFill>
              </a:rPr>
              <a:t>k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+…+</a:t>
            </a:r>
            <a:r>
              <a:rPr lang="en-US" dirty="0" err="1" smtClean="0">
                <a:solidFill>
                  <a:srgbClr val="0070C0"/>
                </a:solidFill>
              </a:rPr>
              <a:t>k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ru-RU" baseline="-25000" dirty="0" smtClean="0">
                <a:solidFill>
                  <a:srgbClr val="0070C0"/>
                </a:solidFill>
              </a:rPr>
              <a:t>     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sz="2800" dirty="0" smtClean="0"/>
              <a:t>Оценки за коммуникативные  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</a:t>
            </a:r>
            <a:r>
              <a:rPr lang="en-US" sz="2800" dirty="0" smtClean="0"/>
              <a:t> </a:t>
            </a:r>
            <a:r>
              <a:rPr lang="ru-RU" sz="2800" dirty="0" smtClean="0"/>
              <a:t> компетенций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sz="3500" dirty="0" smtClean="0">
                <a:solidFill>
                  <a:srgbClr val="FF0000"/>
                </a:solidFill>
              </a:rPr>
              <a:t>P</a:t>
            </a:r>
            <a:r>
              <a:rPr lang="ru-RU" sz="3500" dirty="0" smtClean="0">
                <a:solidFill>
                  <a:srgbClr val="0070C0"/>
                </a:solidFill>
              </a:rPr>
              <a:t>:    </a:t>
            </a:r>
            <a:r>
              <a:rPr lang="en-US" sz="3500" dirty="0" smtClean="0">
                <a:solidFill>
                  <a:srgbClr val="0070C0"/>
                </a:solidFill>
              </a:rPr>
              <a:t>p</a:t>
            </a:r>
            <a:r>
              <a:rPr lang="ru-RU" sz="3500" baseline="-25000" dirty="0">
                <a:solidFill>
                  <a:srgbClr val="0070C0"/>
                </a:solidFill>
              </a:rPr>
              <a:t>1</a:t>
            </a:r>
            <a:r>
              <a:rPr lang="ru-RU" sz="3500" dirty="0">
                <a:solidFill>
                  <a:srgbClr val="0070C0"/>
                </a:solidFill>
              </a:rPr>
              <a:t>+</a:t>
            </a:r>
            <a:r>
              <a:rPr lang="en-US" sz="3500" dirty="0">
                <a:solidFill>
                  <a:srgbClr val="0070C0"/>
                </a:solidFill>
              </a:rPr>
              <a:t>p</a:t>
            </a:r>
            <a:r>
              <a:rPr lang="ru-RU" sz="3500" baseline="-25000" dirty="0">
                <a:solidFill>
                  <a:srgbClr val="0070C0"/>
                </a:solidFill>
              </a:rPr>
              <a:t>2</a:t>
            </a:r>
            <a:r>
              <a:rPr lang="ru-RU" sz="3500" dirty="0">
                <a:solidFill>
                  <a:srgbClr val="0070C0"/>
                </a:solidFill>
              </a:rPr>
              <a:t>+…+</a:t>
            </a:r>
            <a:r>
              <a:rPr lang="en-US" sz="3500" dirty="0" err="1" smtClean="0">
                <a:solidFill>
                  <a:srgbClr val="0070C0"/>
                </a:solidFill>
              </a:rPr>
              <a:t>p</a:t>
            </a:r>
            <a:r>
              <a:rPr lang="en-US" sz="3500" baseline="-25000" dirty="0" err="1" smtClean="0">
                <a:solidFill>
                  <a:srgbClr val="0070C0"/>
                </a:solidFill>
              </a:rPr>
              <a:t>n</a:t>
            </a:r>
            <a:r>
              <a:rPr lang="ru-RU" sz="3500" baseline="-25000" dirty="0" smtClean="0">
                <a:solidFill>
                  <a:srgbClr val="0070C0"/>
                </a:solidFill>
              </a:rPr>
              <a:t>   </a:t>
            </a:r>
            <a:r>
              <a:rPr lang="ru-RU" sz="3500" dirty="0" smtClean="0"/>
              <a:t>- </a:t>
            </a:r>
            <a:r>
              <a:rPr lang="ru-RU" sz="2800" dirty="0" smtClean="0"/>
              <a:t>Оценки за правовые  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</a:t>
            </a:r>
            <a:r>
              <a:rPr lang="en-US" sz="2800" dirty="0" smtClean="0"/>
              <a:t>  </a:t>
            </a:r>
            <a:r>
              <a:rPr lang="ru-RU" sz="2800" dirty="0" smtClean="0"/>
              <a:t> компетенций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en-US" sz="3500" dirty="0" smtClean="0">
                <a:solidFill>
                  <a:srgbClr val="FF0000"/>
                </a:solidFill>
              </a:rPr>
              <a:t>S</a:t>
            </a:r>
            <a:r>
              <a:rPr lang="ru-RU" sz="3500" dirty="0">
                <a:solidFill>
                  <a:srgbClr val="0070C0"/>
                </a:solidFill>
              </a:rPr>
              <a:t>: </a:t>
            </a:r>
            <a:r>
              <a:rPr lang="ru-RU" sz="3500" dirty="0" smtClean="0">
                <a:solidFill>
                  <a:srgbClr val="0070C0"/>
                </a:solidFill>
              </a:rPr>
              <a:t>   </a:t>
            </a:r>
            <a:r>
              <a:rPr lang="en-US" sz="3500" dirty="0" smtClean="0">
                <a:solidFill>
                  <a:srgbClr val="0070C0"/>
                </a:solidFill>
              </a:rPr>
              <a:t>s</a:t>
            </a:r>
            <a:r>
              <a:rPr lang="ru-RU" sz="3500" baseline="-25000" dirty="0">
                <a:solidFill>
                  <a:srgbClr val="0070C0"/>
                </a:solidFill>
              </a:rPr>
              <a:t>1</a:t>
            </a:r>
            <a:r>
              <a:rPr lang="ru-RU" sz="3500" dirty="0">
                <a:solidFill>
                  <a:srgbClr val="0070C0"/>
                </a:solidFill>
              </a:rPr>
              <a:t>+ </a:t>
            </a:r>
            <a:r>
              <a:rPr lang="en-US" sz="3500" dirty="0">
                <a:solidFill>
                  <a:srgbClr val="0070C0"/>
                </a:solidFill>
              </a:rPr>
              <a:t>s</a:t>
            </a:r>
            <a:r>
              <a:rPr lang="ru-RU" sz="3500" baseline="-25000" dirty="0">
                <a:solidFill>
                  <a:srgbClr val="0070C0"/>
                </a:solidFill>
              </a:rPr>
              <a:t>2</a:t>
            </a:r>
            <a:r>
              <a:rPr lang="ru-RU" sz="3500" dirty="0">
                <a:solidFill>
                  <a:srgbClr val="0070C0"/>
                </a:solidFill>
              </a:rPr>
              <a:t>+…+</a:t>
            </a:r>
            <a:r>
              <a:rPr lang="en-US" sz="3500" dirty="0" err="1">
                <a:solidFill>
                  <a:srgbClr val="0070C0"/>
                </a:solidFill>
              </a:rPr>
              <a:t>s</a:t>
            </a:r>
            <a:r>
              <a:rPr lang="en-US" sz="3500" baseline="-25000" dirty="0" err="1">
                <a:solidFill>
                  <a:srgbClr val="0070C0"/>
                </a:solidFill>
              </a:rPr>
              <a:t>n</a:t>
            </a:r>
            <a:r>
              <a:rPr lang="en-US" sz="3500" dirty="0">
                <a:solidFill>
                  <a:srgbClr val="0070C0"/>
                </a:solidFill>
              </a:rPr>
              <a:t> </a:t>
            </a:r>
            <a:r>
              <a:rPr lang="ru-RU" sz="3500" dirty="0" smtClean="0">
                <a:solidFill>
                  <a:srgbClr val="0070C0"/>
                </a:solidFill>
              </a:rPr>
              <a:t>  </a:t>
            </a:r>
            <a:r>
              <a:rPr lang="ru-RU" sz="2800" dirty="0" smtClean="0"/>
              <a:t>- Оценки за СРС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Итоговая оценка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58246" cy="5000660"/>
          </a:xfrm>
        </p:spPr>
        <p:txBody>
          <a:bodyPr>
            <a:normAutofit fontScale="32500" lnSpcReduction="20000"/>
          </a:bodyPr>
          <a:lstStyle/>
          <a:p>
            <a:pPr marL="4763" lvl="0" indent="-4763">
              <a:buNone/>
            </a:pP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Итоговая оценка складывается из рейтинга допуска и оценки итогового контроля:</a:t>
            </a:r>
          </a:p>
          <a:p>
            <a:pPr marL="4763" indent="-4763">
              <a:buNone/>
            </a:pPr>
            <a:r>
              <a:rPr lang="ru-RU" sz="65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500" dirty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en-US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I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9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0,6  +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6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,15 +Е</a:t>
            </a:r>
            <a:r>
              <a:rPr lang="en-US" sz="6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,20 </a:t>
            </a:r>
            <a:endParaRPr lang="en-US" sz="9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763" indent="-4763">
              <a:buNone/>
            </a:pP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I</a:t>
            </a:r>
            <a:r>
              <a:rPr lang="ru-RU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итоговая оценка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R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оценка рейтинга допуска</a:t>
            </a:r>
          </a:p>
          <a:p>
            <a:pPr marL="4763" indent="-4763">
              <a:buNone/>
            </a:pPr>
            <a:r>
              <a:rPr lang="en-US" sz="6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E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– оценка итогового контроля (экзамен по дисциплине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65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>
              <a:buNone/>
            </a:pPr>
            <a:endParaRPr lang="en-US" sz="6500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Итоговый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рейтинг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состоит из 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60%  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рейтинга </a:t>
            </a:r>
            <a:r>
              <a:rPr lang="en-US" sz="6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допуска 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ru-RU" sz="6500" dirty="0">
                <a:latin typeface="Times New Roman" pitchFamily="18" charset="0"/>
                <a:cs typeface="Times New Roman" pitchFamily="18" charset="0"/>
              </a:rPr>
              <a:t> оценки итогового контроля. </a:t>
            </a:r>
            <a:r>
              <a:rPr lang="ru-RU" sz="65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763" indent="-4763" algn="ctr">
              <a:buNone/>
            </a:pPr>
            <a:r>
              <a:rPr lang="ru-RU" sz="6500" dirty="0" smtClean="0">
                <a:latin typeface="Times New Roman" pitchFamily="18" charset="0"/>
                <a:cs typeface="Times New Roman" pitchFamily="18" charset="0"/>
              </a:rPr>
              <a:t>Экзаменационная оценка – 60% оценка за тестирование и 40% за 2-ой этап экзамена</a:t>
            </a:r>
            <a:endParaRPr lang="ru-RU" sz="6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Рейтинг экзамена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Е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+Е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,15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баллы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 экзамена,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экзамена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С 2011-2012 учебного года в </a:t>
            </a:r>
            <a:r>
              <a:rPr lang="ru-RU" dirty="0" err="1" smtClean="0"/>
              <a:t>КазНМУ</a:t>
            </a:r>
            <a:r>
              <a:rPr lang="ru-RU" dirty="0" smtClean="0"/>
              <a:t> имени С.Д. </a:t>
            </a:r>
            <a:r>
              <a:rPr lang="ru-RU" dirty="0" err="1" smtClean="0"/>
              <a:t>Асфендиярова</a:t>
            </a:r>
            <a:r>
              <a:rPr lang="ru-RU" dirty="0" smtClean="0"/>
              <a:t>  введена новая </a:t>
            </a:r>
            <a:r>
              <a:rPr lang="ru-RU" b="1" dirty="0" smtClean="0">
                <a:solidFill>
                  <a:srgbClr val="C00000"/>
                </a:solidFill>
              </a:rPr>
              <a:t>система оценки учебных достижений обучающихся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en-US" dirty="0" smtClean="0"/>
              <a:t> </a:t>
            </a:r>
            <a:r>
              <a:rPr lang="ru-RU" dirty="0" smtClean="0"/>
              <a:t>Ее принципиальное отличие от ранее используемой системы оценки – </a:t>
            </a:r>
            <a:r>
              <a:rPr lang="ru-RU" b="1" dirty="0" smtClean="0">
                <a:solidFill>
                  <a:srgbClr val="C00000"/>
                </a:solidFill>
              </a:rPr>
              <a:t>оценивание </a:t>
            </a:r>
            <a:r>
              <a:rPr lang="ru-RU" dirty="0" smtClean="0"/>
              <a:t>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конкретной </a:t>
            </a:r>
            <a:r>
              <a:rPr lang="ru-RU" b="1" dirty="0" smtClean="0">
                <a:solidFill>
                  <a:srgbClr val="C00000"/>
                </a:solidFill>
              </a:rPr>
              <a:t>компетенции</a:t>
            </a:r>
            <a:r>
              <a:rPr lang="ru-RU" dirty="0" smtClean="0"/>
              <a:t> путем выполнения установленных заданий.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течение изучаемой дисциплины </a:t>
            </a:r>
            <a:r>
              <a:rPr lang="ru-RU" b="1" dirty="0" smtClean="0">
                <a:solidFill>
                  <a:srgbClr val="FF0000"/>
                </a:solidFill>
              </a:rPr>
              <a:t>оцениваются компетенции</a:t>
            </a:r>
            <a:r>
              <a:rPr lang="ru-RU" dirty="0" smtClean="0"/>
              <a:t>, определенные образовательной программой в соответствии с Моделью медицинского образования </a:t>
            </a:r>
            <a:r>
              <a:rPr lang="ru-RU" dirty="0" err="1" smtClean="0"/>
              <a:t>КазНМУ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Количество заданий</a:t>
            </a:r>
            <a:r>
              <a:rPr lang="ru-RU" dirty="0" smtClean="0"/>
              <a:t> для определения уровня усвоения каждой компетенции устанавливает </a:t>
            </a:r>
            <a:r>
              <a:rPr lang="ru-RU" b="1" dirty="0" smtClean="0">
                <a:solidFill>
                  <a:srgbClr val="FF0000"/>
                </a:solidFill>
              </a:rPr>
              <a:t>кафедра</a:t>
            </a:r>
            <a:r>
              <a:rPr lang="ru-RU" dirty="0" smtClean="0"/>
              <a:t> с отражением в рабочей программе, </a:t>
            </a:r>
            <a:r>
              <a:rPr lang="ru-RU" dirty="0" err="1" smtClean="0"/>
              <a:t>силлабусе</a:t>
            </a:r>
            <a:r>
              <a:rPr lang="ru-RU" dirty="0" smtClean="0"/>
              <a:t> и методических указаниях.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kk-KZ" sz="3100" dirty="0" smtClean="0"/>
              <a:t/>
            </a:r>
            <a:br>
              <a:rPr lang="kk-KZ" sz="3100" dirty="0" smtClean="0"/>
            </a:br>
            <a:r>
              <a:rPr lang="kk-KZ" sz="3100" dirty="0" smtClean="0"/>
              <a:t>Оценка сформированности компетенций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kk-KZ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3999" cy="6066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84"/>
                <a:gridCol w="1053544"/>
                <a:gridCol w="1857388"/>
                <a:gridCol w="1272021"/>
                <a:gridCol w="1139534"/>
                <a:gridCol w="1139534"/>
                <a:gridCol w="1139534"/>
                <a:gridCol w="1167260"/>
              </a:tblGrid>
              <a:tr h="37481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зан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Виды работ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темы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Оцениваемые компетенции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Знания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Практические навыки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навыки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Правовая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компетенция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Само-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развитие</a:t>
                      </a:r>
                    </a:p>
                  </a:txBody>
                  <a:tcPr marL="68580" marR="68580" marT="0" marB="0"/>
                </a:tc>
              </a:tr>
              <a:tr h="2469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Практи-ческое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занятие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Острые вирусные гепатиты.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Тестовые задания,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клинический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разбор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ситуационные 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Сбор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эпид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 анамнеза при вирусных гепатитах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4958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7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СРСП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Осложнения ОВГ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Ситуационные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задачи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MO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Опреде-ление</a:t>
                      </a:r>
                      <a:r>
                        <a:rPr lang="ru-MO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MO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призна-ков</a:t>
                      </a:r>
                      <a:r>
                        <a:rPr lang="ru-MO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ОПЭ</a:t>
                      </a:r>
                      <a:endParaRPr lang="ru-MO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Тестиро-вание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(приказ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 ВГ 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kk-KZ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661)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Подготовка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презента-ции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: Дифференциальная диагностика ОВГ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pPr lvl="0" algn="just"/>
            <a:r>
              <a:rPr lang="ru-RU" dirty="0" smtClean="0"/>
              <a:t>определение  </a:t>
            </a:r>
            <a:r>
              <a:rPr lang="ru-RU" b="1" dirty="0">
                <a:solidFill>
                  <a:srgbClr val="C00000"/>
                </a:solidFill>
              </a:rPr>
              <a:t>методов и инструментов  </a:t>
            </a:r>
            <a:r>
              <a:rPr lang="ru-RU" dirty="0"/>
              <a:t>оценки учебных достижений обучающихся; </a:t>
            </a:r>
          </a:p>
          <a:p>
            <a:pPr lvl="0" algn="just"/>
            <a:r>
              <a:rPr lang="ru-RU" dirty="0"/>
              <a:t>определение    </a:t>
            </a:r>
            <a:r>
              <a:rPr lang="ru-RU" b="1" dirty="0">
                <a:solidFill>
                  <a:srgbClr val="C00000"/>
                </a:solidFill>
              </a:rPr>
              <a:t>критериев и уровня </a:t>
            </a:r>
            <a:r>
              <a:rPr lang="ru-RU" b="1" dirty="0" err="1">
                <a:solidFill>
                  <a:srgbClr val="C00000"/>
                </a:solidFill>
              </a:rPr>
              <a:t>сформированности</a:t>
            </a:r>
            <a:r>
              <a:rPr lang="ru-RU" dirty="0"/>
              <a:t> компетенций обучающихся;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Методы оценки </a:t>
            </a:r>
            <a:r>
              <a:rPr lang="ru-RU" dirty="0" smtClean="0"/>
              <a:t>компетенций в ходе текущего контроля определены в </a:t>
            </a:r>
            <a:r>
              <a:rPr lang="ru-RU" b="1" dirty="0" smtClean="0">
                <a:solidFill>
                  <a:srgbClr val="FF0000"/>
                </a:solidFill>
              </a:rPr>
              <a:t>УМКД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Критерии</a:t>
            </a:r>
            <a:r>
              <a:rPr lang="ru-RU" dirty="0" smtClean="0"/>
              <a:t> для оценки каждого задания разрабатываются </a:t>
            </a:r>
            <a:r>
              <a:rPr lang="ru-RU" b="1" dirty="0" smtClean="0">
                <a:solidFill>
                  <a:srgbClr val="FF0000"/>
                </a:solidFill>
              </a:rPr>
              <a:t>кафедрой</a:t>
            </a:r>
            <a:r>
              <a:rPr lang="ru-RU" dirty="0" smtClean="0"/>
              <a:t> на основе БРБС по 100-балльной шкале </a:t>
            </a:r>
            <a:r>
              <a:rPr lang="kk-KZ" dirty="0" smtClean="0"/>
              <a:t>согласно </a:t>
            </a:r>
            <a:r>
              <a:rPr lang="ru-RU" dirty="0" smtClean="0"/>
              <a:t>ГОСО РК 5.03.06-2006 «Система образования Республики Казахстан. Контроль знаний в высших учебных заведениях» от 26.08.2006г.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214282" y="1785926"/>
            <a:ext cx="8715436" cy="16430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</a:rPr>
              <a:t>I </a:t>
            </a:r>
            <a:r>
              <a:rPr lang="kk-KZ" sz="3200" b="1" dirty="0" smtClean="0">
                <a:solidFill>
                  <a:srgbClr val="FF0000"/>
                </a:solidFill>
              </a:rPr>
              <a:t>этап – компьютерное тестирование: </a:t>
            </a:r>
          </a:p>
          <a:p>
            <a:pPr algn="just"/>
            <a:r>
              <a:rPr lang="kk-KZ" sz="3200" dirty="0" smtClean="0"/>
              <a:t>Оцениваются : а)  </a:t>
            </a:r>
            <a:r>
              <a:rPr lang="kk-KZ" sz="3200" b="1" dirty="0" smtClean="0">
                <a:solidFill>
                  <a:srgbClr val="FF0000"/>
                </a:solidFill>
              </a:rPr>
              <a:t>когнитивная (знания) </a:t>
            </a:r>
          </a:p>
          <a:p>
            <a:pPr algn="just"/>
            <a:r>
              <a:rPr lang="kk-KZ" sz="3200" dirty="0" smtClean="0"/>
              <a:t>                            б)   </a:t>
            </a:r>
            <a:r>
              <a:rPr lang="kk-KZ" sz="3200" b="1" dirty="0" smtClean="0">
                <a:solidFill>
                  <a:srgbClr val="FF0000"/>
                </a:solidFill>
              </a:rPr>
              <a:t>правовая  компетенции</a:t>
            </a:r>
            <a:endParaRPr lang="ru-RU" sz="3200" dirty="0" smtClean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14282" y="214290"/>
            <a:ext cx="8715436" cy="11430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/>
              <a:t>Оценка учебных достижении студента</a:t>
            </a:r>
          </a:p>
          <a:p>
            <a:pPr algn="ctr"/>
            <a:r>
              <a:rPr lang="ru-RU" sz="2800" b="1" dirty="0" smtClean="0"/>
              <a:t> – оценка компетенции 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14282" y="3929066"/>
            <a:ext cx="8715436" cy="18573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II </a:t>
            </a:r>
            <a:r>
              <a:rPr lang="kk-KZ" sz="2800" b="1" dirty="0" smtClean="0">
                <a:solidFill>
                  <a:srgbClr val="FF0000"/>
                </a:solidFill>
              </a:rPr>
              <a:t>этап </a:t>
            </a:r>
            <a:r>
              <a:rPr lang="ru-RU" sz="2800" b="1" dirty="0" smtClean="0">
                <a:solidFill>
                  <a:srgbClr val="FF0000"/>
                </a:solidFill>
              </a:rPr>
              <a:t>– прием практических навыков: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kk-KZ" sz="2800" dirty="0" smtClean="0"/>
              <a:t>Оцениваются : а) </a:t>
            </a:r>
            <a:r>
              <a:rPr lang="ru-RU" sz="2800" b="1" dirty="0" err="1" smtClean="0">
                <a:solidFill>
                  <a:srgbClr val="FF0000"/>
                </a:solidFill>
              </a:rPr>
              <a:t>операциональная</a:t>
            </a:r>
            <a:r>
              <a:rPr lang="ru-RU" sz="2800" b="1" dirty="0" smtClean="0">
                <a:solidFill>
                  <a:srgbClr val="FF0000"/>
                </a:solidFill>
              </a:rPr>
              <a:t> (навыки)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                            </a:t>
            </a:r>
            <a:r>
              <a:rPr lang="ru-RU" sz="2800" dirty="0" smtClean="0"/>
              <a:t>б) </a:t>
            </a:r>
            <a:r>
              <a:rPr lang="ru-RU" sz="2800" b="1" dirty="0" smtClean="0">
                <a:solidFill>
                  <a:srgbClr val="FF0000"/>
                </a:solidFill>
              </a:rPr>
              <a:t>коммуникативные  компетенции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21442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I </a:t>
            </a:r>
            <a:r>
              <a:rPr lang="kk-KZ" sz="4000" b="1" dirty="0" smtClean="0">
                <a:solidFill>
                  <a:srgbClr val="FF0000"/>
                </a:solidFill>
              </a:rPr>
              <a:t>этап – компьютерное тестирование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sz="3100" dirty="0" smtClean="0"/>
              <a:t>Цель: оценка знаний и правовой компетенции</a:t>
            </a:r>
            <a:br>
              <a:rPr lang="kk-KZ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001156" cy="5857892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kk-KZ" sz="6000" b="1" dirty="0" smtClean="0"/>
              <a:t>Адаптировать банк тестовых заданий</a:t>
            </a:r>
          </a:p>
          <a:p>
            <a:pPr algn="just">
              <a:lnSpc>
                <a:spcPct val="120000"/>
              </a:lnSpc>
            </a:pPr>
            <a:r>
              <a:rPr lang="kk-KZ" sz="6000" b="1" dirty="0" smtClean="0"/>
              <a:t>Тестовые задания должны быть рассмотрены и утверждены на заседании кафедры, профильных КОП</a:t>
            </a:r>
          </a:p>
          <a:p>
            <a:pPr algn="just">
              <a:lnSpc>
                <a:spcPct val="120000"/>
              </a:lnSpc>
            </a:pPr>
            <a:r>
              <a:rPr lang="kk-KZ" sz="6000" b="1" dirty="0" smtClean="0"/>
              <a:t>2 рецензии: внутренняя и внешняя</a:t>
            </a:r>
          </a:p>
          <a:p>
            <a:pPr algn="just">
              <a:lnSpc>
                <a:spcPct val="120000"/>
              </a:lnSpc>
            </a:pPr>
            <a:r>
              <a:rPr lang="kk-KZ" sz="6000" b="1" dirty="0" smtClean="0"/>
              <a:t>На 1 час дисциплины – 4 тестовых задания</a:t>
            </a:r>
          </a:p>
          <a:p>
            <a:pPr algn="just">
              <a:lnSpc>
                <a:spcPct val="120000"/>
              </a:lnSpc>
            </a:pPr>
            <a:r>
              <a:rPr lang="kk-KZ" sz="6000" b="1" dirty="0" smtClean="0"/>
              <a:t>Тестовые задания – сдать в ЦТ и разместить в АИС-КазНМУ до 1 октября 2012 года</a:t>
            </a:r>
          </a:p>
          <a:p>
            <a:pPr algn="just"/>
            <a:r>
              <a:rPr lang="ru-RU" sz="6000" b="1" dirty="0" smtClean="0"/>
              <a:t>В тестовые экзаменационные задания для студентов, в зависимости от курса обучения,  рекомендуется включать «правовые» вопросы  по изучаемой дисциплине: </a:t>
            </a:r>
          </a:p>
          <a:p>
            <a:pPr lvl="0" algn="just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-  для 1 и 2  курса до 3 % </a:t>
            </a:r>
          </a:p>
          <a:p>
            <a:pPr lvl="0" algn="just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      -  для 3 - 5  курса до 5 %</a:t>
            </a:r>
          </a:p>
          <a:p>
            <a:pPr algn="just">
              <a:lnSpc>
                <a:spcPct val="120000"/>
              </a:lnSpc>
            </a:pPr>
            <a:endParaRPr lang="kk-KZ" sz="5100" b="1" dirty="0" smtClean="0"/>
          </a:p>
          <a:p>
            <a:pPr algn="just">
              <a:lnSpc>
                <a:spcPct val="120000"/>
              </a:lnSpc>
            </a:pPr>
            <a:endParaRPr lang="kk-KZ" b="1" dirty="0" smtClean="0"/>
          </a:p>
          <a:p>
            <a:pPr algn="just">
              <a:lnSpc>
                <a:spcPct val="120000"/>
              </a:lnSpc>
            </a:pPr>
            <a:endParaRPr lang="kk-KZ" b="1" dirty="0" smtClean="0"/>
          </a:p>
          <a:p>
            <a:pPr algn="just"/>
            <a:endParaRPr lang="kk-KZ" b="1" dirty="0" smtClean="0"/>
          </a:p>
          <a:p>
            <a:pPr algn="just">
              <a:buNone/>
            </a:pPr>
            <a:r>
              <a:rPr lang="kk-KZ" b="1" dirty="0" smtClean="0"/>
              <a:t>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Формирование правовой компетенции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  Решение Ученого совета Университета от 28.02.2012 года (протокол №7)  о создании модуля “Медицинское право и законодательство в здравоохранении”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677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CorelDRAW</vt:lpstr>
      <vt:lpstr> Система оценки учебных достижений обучающихся в 2012-2013 учебном году</vt:lpstr>
      <vt:lpstr>Слайд 2</vt:lpstr>
      <vt:lpstr>Слайд 3</vt:lpstr>
      <vt:lpstr> Оценка сформированности компетенций   </vt:lpstr>
      <vt:lpstr>Задачи: </vt:lpstr>
      <vt:lpstr>Слайд 6</vt:lpstr>
      <vt:lpstr>Слайд 7</vt:lpstr>
      <vt:lpstr>I этап – компьютерное тестирование Цель: оценка знаний и правовой компетенции </vt:lpstr>
      <vt:lpstr>Формирование правовой компетенции</vt:lpstr>
      <vt:lpstr>II этап экзамена   - прием практических навыков - оценка коммуникативных навыков с помощью оценочных листов .  </vt:lpstr>
      <vt:lpstr>Слайд 11</vt:lpstr>
      <vt:lpstr>Оценка уровня сформированности компетенции «самосовершенствование» </vt:lpstr>
      <vt:lpstr>Слайд 13</vt:lpstr>
      <vt:lpstr>Рейтинг допуска</vt:lpstr>
      <vt:lpstr> Текущий контроль t  – оценка уровня сформированности компетенций </vt:lpstr>
      <vt:lpstr>Итоговая оценка</vt:lpstr>
      <vt:lpstr>Рейтинг экзамена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учебных достижений обучающихся: </dc:title>
  <dc:creator>user</dc:creator>
  <cp:lastModifiedBy>mg.ashimova</cp:lastModifiedBy>
  <cp:revision>103</cp:revision>
  <dcterms:created xsi:type="dcterms:W3CDTF">2011-09-09T08:06:47Z</dcterms:created>
  <dcterms:modified xsi:type="dcterms:W3CDTF">2013-08-27T08:46:20Z</dcterms:modified>
</cp:coreProperties>
</file>