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handoutMasterIdLst>
    <p:handoutMasterId r:id="rId17"/>
  </p:handoutMasterIdLst>
  <p:sldIdLst>
    <p:sldId id="355" r:id="rId2"/>
    <p:sldId id="360" r:id="rId3"/>
    <p:sldId id="361" r:id="rId4"/>
    <p:sldId id="363" r:id="rId5"/>
    <p:sldId id="346" r:id="rId6"/>
    <p:sldId id="347" r:id="rId7"/>
    <p:sldId id="351" r:id="rId8"/>
    <p:sldId id="356" r:id="rId9"/>
    <p:sldId id="352" r:id="rId10"/>
    <p:sldId id="350" r:id="rId11"/>
    <p:sldId id="353" r:id="rId12"/>
    <p:sldId id="354" r:id="rId13"/>
    <p:sldId id="359" r:id="rId14"/>
    <p:sldId id="3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  <a:srgbClr val="802E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9485" autoAdjust="0"/>
  </p:normalViewPr>
  <p:slideViewPr>
    <p:cSldViewPr>
      <p:cViewPr>
        <p:scale>
          <a:sx n="60" d="100"/>
          <a:sy n="60" d="100"/>
        </p:scale>
        <p:origin x="-78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10"/>
      <c:depthPercent val="100"/>
      <c:perspective val="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2010-2011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Лист1!$A$2:$A$5</c:f>
              <c:strCache>
                <c:ptCount val="4"/>
                <c:pt idx="0">
                  <c:v>терапевтический</c:v>
                </c:pt>
                <c:pt idx="1">
                  <c:v>хирургический </c:v>
                </c:pt>
                <c:pt idx="2">
                  <c:v>педиатрический</c:v>
                </c:pt>
                <c:pt idx="3">
                  <c:v>стоматологический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</c:v>
                </c:pt>
                <c:pt idx="1">
                  <c:v>40</c:v>
                </c:pt>
                <c:pt idx="2">
                  <c:v>34</c:v>
                </c:pt>
                <c:pt idx="3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Лист1!$A$2:$A$5</c:f>
              <c:strCache>
                <c:ptCount val="4"/>
                <c:pt idx="0">
                  <c:v>терапевтический</c:v>
                </c:pt>
                <c:pt idx="1">
                  <c:v>хирургический </c:v>
                </c:pt>
                <c:pt idx="2">
                  <c:v>педиатрический</c:v>
                </c:pt>
                <c:pt idx="3">
                  <c:v>стоматологический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82</c:v>
                </c:pt>
                <c:pt idx="1">
                  <c:v>60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</c:ser>
        <c:gapWidth val="129"/>
        <c:gapDepth val="386"/>
        <c:shape val="cylinder"/>
        <c:axId val="73682304"/>
        <c:axId val="73688192"/>
        <c:axId val="64830976"/>
      </c:bar3DChart>
      <c:catAx>
        <c:axId val="73682304"/>
        <c:scaling>
          <c:orientation val="minMax"/>
        </c:scaling>
        <c:axPos val="b"/>
        <c:numFmt formatCode="General" sourceLinked="1"/>
        <c:tickLblPos val="nextTo"/>
        <c:spPr>
          <a:ln w="15874">
            <a:headEnd type="none"/>
          </a:ln>
        </c:spPr>
        <c:txPr>
          <a:bodyPr rot="0" vert="horz" anchor="b" anchorCtr="1"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688192"/>
        <c:crosses val="autoZero"/>
        <c:auto val="1"/>
        <c:lblAlgn val="ctr"/>
        <c:lblOffset val="100"/>
        <c:tickLblSkip val="1"/>
      </c:catAx>
      <c:valAx>
        <c:axId val="73688192"/>
        <c:scaling>
          <c:orientation val="minMax"/>
        </c:scaling>
        <c:axPos val="l"/>
        <c:majorGridlines/>
        <c:numFmt formatCode="General" sourceLinked="1"/>
        <c:tickLblPos val="nextTo"/>
        <c:crossAx val="73682304"/>
        <c:crosses val="autoZero"/>
        <c:crossBetween val="between"/>
      </c:valAx>
      <c:serAx>
        <c:axId val="64830976"/>
        <c:scaling>
          <c:orientation val="minMax"/>
        </c:scaling>
        <c:delete val="1"/>
        <c:axPos val="b"/>
        <c:tickLblPos val="nextTo"/>
        <c:crossAx val="73688192"/>
        <c:crosses val="autoZero"/>
      </c:ser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0.81996</cdr:x>
      <cdr:y>0.23776</cdr:y>
    </cdr:from>
    <cdr:to>
      <cdr:x>0.93039</cdr:x>
      <cdr:y>0.40271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89638" y="13180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0.19384</cdr:x>
      <cdr:y>0.15982</cdr:y>
    </cdr:from>
    <cdr:to>
      <cdr:x>0.34775</cdr:x>
      <cdr:y>0.30271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5062" y="885974"/>
          <a:ext cx="127444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2012-</a:t>
          </a:r>
        </a:p>
        <a:p xmlns:a="http://schemas.openxmlformats.org/drawingml/2006/main"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2013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0.14166</cdr:x>
      <cdr:y>0.35466</cdr:y>
    </cdr:from>
    <cdr:to>
      <cdr:x>0.25209</cdr:x>
      <cdr:y>0.51961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73014" y="19660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2011-</a:t>
          </a:r>
        </a:p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2012гг.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0.38516</cdr:x>
      <cdr:y>0.32868</cdr:y>
    </cdr:from>
    <cdr:to>
      <cdr:x>0.49558</cdr:x>
      <cdr:y>0.49363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89238" y="18220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2012-</a:t>
          </a:r>
        </a:p>
        <a:p xmlns:a="http://schemas.openxmlformats.org/drawingml/2006/main">
          <a:r>
            <a: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2013гг.</a:t>
          </a:r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0.59386</cdr:x>
      <cdr:y>0.45858</cdr:y>
    </cdr:from>
    <cdr:to>
      <cdr:x>0.70429</cdr:x>
      <cdr:y>0.62353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17430" y="25421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2012-</a:t>
          </a:r>
        </a:p>
        <a:p xmlns:a="http://schemas.openxmlformats.org/drawingml/2006/main">
          <a:r>
            <a: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2013</a:t>
          </a:r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0.80257</cdr:x>
      <cdr:y>0.49755</cdr:y>
    </cdr:from>
    <cdr:to>
      <cdr:x>0.913</cdr:x>
      <cdr:y>0.6625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45622" y="27581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0.79388</cdr:x>
      <cdr:y>0.48456</cdr:y>
    </cdr:from>
    <cdr:to>
      <cdr:x>0.90431</cdr:x>
      <cdr:y>0.64951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573614" y="26861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2012-</a:t>
          </a:r>
        </a:p>
        <a:p xmlns:a="http://schemas.openxmlformats.org/drawingml/2006/main">
          <a:r>
            <a: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2013</a:t>
          </a:r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D23B3-B6C7-4E38-BC1B-5E86F7ECEE5A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5A115-F772-4F23-B2D7-B2FDDB909E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5E74F-5DED-48A4-AB45-CD30C0D657BF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96EFE-EFDD-41D7-9BA4-A8964C881D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8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19695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98637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6470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37009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48846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53415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45333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7065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3821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71965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82608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64CE-3C26-4B36-80FF-3F8A797435B7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FFAAA-5BE9-41B0-A622-32595AE5E1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036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CROWN\Мои документы\Foto KAZNMU\13-580x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2490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84784"/>
            <a:ext cx="1030285" cy="93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4801" y="5085184"/>
            <a:ext cx="86596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02E00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по клинической работе </a:t>
            </a:r>
            <a:r>
              <a:rPr lang="ru-RU" sz="2800" b="1" dirty="0" smtClean="0">
                <a:solidFill>
                  <a:srgbClr val="802E00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sz="2800" b="1" dirty="0" err="1">
                <a:solidFill>
                  <a:srgbClr val="802E00"/>
                </a:solidFill>
                <a:latin typeface="Times New Roman" pitchFamily="18" charset="0"/>
                <a:cs typeface="Times New Roman" pitchFamily="18" charset="0"/>
              </a:rPr>
              <a:t>Куракбаев</a:t>
            </a:r>
            <a:r>
              <a:rPr lang="ru-RU" sz="2800" b="1" dirty="0">
                <a:solidFill>
                  <a:srgbClr val="802E00"/>
                </a:solidFill>
                <a:latin typeface="Times New Roman" pitchFamily="18" charset="0"/>
                <a:cs typeface="Times New Roman" pitchFamily="18" charset="0"/>
              </a:rPr>
              <a:t> К.К</a:t>
            </a:r>
            <a:r>
              <a:rPr lang="ru-RU" sz="2800" b="1" dirty="0" smtClean="0">
                <a:solidFill>
                  <a:srgbClr val="802E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802E00"/>
                </a:solidFill>
                <a:latin typeface="Times New Roman" pitchFamily="18" charset="0"/>
                <a:cs typeface="Times New Roman" pitchFamily="18" charset="0"/>
              </a:rPr>
              <a:t>29 августа 2013г.</a:t>
            </a:r>
            <a:r>
              <a:rPr lang="ru-RU" sz="2800" b="1" dirty="0">
                <a:solidFill>
                  <a:srgbClr val="802E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02E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967335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Совершенствование клинического процесса в целях повышения качества подготовки</a:t>
            </a:r>
          </a:p>
        </p:txBody>
      </p:sp>
    </p:spTree>
    <p:extLst>
      <p:ext uri="{BB962C8B-B14F-4D97-AF65-F5344CB8AC3E}">
        <p14:creationId xmlns="" xmlns:p14="http://schemas.microsoft.com/office/powerpoint/2010/main" val="11091357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4290"/>
            <a:ext cx="8064896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Что ожидается: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14488"/>
            <a:ext cx="8712968" cy="464347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Создание сети интегрированных клиник </a:t>
            </a:r>
            <a:r>
              <a:rPr lang="ru-RU" sz="2800" b="1" dirty="0" err="1" smtClean="0">
                <a:solidFill>
                  <a:schemeClr val="bg1"/>
                </a:solidFill>
              </a:rPr>
              <a:t>КазНМУ</a:t>
            </a:r>
            <a:r>
              <a:rPr lang="ru-RU" sz="2800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Создание Координационного совета по управлению университетской клиникой;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Создание и мониторинг </a:t>
            </a:r>
            <a:r>
              <a:rPr lang="ru-RU" sz="2800" b="1" dirty="0" err="1" smtClean="0">
                <a:solidFill>
                  <a:schemeClr val="bg1"/>
                </a:solidFill>
              </a:rPr>
              <a:t>мультидисциплинарных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клинических команд (МДК);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Создание команды по оценке медицинских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технологий (ОМТ);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Создание команды по клиническому управлению (Команда по КУ, ККУ);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512511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Что ожидается: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68760"/>
            <a:ext cx="8929718" cy="5400600"/>
          </a:xfrm>
          <a:solidFill>
            <a:srgbClr val="002060"/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Обязательное привлечение заведующих кафедр или профессоров в качестве руководителей отделений и клиник;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Внедрения службы ухода за больными – обеспечение </a:t>
            </a:r>
            <a:r>
              <a:rPr lang="ru-RU" b="1" dirty="0" err="1" smtClean="0">
                <a:solidFill>
                  <a:schemeClr val="bg1"/>
                </a:solidFill>
              </a:rPr>
              <a:t>пациентоориентированности</a:t>
            </a:r>
            <a:r>
              <a:rPr lang="ru-RU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Обучение менеджеров и средних медицинских работников к новым принципам управления и организации медицинской помощи  на основе стандартов Международной объединенной комиссии (</a:t>
            </a:r>
            <a:r>
              <a:rPr lang="en-US" b="1" dirty="0" smtClean="0">
                <a:solidFill>
                  <a:schemeClr val="bg1"/>
                </a:solidFill>
              </a:rPr>
              <a:t>JCI</a:t>
            </a:r>
            <a:r>
              <a:rPr lang="ru-RU" b="1" dirty="0" smtClean="0">
                <a:solidFill>
                  <a:schemeClr val="bg1"/>
                </a:solidFill>
              </a:rPr>
              <a:t>);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Активное привлечение   интернов, резидентов, магистрантов  клинической практике;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Будут усовершенствованы КПД по клинической работе.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66"/>
            <a:ext cx="828092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Университетская клиника Литовского университета науки и здоровья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824536"/>
          </a:xfrm>
          <a:solidFill>
            <a:srgbClr val="CC0000"/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Выборы руководителей профильных клиник (на 5 лет)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заключают отдельные  договора с университетом и с клиникой;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Обязательное повременное совмещение функции преподавателя, врача и исследователя;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Ступенчатая подготовка собственных кадров: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- интернатура;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- магистратура (</a:t>
            </a:r>
            <a:r>
              <a:rPr lang="ru-RU" b="1" dirty="0" err="1" smtClean="0">
                <a:solidFill>
                  <a:schemeClr val="bg1"/>
                </a:solidFill>
              </a:rPr>
              <a:t>резидентура</a:t>
            </a:r>
            <a:r>
              <a:rPr lang="ru-RU" b="1" dirty="0" smtClean="0">
                <a:solidFill>
                  <a:schemeClr val="bg1"/>
                </a:solidFill>
              </a:rPr>
              <a:t>);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- докторантура.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Ожидаемые результаты: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42984"/>
            <a:ext cx="8568952" cy="5500702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условий для приобретения клинических навыков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студентами, интернами и резидентами;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Повышение профессионального уровня преподавателей;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Заинтересованность ППС в разработке новых технологий;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заработная плата для ППС;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Расширение базы для научных исследований;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Повышение качества медицинской помощи населению;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Формирование имиджа ППС и Университета;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Улучшение взаимодействия с клиническими базами.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5858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91600" cy="944563"/>
          </a:xfrm>
        </p:spPr>
        <p:txBody>
          <a:bodyPr/>
          <a:lstStyle/>
          <a:p>
            <a:r>
              <a:rPr lang="ru-RU" sz="3600" b="1">
                <a:solidFill>
                  <a:srgbClr val="990000"/>
                </a:solidFill>
              </a:rPr>
              <a:t>БЛАГОДАРЮ ЗА ВНИМАНИЕ !</a:t>
            </a:r>
            <a:r>
              <a:rPr lang="ru-RU" sz="4000"/>
              <a:t> </a:t>
            </a:r>
          </a:p>
        </p:txBody>
      </p:sp>
      <p:pic>
        <p:nvPicPr>
          <p:cNvPr id="55304" name="Picture 8" descr="Рисунок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7162800" cy="37798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8718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2999165"/>
              </p:ext>
            </p:extLst>
          </p:nvPr>
        </p:nvGraphicFramePr>
        <p:xfrm>
          <a:off x="21857" y="937355"/>
          <a:ext cx="9122142" cy="5431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562"/>
                <a:gridCol w="4420693"/>
                <a:gridCol w="1273759"/>
                <a:gridCol w="297812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Название мероприятий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2011-2012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2012-2013 уч. год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442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1. 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Пролечено больных (</a:t>
                      </a:r>
                      <a:r>
                        <a:rPr lang="ru-RU" sz="1400" dirty="0" err="1">
                          <a:effectLst/>
                          <a:latin typeface="Arial Black" pitchFamily="34" charset="0"/>
                        </a:rPr>
                        <a:t>курация</a:t>
                      </a: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 Black" pitchFamily="34" charset="0"/>
                        </a:rPr>
                        <a:t>75662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81762 </a:t>
                      </a:r>
                      <a:r>
                        <a:rPr lang="ru-RU" sz="1400" baseline="0" dirty="0" smtClean="0">
                          <a:effectLst/>
                          <a:latin typeface="Arial Black" pitchFamily="34" charset="0"/>
                        </a:rPr>
                        <a:t> из них 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18745 </a:t>
                      </a: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лаб. </a:t>
                      </a:r>
                      <a:r>
                        <a:rPr lang="ru-RU" sz="1400" dirty="0" err="1">
                          <a:effectLst/>
                          <a:latin typeface="Arial Black" pitchFamily="34" charset="0"/>
                        </a:rPr>
                        <a:t>исслед</a:t>
                      </a: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., 860 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луч.</a:t>
                      </a:r>
                      <a:r>
                        <a:rPr lang="ru-RU" sz="1400" baseline="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Arial Black" pitchFamily="34" charset="0"/>
                        </a:rPr>
                        <a:t>и</a:t>
                      </a:r>
                      <a:r>
                        <a:rPr lang="ru-RU" sz="1400" dirty="0" err="1" smtClean="0">
                          <a:effectLst/>
                          <a:latin typeface="Arial Black" pitchFamily="34" charset="0"/>
                        </a:rPr>
                        <a:t>сслед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57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2. 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Проконсультировано больных </a:t>
                      </a:r>
                      <a:r>
                        <a:rPr lang="ru-RU" sz="1400" baseline="0" dirty="0" smtClean="0">
                          <a:effectLst/>
                          <a:latin typeface="Arial Black" pitchFamily="34" charset="0"/>
                        </a:rPr>
                        <a:t>в 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баз. </a:t>
                      </a:r>
                      <a:r>
                        <a:rPr lang="ru-RU" sz="1400" baseline="0" dirty="0" smtClean="0">
                          <a:effectLst/>
                          <a:latin typeface="Arial Black" pitchFamily="34" charset="0"/>
                        </a:rPr>
                        <a:t>к-х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 Black" pitchFamily="34" charset="0"/>
                        </a:rPr>
                        <a:t>79521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80771</a:t>
                      </a:r>
                      <a:r>
                        <a:rPr lang="ru-RU" sz="1400" baseline="0" dirty="0" smtClean="0">
                          <a:effectLst/>
                          <a:latin typeface="Arial Black" pitchFamily="34" charset="0"/>
                        </a:rPr>
                        <a:t>  и 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58 аутопсий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21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Прооперировано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 Black" pitchFamily="34" charset="0"/>
                        </a:rPr>
                        <a:t>6290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6656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58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4. 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Консультаций </a:t>
                      </a: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в других 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мед.</a:t>
                      </a:r>
                      <a:r>
                        <a:rPr lang="ru-RU" sz="1400" baseline="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Arial Black" pitchFamily="34" charset="0"/>
                        </a:rPr>
                        <a:t>орга-ях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 Black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78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21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5.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Количество клинических разборов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 Black" pitchFamily="34" charset="0"/>
                        </a:rPr>
                        <a:t>3651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7171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21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6.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Количество консилиумов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 Black" pitchFamily="34" charset="0"/>
                        </a:rPr>
                        <a:t>2662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3415 (</a:t>
                      </a: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5481 биопсий)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442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7.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Количество мастер-классов, в т .ч. с визитинг-профессорами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 Black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107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42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8.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Количество 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тем-х </a:t>
                      </a:r>
                      <a:r>
                        <a:rPr lang="ru-RU" sz="1400" dirty="0" err="1" smtClean="0">
                          <a:effectLst/>
                          <a:latin typeface="Arial Black" pitchFamily="34" charset="0"/>
                        </a:rPr>
                        <a:t>конф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-й для  </a:t>
                      </a: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врачей 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 Black" pitchFamily="34" charset="0"/>
                        </a:rPr>
                        <a:t>424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510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9.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Количество </a:t>
                      </a:r>
                      <a:r>
                        <a:rPr lang="ru-RU" sz="1400" dirty="0" err="1" smtClean="0">
                          <a:effectLst/>
                          <a:latin typeface="Arial Black" pitchFamily="34" charset="0"/>
                        </a:rPr>
                        <a:t>патологоанат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-х</a:t>
                      </a:r>
                      <a:r>
                        <a:rPr lang="ru-RU" sz="1400" baseline="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Arial Black" pitchFamily="34" charset="0"/>
                        </a:rPr>
                        <a:t>конфе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-й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 Black" pitchFamily="34" charset="0"/>
                        </a:rPr>
                        <a:t>229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121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21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10.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Количество инновационных внедрений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 Black" pitchFamily="34" charset="0"/>
                        </a:rPr>
                        <a:t>84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110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21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11.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Издано методических рекомендаций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 Black" pitchFamily="34" charset="0"/>
                        </a:rPr>
                        <a:t>53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52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21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12.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Прочитано лекций для населения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 Black" pitchFamily="34" charset="0"/>
                        </a:rPr>
                        <a:t>225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314 лекция 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29</a:t>
                      </a:r>
                      <a:r>
                        <a:rPr lang="ru-RU" sz="1400" baseline="0" dirty="0" smtClean="0">
                          <a:effectLst/>
                          <a:latin typeface="Arial Black" pitchFamily="34" charset="0"/>
                        </a:rPr>
                        <a:t> выступлений на 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телевидение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53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13.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Кол-во ППС кафедры прошедших ФПК 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 Black" pitchFamily="34" charset="0"/>
                        </a:rPr>
                        <a:t>161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75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21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14.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Количество вызовов вне 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раб.</a:t>
                      </a:r>
                      <a:r>
                        <a:rPr lang="ru-RU" sz="1400" baseline="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времени 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 Black" pitchFamily="34" charset="0"/>
                        </a:rPr>
                        <a:t>-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20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21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15.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Количество семинаров 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200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32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16.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Количество резидентов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93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21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17.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Количество экспертов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 Black" pitchFamily="34" charset="0"/>
                        </a:rPr>
                        <a:t> </a:t>
                      </a:r>
                      <a:r>
                        <a:rPr lang="kk-KZ" sz="1400" dirty="0" smtClean="0">
                          <a:effectLst/>
                          <a:latin typeface="Arial Black" pitchFamily="34" charset="0"/>
                        </a:rPr>
                        <a:t>20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34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21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18.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Благотворительные мероприятия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130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1545" y="116632"/>
            <a:ext cx="83347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Анализ проведенных мероприятий по лечебно-диагностической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профилактической работе </a:t>
            </a:r>
            <a:r>
              <a:rPr lang="ru-RU" sz="16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 период 2012-2013 уч. годы.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5251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4176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</a:rPr>
              <a:t>Внедрения научных достижений в ЛПУ (акты внедрения</a:t>
            </a:r>
            <a:r>
              <a:rPr lang="ru-RU" sz="3200" b="1" dirty="0" smtClean="0">
                <a:solidFill>
                  <a:srgbClr val="7030A0"/>
                </a:solidFill>
              </a:rPr>
              <a:t>) 2012-2013уч.гг.</a:t>
            </a:r>
            <a:r>
              <a:rPr lang="ru-RU" sz="3200" b="1" dirty="0">
                <a:solidFill>
                  <a:srgbClr val="7030A0"/>
                </a:solidFill>
              </a:rPr>
              <a:t/>
            </a:r>
            <a:br>
              <a:rPr lang="ru-RU" sz="3200" b="1" dirty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4517888"/>
              </p:ext>
            </p:extLst>
          </p:nvPr>
        </p:nvGraphicFramePr>
        <p:xfrm>
          <a:off x="374650" y="958850"/>
          <a:ext cx="8280400" cy="554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143794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2012-2013 учебном году  по программе визитинг –профессоров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клинические кафедры были приглашены:</a:t>
            </a:r>
            <a:b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хирургии – 6 профессоров из России, Италии, Иордании, Израиля.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педиатрии – 5 профессоров из Чехии, Белоруссии, Англии и Литвы.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внутренних болезней – 27 профессоров из РФ, Израиля,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Япония, Киргизии, США,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Англии, Литвы, Эстонии, Иордании, Болгарии, Германии.</a:t>
            </a:r>
          </a:p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Департамент стоматологии - 7 профессоров из России, Украина, Турция, Израиля.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572428" cy="1214446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СТРАТЕГИЯ «Казахстан-2050»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Новый политический курс состоявшегося   государства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501122" cy="492922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Создание современных и эффективных систем </a:t>
            </a:r>
            <a:r>
              <a:rPr lang="ru-RU" b="1" dirty="0" smtClean="0">
                <a:solidFill>
                  <a:srgbClr val="002060"/>
                </a:solidFill>
              </a:rPr>
              <a:t>образования 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b="1" dirty="0" smtClean="0">
                <a:solidFill>
                  <a:srgbClr val="002060"/>
                </a:solidFill>
              </a:rPr>
              <a:t>здравоохранения. </a:t>
            </a:r>
          </a:p>
          <a:p>
            <a:pPr>
              <a:buNone/>
            </a:pPr>
            <a:r>
              <a:rPr lang="ru-RU" b="1" dirty="0" smtClean="0">
                <a:solidFill>
                  <a:srgbClr val="802E00"/>
                </a:solidFill>
              </a:rPr>
              <a:t>                        Ключевые приоритеты:</a:t>
            </a:r>
            <a:endParaRPr lang="ru-RU" dirty="0" smtClean="0">
              <a:solidFill>
                <a:srgbClr val="802E00"/>
              </a:solidFill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Обеспечить предоставление </a:t>
            </a:r>
            <a:r>
              <a:rPr lang="ru-RU" b="1" u="sng" dirty="0" smtClean="0">
                <a:solidFill>
                  <a:srgbClr val="C00000"/>
                </a:solidFill>
              </a:rPr>
              <a:t>качественных и доступных </a:t>
            </a:r>
            <a:r>
              <a:rPr lang="ru-RU" b="1" dirty="0" smtClean="0">
                <a:solidFill>
                  <a:srgbClr val="C00000"/>
                </a:solidFill>
              </a:rPr>
              <a:t>медицинских услуг.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Обеспечить </a:t>
            </a:r>
            <a:r>
              <a:rPr lang="ru-RU" b="1" u="sng" dirty="0" smtClean="0">
                <a:solidFill>
                  <a:srgbClr val="002060"/>
                </a:solidFill>
              </a:rPr>
              <a:t>диагностирование и лечение </a:t>
            </a:r>
            <a:r>
              <a:rPr lang="ru-RU" b="1" dirty="0" smtClean="0">
                <a:solidFill>
                  <a:srgbClr val="002060"/>
                </a:solidFill>
              </a:rPr>
              <a:t>максимально широкого спектра болезней.</a:t>
            </a:r>
          </a:p>
          <a:p>
            <a:pPr lvl="0"/>
            <a:r>
              <a:rPr lang="ru-RU" b="1" u="sng" dirty="0" smtClean="0">
                <a:solidFill>
                  <a:srgbClr val="802E00"/>
                </a:solidFill>
              </a:rPr>
              <a:t>Профилактическая медицина </a:t>
            </a:r>
            <a:r>
              <a:rPr lang="ru-RU" b="1" dirty="0" smtClean="0">
                <a:solidFill>
                  <a:srgbClr val="802E00"/>
                </a:solidFill>
              </a:rPr>
              <a:t>должна стать основным инструментом в предупреждении заболеваний. Необходимо сделать большой упор на информационно-разъяснительной работе с населением страны.</a:t>
            </a:r>
            <a:r>
              <a:rPr lang="ru-RU" dirty="0" smtClean="0"/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Внедрять услуги </a:t>
            </a:r>
            <a:r>
              <a:rPr lang="ru-RU" b="1" u="sng" dirty="0" smtClean="0">
                <a:solidFill>
                  <a:srgbClr val="002060"/>
                </a:solidFill>
              </a:rPr>
              <a:t>«</a:t>
            </a:r>
            <a:r>
              <a:rPr lang="ru-RU" b="1" u="sng" dirty="0" err="1" smtClean="0">
                <a:solidFill>
                  <a:srgbClr val="002060"/>
                </a:solidFill>
              </a:rPr>
              <a:t>смарт-медицины</a:t>
            </a:r>
            <a:r>
              <a:rPr lang="ru-RU" b="1" u="sng" dirty="0" smtClean="0">
                <a:solidFill>
                  <a:srgbClr val="002060"/>
                </a:solidFill>
              </a:rPr>
              <a:t>», дистанционной профилактики </a:t>
            </a:r>
            <a:r>
              <a:rPr lang="ru-RU" b="1" dirty="0" smtClean="0">
                <a:solidFill>
                  <a:srgbClr val="002060"/>
                </a:solidFill>
              </a:rPr>
              <a:t>и лечения, «электронной медицины».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08911" cy="45834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… Именно вузы должны концентрировать новейшие знания и технологические достижения человечества.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качестве примера можно привести университетские госпитали в США,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которые являются крупнейшими и высокоэффективными медицинскими центрами.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Знания и профессиональные навыки –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ключевые ориентиры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современной системы образования, подготовки и переподготовки кадров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428604"/>
            <a:ext cx="7389440" cy="16430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СТРАТЕГИЯ «Казахстан-2050»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Новый политический курс состоявшегося   государства</a:t>
            </a:r>
            <a:endParaRPr lang="ru-RU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9810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Университетская клиника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Концептуальные рамки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5" y="3500438"/>
            <a:ext cx="2143137" cy="21431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EB641B"/>
              </a:buClr>
              <a:buFont typeface="Georgia" pitchFamily="18" charset="0"/>
              <a:buNone/>
              <a:defRPr/>
            </a:pPr>
            <a:r>
              <a:rPr lang="ru-RU" sz="1600" b="1" dirty="0" smtClean="0">
                <a:solidFill>
                  <a:srgbClr val="FFFFFF"/>
                </a:solidFill>
                <a:latin typeface="Lucida Sans Unicode" pitchFamily="34" charset="0"/>
              </a:rPr>
              <a:t>Интеграция лечебного процесса</a:t>
            </a:r>
          </a:p>
        </p:txBody>
      </p:sp>
      <p:sp>
        <p:nvSpPr>
          <p:cNvPr id="5" name="Овал 4"/>
          <p:cNvSpPr/>
          <p:nvPr/>
        </p:nvSpPr>
        <p:spPr>
          <a:xfrm>
            <a:off x="4284663" y="1714488"/>
            <a:ext cx="1800225" cy="1858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  <a:latin typeface="Lucida Sans Unicode" pitchFamily="34" charset="0"/>
              </a:rPr>
              <a:t>Совершенствование научно-исследовательского процесса</a:t>
            </a:r>
          </a:p>
        </p:txBody>
      </p:sp>
      <p:sp>
        <p:nvSpPr>
          <p:cNvPr id="6" name="Овал 5"/>
          <p:cNvSpPr/>
          <p:nvPr/>
        </p:nvSpPr>
        <p:spPr>
          <a:xfrm>
            <a:off x="2484438" y="2286000"/>
            <a:ext cx="2030412" cy="221457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 smtClean="0">
                <a:solidFill>
                  <a:srgbClr val="FFFFFF"/>
                </a:solidFill>
                <a:latin typeface="Lucida Sans Unicode" pitchFamily="34" charset="0"/>
              </a:rPr>
              <a:t>Проблемноориентированное</a:t>
            </a:r>
            <a:endParaRPr lang="ru-RU" sz="1600" b="1" dirty="0">
              <a:solidFill>
                <a:srgbClr val="FFFFFF"/>
              </a:solidFill>
              <a:latin typeface="Lucida Sans Unicode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FF"/>
                </a:solidFill>
                <a:latin typeface="Lucida Sans Unicode" pitchFamily="34" charset="0"/>
              </a:rPr>
              <a:t>обучение</a:t>
            </a:r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428625" y="1071562"/>
            <a:ext cx="741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Триединство 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образовательного процесса</a:t>
            </a: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6300788" y="2143125"/>
            <a:ext cx="23463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333399"/>
                </a:solidFill>
                <a:latin typeface="Georgia" pitchFamily="18" charset="0"/>
              </a:rPr>
              <a:t>Совершенствова-ние</a:t>
            </a:r>
            <a:r>
              <a:rPr lang="ru-RU" b="1" dirty="0" smtClean="0">
                <a:solidFill>
                  <a:srgbClr val="333399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rgbClr val="333399"/>
                </a:solidFill>
                <a:latin typeface="Georgia" pitchFamily="18" charset="0"/>
              </a:rPr>
              <a:t>диагности</a:t>
            </a:r>
            <a:r>
              <a:rPr lang="ru-RU" b="1" dirty="0" smtClean="0">
                <a:solidFill>
                  <a:srgbClr val="333399"/>
                </a:solidFill>
                <a:latin typeface="Georgia" pitchFamily="18" charset="0"/>
              </a:rPr>
              <a:t>-</a:t>
            </a:r>
            <a:endParaRPr lang="ru-RU" b="1" dirty="0">
              <a:solidFill>
                <a:srgbClr val="333399"/>
              </a:solidFill>
              <a:latin typeface="Georgia" pitchFamily="18" charset="0"/>
            </a:endParaRPr>
          </a:p>
          <a:p>
            <a:r>
              <a:rPr lang="ru-RU" b="1" dirty="0" err="1" smtClean="0">
                <a:solidFill>
                  <a:srgbClr val="333399"/>
                </a:solidFill>
                <a:latin typeface="Georgia" pitchFamily="18" charset="0"/>
              </a:rPr>
              <a:t>ки</a:t>
            </a:r>
            <a:r>
              <a:rPr lang="ru-RU" b="1" dirty="0" smtClean="0">
                <a:solidFill>
                  <a:srgbClr val="333399"/>
                </a:solidFill>
                <a:latin typeface="Georgia" pitchFamily="18" charset="0"/>
              </a:rPr>
              <a:t>  и лечения</a:t>
            </a:r>
            <a:endParaRPr lang="ru-RU" b="1" dirty="0"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357188" y="2786063"/>
            <a:ext cx="21986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8080"/>
                </a:solidFill>
                <a:latin typeface="Georgia" pitchFamily="18" charset="0"/>
              </a:rPr>
              <a:t>Образование и переподготовка</a:t>
            </a:r>
          </a:p>
          <a:p>
            <a:r>
              <a:rPr lang="ru-RU" b="1" dirty="0">
                <a:solidFill>
                  <a:srgbClr val="008080"/>
                </a:solidFill>
                <a:latin typeface="Georgia" pitchFamily="18" charset="0"/>
              </a:rPr>
              <a:t>подрастающего поколения</a:t>
            </a:r>
          </a:p>
        </p:txBody>
      </p:sp>
      <p:sp>
        <p:nvSpPr>
          <p:cNvPr id="10249" name="Прямоугольник 10"/>
          <p:cNvSpPr>
            <a:spLocks noChangeArrowheads="1"/>
          </p:cNvSpPr>
          <p:nvPr/>
        </p:nvSpPr>
        <p:spPr bwMode="auto">
          <a:xfrm>
            <a:off x="6443663" y="3716338"/>
            <a:ext cx="22685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Медицинская подготовка и</a:t>
            </a:r>
          </a:p>
          <a:p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переподготовка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Основные направления: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Обеспечение триединства - науки, образования и практики, в учебном процессе.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Внедрение инновационных технологий в обучении будущих специалистов.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Качество и результативность медицинских услуг.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28837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43932" cy="1198486"/>
          </a:xfrm>
          <a:noFill/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Новая политика университета – создание университетской клиники на кластерной основе.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501122" cy="4786346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Для подготовки студентов, интернов и резидентов университет имеет свои клиники: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  Образовательно-клинический центр;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Клиника  внутренних болезней;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Институт стоматологии ;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Университетская клиника «Аксай»;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 74 клинические базы, куда входят НИИ, стационары, поликлиники  частные клиники г. Алматы и 35 клинических баз в областях РК.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753</Words>
  <Application>Microsoft Office PowerPoint</Application>
  <PresentationFormat>Экран (4:3)</PresentationFormat>
  <Paragraphs>163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Внедрения научных достижений в ЛПУ (акты внедрения) 2012-2013уч.гг. </vt:lpstr>
      <vt:lpstr> 2012-2013 учебном году  по программе визитинг –профессоров на клинические кафедры были приглашены: </vt:lpstr>
      <vt:lpstr> СТРАТЕГИЯ «Казахстан-2050»  Новый политический курс состоявшегося   государства </vt:lpstr>
      <vt:lpstr>      … Именно вузы должны концентрировать новейшие знания и технологические достижения человечества.       В качестве примера можно привести университетские госпитали в США, которые являются крупнейшими и высокоэффективными медицинскими центрами.             Знания и профессиональные навыки – ключевые ориентиры современной системы образования, подготовки и переподготовки кадров </vt:lpstr>
      <vt:lpstr>Университетская клиника  Концептуальные рамки</vt:lpstr>
      <vt:lpstr> Основные направления: </vt:lpstr>
      <vt:lpstr>Новая политика университета – создание университетской клиники на кластерной основе.</vt:lpstr>
      <vt:lpstr>Что ожидается:</vt:lpstr>
      <vt:lpstr>Что ожидается:</vt:lpstr>
      <vt:lpstr>Университетская клиника Литовского университета науки и здоровья</vt:lpstr>
      <vt:lpstr>Ожидаемые результаты:</vt:lpstr>
      <vt:lpstr>БЛАГОДАРЮ ЗА ВНИМАНИЕ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LLLAAA</cp:lastModifiedBy>
  <cp:revision>125</cp:revision>
  <dcterms:created xsi:type="dcterms:W3CDTF">2013-05-23T15:11:23Z</dcterms:created>
  <dcterms:modified xsi:type="dcterms:W3CDTF">2013-08-29T02:55:14Z</dcterms:modified>
</cp:coreProperties>
</file>