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студентов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quantity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[$-419]mmmm\ yyyy;@</c:formatCode>
                <c:ptCount val="7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2">
                  <c:v>203</c:v>
                </c:pt>
                <c:pt idx="3">
                  <c:v>297</c:v>
                </c:pt>
                <c:pt idx="4">
                  <c:v>510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278912"/>
        <c:axId val="150296832"/>
      </c:barChart>
      <c:dateAx>
        <c:axId val="150278912"/>
        <c:scaling>
          <c:orientation val="minMax"/>
        </c:scaling>
        <c:delete val="0"/>
        <c:axPos val="b"/>
        <c:numFmt formatCode="[$-419]mmmm\ yyyy;@" sourceLinked="1"/>
        <c:majorTickMark val="out"/>
        <c:minorTickMark val="none"/>
        <c:tickLblPos val="nextTo"/>
        <c:crossAx val="150296832"/>
        <c:crosses val="autoZero"/>
        <c:auto val="1"/>
        <c:lblOffset val="100"/>
        <c:baseTimeUnit val="months"/>
      </c:dateAx>
      <c:valAx>
        <c:axId val="15029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278912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Производственная практика в Университетской клинике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Токушева</a:t>
            </a:r>
            <a:r>
              <a:rPr lang="ru-RU" dirty="0" smtClean="0"/>
              <a:t> А.Н.</a:t>
            </a:r>
          </a:p>
          <a:p>
            <a:r>
              <a:rPr lang="ru-RU" dirty="0" smtClean="0"/>
              <a:t>Менеджер КВБ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9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7143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ПРОИЗВОДСТВЕННАЯ ПРАКТИКА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42917"/>
          <a:ext cx="9144001" cy="6215083"/>
        </p:xfrm>
        <a:graphic>
          <a:graphicData uri="http://schemas.openxmlformats.org/drawingml/2006/table">
            <a:tbl>
              <a:tblPr/>
              <a:tblGrid>
                <a:gridCol w="2349941"/>
                <a:gridCol w="797415"/>
                <a:gridCol w="1921107"/>
                <a:gridCol w="2537115"/>
                <a:gridCol w="1538423"/>
              </a:tblGrid>
              <a:tr h="1125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Дата прохождения  производственной практики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     Курс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 Факультет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Наименование практики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Количество студентов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83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 27 марта по 3 апреля 2013 г.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Общая медицина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«Помощник врача –ординатора»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203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125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 13 мая по 18 мая 2013г.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Менеджмент в здравоохранении и фармации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«Введение в клинику»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27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125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 13 по 25 мая 2013 г 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Менеджмент в здравоохранении и фармации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«Медсестринская практика»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38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125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29 </a:t>
                      </a:r>
                      <a:r>
                        <a:rPr lang="kk-KZ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мая по 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06 июня 2013 г.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Менеджмент в здравоохранении и фармации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84 чел.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930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20 </a:t>
                      </a:r>
                      <a:r>
                        <a:rPr lang="kk-KZ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мая по 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kk-KZ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июня 2013 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Общая медицина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Arial"/>
                        </a:rPr>
                        <a:t>Помощник врача ординатора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302 чел.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7" marR="61537" marT="30768" marB="307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1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857232"/>
          <a:ext cx="850112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62" y="142852"/>
            <a:ext cx="7833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Динамика посещений занятий студентами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 видно с графика с января по август 2013 год идет резкий поток студентов на период апрель-май (654 студента)</a:t>
            </a:r>
          </a:p>
          <a:p>
            <a:r>
              <a:rPr lang="ru-RU" dirty="0" smtClean="0"/>
              <a:t>Такое распределение являтеся не целесообразным, резко снижает уровень качества проведения практики для студентов и является нагрузкой для клиники, в частности для центров клиники. </a:t>
            </a:r>
          </a:p>
          <a:p>
            <a:r>
              <a:rPr lang="ru-RU" dirty="0" smtClean="0"/>
              <a:t>Для эффективного проведения производственной практики необходимо равномерно распределить поток студентов в течение всего учебного года (предложение детально описано в отчете о практике от 20 </a:t>
            </a:r>
            <a:r>
              <a:rPr lang="ru-RU" dirty="0" smtClean="0"/>
              <a:t>июля </a:t>
            </a:r>
            <a:r>
              <a:rPr lang="ru-RU" dirty="0" smtClean="0"/>
              <a:t>2013 г.)</a:t>
            </a:r>
          </a:p>
          <a:p>
            <a:r>
              <a:rPr lang="ru-RU" dirty="0" smtClean="0"/>
              <a:t>Для этого совместно с ДУМР необходимо разработать удобный график посещения студентами клиники во время производственной практики. </a:t>
            </a:r>
          </a:p>
          <a:p>
            <a:r>
              <a:rPr lang="ru-RU" dirty="0" smtClean="0"/>
              <a:t>Не предусмотрен координатор по образовательному процессу в клинике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Предлагаемое решение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992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59093"/>
              </p:ext>
            </p:extLst>
          </p:nvPr>
        </p:nvGraphicFramePr>
        <p:xfrm>
          <a:off x="179512" y="116633"/>
          <a:ext cx="8964488" cy="640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648072"/>
                <a:gridCol w="630230"/>
                <a:gridCol w="716030"/>
                <a:gridCol w="714101"/>
                <a:gridCol w="675943"/>
                <a:gridCol w="667335"/>
                <a:gridCol w="700817"/>
                <a:gridCol w="997584"/>
                <a:gridCol w="858850"/>
                <a:gridCol w="663846"/>
                <a:gridCol w="641026"/>
                <a:gridCol w="474590"/>
              </a:tblGrid>
              <a:tr h="11919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студ. Направленных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практику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сдавало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Зачет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сдали на (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./%)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допущено к диф. Зачету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явились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Качественный показатель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3808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уваж. Причине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неуваж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Причине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8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8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видно с таблицы по успеваемости даже при таком распределении КВБ удалось провести качественную практику что отразилось на результатах сдачи дифференциального зачета. Из 486 студентов ,которые были направлены на </a:t>
            </a:r>
            <a:r>
              <a:rPr lang="ru-RU" dirty="0" err="1" smtClean="0"/>
              <a:t>диф.зачет</a:t>
            </a:r>
            <a:r>
              <a:rPr lang="ru-RU" dirty="0" smtClean="0"/>
              <a:t> и проходили практику на базе КВБ сдали его в 100% объеме. Успеваемость  студентов составила 100%.Средний балл составил 4,4.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 студентов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k-KZ" dirty="0" smtClean="0"/>
              <a:t>Распределить </a:t>
            </a:r>
            <a:r>
              <a:rPr lang="kk-KZ" dirty="0"/>
              <a:t>прохождение производственной практики в течение года во внеучебное время, сразу после прохождения соотвествующего цикла.  Не будет одновременно большого потока студентов. Что обеспечит более качественное  освоение практических навыков.</a:t>
            </a:r>
            <a:endParaRPr lang="ru-RU" dirty="0"/>
          </a:p>
          <a:p>
            <a:pPr lvl="0"/>
            <a:r>
              <a:rPr lang="kk-KZ" dirty="0"/>
              <a:t>Дать приоритет Университетской клинике при составлении графика </a:t>
            </a:r>
            <a:r>
              <a:rPr lang="kk-KZ" dirty="0" smtClean="0"/>
              <a:t>производственной </a:t>
            </a:r>
            <a:r>
              <a:rPr lang="kk-KZ" dirty="0"/>
              <a:t>практики,согласно требованиям Университетской клиники.</a:t>
            </a:r>
            <a:endParaRPr lang="ru-RU" dirty="0"/>
          </a:p>
          <a:p>
            <a:pPr lvl="0"/>
            <a:r>
              <a:rPr lang="kk-KZ" dirty="0"/>
              <a:t>График производственной практики предварительно согласовывать с Университетской клиникой.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Предложения по  итогам производственной практики: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6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408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Производственная практика в Университетской клинике </vt:lpstr>
      <vt:lpstr>Презентация PowerPoint</vt:lpstr>
      <vt:lpstr>Презентация PowerPoint</vt:lpstr>
      <vt:lpstr>Предлагаемое решение</vt:lpstr>
      <vt:lpstr>Презентация PowerPoint</vt:lpstr>
      <vt:lpstr>Успеваемость студентов</vt:lpstr>
      <vt:lpstr>Предложения по  итогам производственной практики: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dcterms:modified xsi:type="dcterms:W3CDTF">2013-08-26T06:25:11Z</dcterms:modified>
</cp:coreProperties>
</file>